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1315" r:id="rId2"/>
    <p:sldId id="1390" r:id="rId3"/>
    <p:sldId id="1391" r:id="rId4"/>
    <p:sldId id="1392" r:id="rId5"/>
    <p:sldId id="1393" r:id="rId6"/>
    <p:sldId id="1394" r:id="rId7"/>
    <p:sldId id="1395" r:id="rId8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lnSpc>
        <a:spcPct val="110000"/>
      </a:lnSpc>
      <a:spcBef>
        <a:spcPct val="6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110000"/>
      </a:lnSpc>
      <a:spcBef>
        <a:spcPct val="6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110000"/>
      </a:lnSpc>
      <a:spcBef>
        <a:spcPct val="6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110000"/>
      </a:lnSpc>
      <a:spcBef>
        <a:spcPct val="6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110000"/>
      </a:lnSpc>
      <a:spcBef>
        <a:spcPct val="6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FF6565"/>
    <a:srgbClr val="FFFF99"/>
    <a:srgbClr val="FFFFCC"/>
    <a:srgbClr val="99CCFF"/>
    <a:srgbClr val="FF3300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6" autoAdjust="0"/>
    <p:restoredTop sz="61296" autoAdjust="0"/>
  </p:normalViewPr>
  <p:slideViewPr>
    <p:cSldViewPr snapToGrid="0">
      <p:cViewPr>
        <p:scale>
          <a:sx n="75" d="100"/>
          <a:sy n="75" d="100"/>
        </p:scale>
        <p:origin x="-498" y="-186"/>
      </p:cViewPr>
      <p:guideLst>
        <p:guide orient="horz" pos="3763"/>
        <p:guide pos="2421"/>
        <p:guide pos="4757"/>
        <p:guide pos="2973"/>
        <p:guide pos="4797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262" y="174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04775"/>
            <a:ext cx="182563" cy="279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0499" tIns="47059" rIns="90499" bIns="47059" numCol="1" anchor="ctr" anchorCtr="0" compatLnSpc="1">
            <a:prstTxWarp prst="textNoShape">
              <a:avLst/>
            </a:prstTxWarp>
            <a:spAutoFit/>
          </a:bodyPr>
          <a:lstStyle>
            <a:lvl1pPr algn="l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15113" y="104775"/>
            <a:ext cx="182562" cy="279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0499" tIns="47059" rIns="90499" bIns="47059" numCol="1" anchor="ctr" anchorCtr="0" compatLnSpc="1">
            <a:prstTxWarp prst="textNoShape">
              <a:avLst/>
            </a:prstTxWarp>
            <a:spAutoFit/>
          </a:bodyPr>
          <a:lstStyle>
            <a:lvl1pPr algn="r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48825"/>
            <a:ext cx="182563" cy="279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0499" tIns="47059" rIns="90499" bIns="47059" numCol="1" anchor="b" anchorCtr="0" compatLnSpc="1">
            <a:prstTxWarp prst="textNoShape">
              <a:avLst/>
            </a:prstTxWarp>
            <a:spAutoFit/>
          </a:bodyPr>
          <a:lstStyle>
            <a:lvl1pPr algn="l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45238" y="9648825"/>
            <a:ext cx="452437" cy="279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0499" tIns="47059" rIns="90499" bIns="47059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fld id="{0EFBFFC9-1CF0-4711-995D-909CD4346C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151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1946" tIns="45972" rIns="91946" bIns="45972" numCol="1" anchor="ctr" anchorCtr="0" compatLnSpc="1">
            <a:prstTxWarp prst="textNoShape">
              <a:avLst/>
            </a:prstTxWarp>
          </a:bodyPr>
          <a:lstStyle>
            <a:lvl1pPr algn="l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1946" tIns="45972" rIns="91946" bIns="45972" numCol="1" anchor="ctr" anchorCtr="0" compatLnSpc="1">
            <a:prstTxWarp prst="textNoShape">
              <a:avLst/>
            </a:prstTxWarp>
          </a:bodyPr>
          <a:lstStyle>
            <a:lvl1pPr algn="r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7925" cy="4465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1946" tIns="45972" rIns="91946" bIns="459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1946" tIns="45972" rIns="91946" bIns="45972" numCol="1" anchor="b" anchorCtr="0" compatLnSpc="1">
            <a:prstTxWarp prst="textNoShape">
              <a:avLst/>
            </a:prstTxWarp>
          </a:bodyPr>
          <a:lstStyle>
            <a:lvl1pPr algn="l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none" lIns="91946" tIns="45972" rIns="91946" bIns="45972" numCol="1" anchor="b" anchorCtr="0" compatLnSpc="1">
            <a:prstTxWarp prst="textNoShape">
              <a:avLst/>
            </a:prstTxWarp>
          </a:bodyPr>
          <a:lstStyle>
            <a:lvl1pPr algn="r" defTabSz="920750">
              <a:lnSpc>
                <a:spcPct val="100000"/>
              </a:lnSpc>
              <a:spcBef>
                <a:spcPct val="0"/>
              </a:spcBef>
              <a:defRPr b="0"/>
            </a:lvl1pPr>
          </a:lstStyle>
          <a:p>
            <a:pPr>
              <a:defRPr/>
            </a:pPr>
            <a:fld id="{B8EDC49B-A3C6-4219-8F24-07F3885F6C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6129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s-ES" b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s-ES" b="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s-ES" b="0" smtClean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07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070E138-85DF-42FF-B91B-92D6655BD853}" type="slidenum">
              <a:rPr lang="es-ES" b="0" smtClean="0"/>
              <a:pPr/>
              <a:t>1</a:t>
            </a:fld>
            <a:endParaRPr lang="es-ES" b="0" smtClean="0"/>
          </a:p>
        </p:txBody>
      </p:sp>
      <p:sp>
        <p:nvSpPr>
          <p:cNvPr id="10246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4538"/>
            <a:ext cx="5378450" cy="3722687"/>
          </a:xfrm>
          <a:solidFill>
            <a:srgbClr val="FFFFFF"/>
          </a:solidFill>
          <a:ln/>
        </p:spPr>
      </p:sp>
      <p:sp>
        <p:nvSpPr>
          <p:cNvPr id="10247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457200" y="4714875"/>
            <a:ext cx="595630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86" tIns="45844" rIns="91686" bIns="45844"/>
          <a:lstStyle/>
          <a:p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2652713" y="2366963"/>
            <a:ext cx="0" cy="29591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491288"/>
            <a:ext cx="9913938" cy="366712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6926263" y="6565900"/>
            <a:ext cx="0" cy="228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0" y="487363"/>
            <a:ext cx="9906000" cy="365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8" name="Rectangle 19"/>
          <p:cNvSpPr>
            <a:spLocks noChangeArrowheads="1"/>
          </p:cNvSpPr>
          <p:nvPr userDrawn="1"/>
        </p:nvSpPr>
        <p:spPr bwMode="auto">
          <a:xfrm>
            <a:off x="0" y="0"/>
            <a:ext cx="9910763" cy="455613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" name="8 CuadroTexto"/>
          <p:cNvSpPr txBox="1">
            <a:spLocks noChangeArrowheads="1"/>
          </p:cNvSpPr>
          <p:nvPr userDrawn="1"/>
        </p:nvSpPr>
        <p:spPr bwMode="auto">
          <a:xfrm>
            <a:off x="977900" y="0"/>
            <a:ext cx="1917700" cy="26352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" sz="1100" smtClean="0">
                <a:solidFill>
                  <a:schemeClr val="bg1"/>
                </a:solidFill>
              </a:rPr>
              <a:t>Seminarios y Formación</a:t>
            </a:r>
          </a:p>
        </p:txBody>
      </p:sp>
      <p:pic>
        <p:nvPicPr>
          <p:cNvPr id="10" name="11 Imag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8964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2662238" y="2257425"/>
            <a:ext cx="5105400" cy="1143000"/>
          </a:xfrm>
        </p:spPr>
        <p:txBody>
          <a:bodyPr lIns="91440" tIns="45720" rIns="91440" bIns="45720" anchor="t"/>
          <a:lstStyle>
            <a:lvl1pPr>
              <a:spcAft>
                <a:spcPct val="50000"/>
              </a:spcAft>
              <a:defRPr sz="2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78965" name="Rectangle 2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62238" y="3657600"/>
            <a:ext cx="5105400" cy="1752600"/>
          </a:xfrm>
        </p:spPr>
        <p:txBody>
          <a:bodyPr lIns="91440" tIns="45720" rIns="91440" bIns="45720" anchor="b"/>
          <a:lstStyle>
            <a:lvl1pPr marL="0" indent="0">
              <a:lnSpc>
                <a:spcPct val="115000"/>
              </a:lnSpc>
              <a:spcBef>
                <a:spcPct val="0"/>
              </a:spcBef>
              <a:buFontTx/>
              <a:buNone/>
              <a:defRPr sz="18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4586241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109846"/>
      </p:ext>
    </p:extLst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81863" y="182563"/>
            <a:ext cx="2293937" cy="5830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95288" y="182563"/>
            <a:ext cx="6734175" cy="58308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6541276"/>
      </p:ext>
    </p:extLst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/>
          <p:cNvSpPr>
            <a:spLocks noChangeArrowheads="1"/>
          </p:cNvSpPr>
          <p:nvPr userDrawn="1"/>
        </p:nvSpPr>
        <p:spPr bwMode="auto">
          <a:xfrm>
            <a:off x="8915400" y="152400"/>
            <a:ext cx="762000" cy="723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pic>
        <p:nvPicPr>
          <p:cNvPr id="5" name="6 Imag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 userDrawn="1"/>
        </p:nvSpPr>
        <p:spPr>
          <a:xfrm>
            <a:off x="1003300" y="0"/>
            <a:ext cx="1917700" cy="27781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ES" sz="1100" dirty="0"/>
              <a:t>Seminarios y Formación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423863"/>
            <a:ext cx="91630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8" name="1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4" y="6264275"/>
            <a:ext cx="399256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066761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9403313"/>
      </p:ext>
    </p:extLst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2750" y="1150938"/>
            <a:ext cx="4505325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70475" y="1150938"/>
            <a:ext cx="4505325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319539"/>
      </p:ext>
    </p:extLst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 algn="l"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 algn="l"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pic>
        <p:nvPicPr>
          <p:cNvPr id="7" name="6 Imag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 userDrawn="1"/>
        </p:nvSpPr>
        <p:spPr>
          <a:xfrm>
            <a:off x="1003300" y="0"/>
            <a:ext cx="1917700" cy="27781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ES" sz="1100" dirty="0"/>
              <a:t>Seminarios y Formación</a:t>
            </a:r>
          </a:p>
        </p:txBody>
      </p:sp>
      <p:pic>
        <p:nvPicPr>
          <p:cNvPr id="9" name="1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4" y="6264275"/>
            <a:ext cx="399256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84830"/>
      </p:ext>
    </p:extLst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515125"/>
      </p:ext>
    </p:extLst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21108"/>
      </p:ext>
    </p:extLst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743766439"/>
      </p:ext>
    </p:extLst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81140106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82563"/>
            <a:ext cx="91630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150938"/>
            <a:ext cx="916305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 </a:t>
            </a:r>
          </a:p>
          <a:p>
            <a:pPr lvl="4"/>
            <a:r>
              <a:rPr lang="en-US" smtClean="0"/>
              <a:t> 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8100" y="1016000"/>
            <a:ext cx="9867900" cy="1588"/>
          </a:xfrm>
          <a:prstGeom prst="line">
            <a:avLst/>
          </a:prstGeom>
          <a:noFill/>
          <a:ln w="3175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9126538" y="6575425"/>
            <a:ext cx="339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fld id="{B40ABC4D-03A3-4516-9D8D-EAD7431D42D5}" type="slidenum">
              <a:rPr lang="es-ES_tradnl" sz="1000" b="0" smtClean="0"/>
              <a:pPr algn="l">
                <a:lnSpc>
                  <a:spcPct val="100000"/>
                </a:lnSpc>
                <a:spcBef>
                  <a:spcPct val="0"/>
                </a:spcBef>
                <a:defRPr/>
              </a:pPr>
              <a:t>‹Nº›</a:t>
            </a:fld>
            <a:endParaRPr lang="es-ES_tradnl" sz="10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ransition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81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81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81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8100"/>
          </a:solidFill>
          <a:latin typeface="Arial" charset="0"/>
        </a:defRPr>
      </a:lvl9pPr>
    </p:titleStyle>
    <p:bodyStyle>
      <a:lvl1pPr marL="190500" indent="-1905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905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990600" indent="-2286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435100" indent="-2540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905000" indent="-2794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362200" indent="-2794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19400" indent="-2794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276600" indent="-2794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733800" indent="-279400" algn="just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2844800" y="2535238"/>
            <a:ext cx="6356350" cy="1409700"/>
          </a:xfrm>
        </p:spPr>
        <p:txBody>
          <a:bodyPr/>
          <a:lstStyle/>
          <a:p>
            <a:r>
              <a:rPr lang="es-ES" sz="2800" smtClean="0"/>
              <a:t>Jornada sobre lectores de libros electrónicos</a:t>
            </a:r>
            <a:r>
              <a:rPr lang="es-ES_tradnl" smtClean="0"/>
              <a:t/>
            </a:r>
            <a:br>
              <a:rPr lang="es-ES_tradnl" smtClean="0"/>
            </a:br>
            <a:r>
              <a:rPr lang="es-ES_tradnl" smtClean="0"/>
              <a:t/>
            </a:r>
            <a:br>
              <a:rPr lang="es-ES_tradnl" smtClean="0"/>
            </a:br>
            <a:r>
              <a:rPr lang="es-ES_tradnl" smtClean="0"/>
              <a:t/>
            </a:r>
            <a:br>
              <a:rPr lang="es-ES_tradnl" smtClean="0"/>
            </a:br>
            <a:r>
              <a:rPr lang="es-ES" sz="2000" b="0" smtClean="0"/>
              <a:t>Presente y futuro de la tecnología de lectura</a:t>
            </a:r>
            <a:endParaRPr lang="es-ES_tradnl" sz="2000" i="1" smtClean="0"/>
          </a:p>
        </p:txBody>
      </p:sp>
      <p:sp>
        <p:nvSpPr>
          <p:cNvPr id="4099" name="5 Rectángulo"/>
          <p:cNvSpPr>
            <a:spLocks noChangeArrowheads="1"/>
          </p:cNvSpPr>
          <p:nvPr/>
        </p:nvSpPr>
        <p:spPr bwMode="auto">
          <a:xfrm>
            <a:off x="8928100" y="520700"/>
            <a:ext cx="8255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8" name="Rectangle 2050"/>
          <p:cNvSpPr txBox="1">
            <a:spLocks noChangeArrowheads="1"/>
          </p:cNvSpPr>
          <p:nvPr/>
        </p:nvSpPr>
        <p:spPr bwMode="auto">
          <a:xfrm>
            <a:off x="5638800" y="4719638"/>
            <a:ext cx="34607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s-ES_tradnl" sz="2400" kern="0" dirty="0">
                <a:latin typeface="+mj-lt"/>
                <a:ea typeface="+mj-ea"/>
                <a:cs typeface="+mj-cs"/>
              </a:rPr>
              <a:t>José Manuel Oliveros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s-ES" sz="2400" i="1" kern="0" dirty="0" err="1">
                <a:latin typeface="+mj-lt"/>
                <a:ea typeface="+mj-ea"/>
                <a:cs typeface="+mj-cs"/>
              </a:rPr>
              <a:t>j</a:t>
            </a:r>
            <a:r>
              <a:rPr lang="es-ES" sz="1600" i="1" kern="0" dirty="0" err="1">
                <a:latin typeface="+mj-lt"/>
                <a:ea typeface="+mj-ea"/>
                <a:cs typeface="+mj-cs"/>
              </a:rPr>
              <a:t>moliveros@grammata.es</a:t>
            </a:r>
            <a:endParaRPr lang="es-ES_tradnl" sz="1600" i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6248400" y="6486525"/>
            <a:ext cx="33845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s-ES_tradnl" sz="1400" b="0" dirty="0">
                <a:solidFill>
                  <a:schemeClr val="bg1"/>
                </a:solidFill>
                <a:latin typeface="+mj-lt"/>
              </a:rPr>
              <a:t>Madrid –  26 de octubre de 2011</a:t>
            </a:r>
            <a:endParaRPr lang="en-US" sz="1400" b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103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925" y="5548313"/>
            <a:ext cx="81597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988" y="701675"/>
            <a:ext cx="79851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contenido"/>
          <p:cNvSpPr>
            <a:spLocks noGrp="1"/>
          </p:cNvSpPr>
          <p:nvPr>
            <p:ph idx="1"/>
          </p:nvPr>
        </p:nvSpPr>
        <p:spPr>
          <a:xfrm>
            <a:off x="412750" y="1150938"/>
            <a:ext cx="4438650" cy="4862512"/>
          </a:xfrm>
        </p:spPr>
        <p:txBody>
          <a:bodyPr/>
          <a:lstStyle/>
          <a:p>
            <a:r>
              <a:rPr lang="es-ES_tradnl" dirty="0" smtClean="0"/>
              <a:t>Tinta electrónica</a:t>
            </a:r>
          </a:p>
          <a:p>
            <a:r>
              <a:rPr lang="es-ES_tradnl" dirty="0" smtClean="0"/>
              <a:t>Dos </a:t>
            </a:r>
            <a:r>
              <a:rPr lang="es-ES_tradnl" dirty="0" smtClean="0"/>
              <a:t>fabricantes de </a:t>
            </a:r>
            <a:r>
              <a:rPr lang="es-ES_tradnl" dirty="0" smtClean="0"/>
              <a:t>pantallas</a:t>
            </a:r>
          </a:p>
          <a:p>
            <a:r>
              <a:rPr lang="es-ES_tradnl" dirty="0" smtClean="0"/>
              <a:t>Unos 500.000 dispositivos en España</a:t>
            </a:r>
          </a:p>
          <a:p>
            <a:r>
              <a:rPr lang="es-ES_tradnl" dirty="0" smtClean="0"/>
              <a:t>El temido DRM</a:t>
            </a:r>
          </a:p>
          <a:p>
            <a:r>
              <a:rPr lang="es-ES_tradnl" dirty="0" smtClean="0"/>
              <a:t>Tinta electrónica o TFT</a:t>
            </a:r>
          </a:p>
        </p:txBody>
      </p:sp>
      <p:sp>
        <p:nvSpPr>
          <p:cNvPr id="7171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Situación actual</a:t>
            </a:r>
            <a:endParaRPr lang="es-ES_tradnl" smtClean="0"/>
          </a:p>
        </p:txBody>
      </p:sp>
      <p:grpSp>
        <p:nvGrpSpPr>
          <p:cNvPr id="22" name="21 Grupo"/>
          <p:cNvGrpSpPr/>
          <p:nvPr/>
        </p:nvGrpSpPr>
        <p:grpSpPr>
          <a:xfrm>
            <a:off x="4961473" y="1223315"/>
            <a:ext cx="4266387" cy="4174185"/>
            <a:chOff x="4961473" y="1223315"/>
            <a:chExt cx="4266387" cy="4174185"/>
          </a:xfrm>
        </p:grpSpPr>
        <p:pic>
          <p:nvPicPr>
            <p:cNvPr id="2051" name="Picture 3" descr="C:\Users\josémanuel\AppData\Local\Microsoft\Windows\Temporary Internet Files\Content.IE5\IVODWNE6\MC90025246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8046" y="1223315"/>
              <a:ext cx="1623974" cy="1820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1473" y="4483100"/>
              <a:ext cx="579120" cy="914400"/>
            </a:xfrm>
            <a:prstGeom prst="rect">
              <a:avLst/>
            </a:prstGeom>
          </p:spPr>
        </p:pic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8926" y="4483100"/>
              <a:ext cx="579120" cy="914400"/>
            </a:xfrm>
            <a:prstGeom prst="rect">
              <a:avLst/>
            </a:prstGeom>
          </p:spPr>
        </p:pic>
        <p:pic>
          <p:nvPicPr>
            <p:cNvPr id="9" name="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6379" y="4470400"/>
              <a:ext cx="579120" cy="914400"/>
            </a:xfrm>
            <a:prstGeom prst="rect">
              <a:avLst/>
            </a:prstGeom>
          </p:spPr>
        </p:pic>
        <p:pic>
          <p:nvPicPr>
            <p:cNvPr id="10" name="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3832" y="4470400"/>
              <a:ext cx="579120" cy="914400"/>
            </a:xfrm>
            <a:prstGeom prst="rect">
              <a:avLst/>
            </a:prstGeom>
          </p:spPr>
        </p:pic>
        <p:pic>
          <p:nvPicPr>
            <p:cNvPr id="11" name="10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1285" y="4470400"/>
              <a:ext cx="579120" cy="914400"/>
            </a:xfrm>
            <a:prstGeom prst="rect">
              <a:avLst/>
            </a:prstGeom>
          </p:spPr>
        </p:pic>
        <p:pic>
          <p:nvPicPr>
            <p:cNvPr id="12" name="11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8740" y="4470400"/>
              <a:ext cx="579120" cy="914400"/>
            </a:xfrm>
            <a:prstGeom prst="rect">
              <a:avLst/>
            </a:prstGeom>
          </p:spPr>
        </p:pic>
        <p:cxnSp>
          <p:nvCxnSpPr>
            <p:cNvPr id="5" name="4 Conector angular"/>
            <p:cNvCxnSpPr>
              <a:endCxn id="3" idx="0"/>
            </p:cNvCxnSpPr>
            <p:nvPr/>
          </p:nvCxnSpPr>
          <p:spPr bwMode="auto">
            <a:xfrm rot="5400000">
              <a:off x="5105836" y="2862997"/>
              <a:ext cx="1765300" cy="1474906"/>
            </a:xfrm>
            <a:prstGeom prst="bentConnector3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" name="6 Conector angular"/>
            <p:cNvCxnSpPr>
              <a:endCxn id="8" idx="0"/>
            </p:cNvCxnSpPr>
            <p:nvPr/>
          </p:nvCxnSpPr>
          <p:spPr bwMode="auto">
            <a:xfrm rot="5400000">
              <a:off x="5474563" y="3231724"/>
              <a:ext cx="1765300" cy="737453"/>
            </a:xfrm>
            <a:prstGeom prst="bentConnector3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13 Conector angular"/>
            <p:cNvCxnSpPr>
              <a:endCxn id="9" idx="0"/>
            </p:cNvCxnSpPr>
            <p:nvPr/>
          </p:nvCxnSpPr>
          <p:spPr bwMode="auto">
            <a:xfrm rot="5400000">
              <a:off x="5849639" y="3594100"/>
              <a:ext cx="1752600" cy="12700"/>
            </a:xfrm>
            <a:prstGeom prst="bentConnector3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15 Conector angular"/>
            <p:cNvCxnSpPr>
              <a:endCxn id="10" idx="0"/>
            </p:cNvCxnSpPr>
            <p:nvPr/>
          </p:nvCxnSpPr>
          <p:spPr bwMode="auto">
            <a:xfrm rot="16200000" flipH="1">
              <a:off x="6215190" y="3222198"/>
              <a:ext cx="1752600" cy="743803"/>
            </a:xfrm>
            <a:prstGeom prst="bentConnector3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17 Conector angular"/>
            <p:cNvCxnSpPr>
              <a:endCxn id="11" idx="0"/>
            </p:cNvCxnSpPr>
            <p:nvPr/>
          </p:nvCxnSpPr>
          <p:spPr bwMode="auto">
            <a:xfrm rot="16200000" flipH="1">
              <a:off x="6590267" y="2859822"/>
              <a:ext cx="1752600" cy="1468556"/>
            </a:xfrm>
            <a:prstGeom prst="bentConnector3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19 Conector angular"/>
            <p:cNvCxnSpPr>
              <a:endCxn id="12" idx="0"/>
            </p:cNvCxnSpPr>
            <p:nvPr/>
          </p:nvCxnSpPr>
          <p:spPr bwMode="auto">
            <a:xfrm>
              <a:off x="6732289" y="3587749"/>
              <a:ext cx="2206011" cy="882651"/>
            </a:xfrm>
            <a:prstGeom prst="bentConnector2">
              <a:avLst/>
            </a:prstGeom>
            <a:solidFill>
              <a:srgbClr val="00CC66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Habrá muchos contenidos</a:t>
            </a:r>
          </a:p>
          <a:p>
            <a:r>
              <a:rPr lang="es-ES_tradnl" dirty="0" smtClean="0"/>
              <a:t>¿Traerá la nube la tormenta?</a:t>
            </a:r>
          </a:p>
          <a:p>
            <a:pPr lvl="1"/>
            <a:r>
              <a:rPr lang="es-ES_tradnl" dirty="0" smtClean="0"/>
              <a:t>¿Qué se lee conectado?</a:t>
            </a:r>
          </a:p>
          <a:p>
            <a:pPr lvl="1"/>
            <a:r>
              <a:rPr lang="es-ES_tradnl" dirty="0" smtClean="0"/>
              <a:t>¿Es realmente seguro?</a:t>
            </a:r>
          </a:p>
          <a:p>
            <a:r>
              <a:rPr lang="es-ES_tradnl" dirty="0" smtClean="0"/>
              <a:t>¿Es qué puede mejorar la tinta electrónica?</a:t>
            </a:r>
          </a:p>
          <a:p>
            <a:pPr lvl="1"/>
            <a:r>
              <a:rPr lang="es-ES_tradnl" dirty="0" smtClean="0"/>
              <a:t>Velocidad de paso de página</a:t>
            </a:r>
          </a:p>
          <a:p>
            <a:pPr lvl="1"/>
            <a:r>
              <a:rPr lang="es-ES_tradnl" dirty="0" smtClean="0"/>
              <a:t>Mejor contraste</a:t>
            </a:r>
          </a:p>
          <a:p>
            <a:pPr lvl="1"/>
            <a:r>
              <a:rPr lang="es-ES_tradnl" dirty="0" smtClean="0"/>
              <a:t>Mayor duración de batería</a:t>
            </a:r>
          </a:p>
          <a:p>
            <a:r>
              <a:rPr lang="es-ES_tradnl" dirty="0" smtClean="0"/>
              <a:t>Tinta electrónica en color</a:t>
            </a:r>
          </a:p>
          <a:p>
            <a:pPr lvl="1"/>
            <a:r>
              <a:rPr lang="es-ES_tradnl" dirty="0" smtClean="0"/>
              <a:t>Un futuro poco brillante</a:t>
            </a:r>
          </a:p>
          <a:p>
            <a:r>
              <a:rPr lang="es-ES_tradnl" dirty="0" err="1" smtClean="0"/>
              <a:t>Tablets</a:t>
            </a:r>
            <a:endParaRPr lang="es-ES_tradnl" dirty="0" smtClean="0"/>
          </a:p>
        </p:txBody>
      </p:sp>
      <p:sp>
        <p:nvSpPr>
          <p:cNvPr id="8195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El futuro que viene</a:t>
            </a:r>
            <a:endParaRPr lang="es-ES_tradnl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12750" y="1150938"/>
            <a:ext cx="8832850" cy="2633662"/>
          </a:xfrm>
        </p:spPr>
        <p:txBody>
          <a:bodyPr/>
          <a:lstStyle/>
          <a:p>
            <a:r>
              <a:rPr lang="es-ES" dirty="0" smtClean="0"/>
              <a:t>¿qué prestar en la biblioteca, dispositivos o contenido?</a:t>
            </a:r>
          </a:p>
          <a:p>
            <a:pPr lvl="1"/>
            <a:r>
              <a:rPr lang="es-ES" dirty="0" smtClean="0"/>
              <a:t>Contenidos propios se pueden prestar</a:t>
            </a:r>
          </a:p>
          <a:p>
            <a:pPr lvl="1"/>
            <a:r>
              <a:rPr lang="es-ES" dirty="0" smtClean="0"/>
              <a:t>Contenido genérico desde una biblioteca centralizada</a:t>
            </a:r>
          </a:p>
          <a:p>
            <a:r>
              <a:rPr lang="es-ES" dirty="0" smtClean="0"/>
              <a:t>No tienen personal técnico</a:t>
            </a:r>
          </a:p>
          <a:p>
            <a:pPr lvl="1"/>
            <a:r>
              <a:rPr lang="es-ES" dirty="0" smtClean="0"/>
              <a:t>Los usuarios cargan todo tipo de contenido</a:t>
            </a:r>
          </a:p>
          <a:p>
            <a:pPr lvl="1"/>
            <a:r>
              <a:rPr lang="es-ES" dirty="0" smtClean="0"/>
              <a:t>¿Quién actualiza los dispositivos?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Cómo utilizar los </a:t>
            </a:r>
            <a:r>
              <a:rPr lang="es-ES" dirty="0" err="1" smtClean="0"/>
              <a:t>ebooks</a:t>
            </a:r>
            <a:r>
              <a:rPr lang="es-ES" dirty="0" smtClean="0"/>
              <a:t> en las bibliotecas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9996681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31800"/>
            <a:ext cx="8915400" cy="444500"/>
          </a:xfrm>
        </p:spPr>
        <p:txBody>
          <a:bodyPr/>
          <a:lstStyle/>
          <a:p>
            <a:r>
              <a:rPr lang="es-ES" dirty="0"/>
              <a:t>Cómo utilizar los </a:t>
            </a:r>
            <a:r>
              <a:rPr lang="es-ES" dirty="0" err="1"/>
              <a:t>ebooks</a:t>
            </a:r>
            <a:r>
              <a:rPr lang="es-ES" dirty="0"/>
              <a:t> en las bibliotecas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Prestar contenidos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Contenidos propios se pueden prestar</a:t>
            </a:r>
          </a:p>
          <a:p>
            <a:r>
              <a:rPr lang="es-ES" dirty="0"/>
              <a:t>Contenido genérico desde una biblioteca </a:t>
            </a:r>
            <a:r>
              <a:rPr lang="es-ES" dirty="0" smtClean="0"/>
              <a:t>centralizada</a:t>
            </a:r>
          </a:p>
          <a:p>
            <a:r>
              <a:rPr lang="es-ES" dirty="0" smtClean="0"/>
              <a:t>Con o sin DRM</a:t>
            </a:r>
          </a:p>
          <a:p>
            <a:r>
              <a:rPr lang="es-ES" dirty="0" smtClean="0"/>
              <a:t>¿Pagar alquiler?</a:t>
            </a:r>
            <a:endParaRPr lang="es-ES" dirty="0"/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Prestar dispositivos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No tienen personal técnico</a:t>
            </a:r>
          </a:p>
          <a:p>
            <a:r>
              <a:rPr lang="es-ES" dirty="0" smtClean="0"/>
              <a:t>Usuarios cargan todo tipo de contenido</a:t>
            </a:r>
          </a:p>
          <a:p>
            <a:r>
              <a:rPr lang="es-ES" dirty="0" smtClean="0"/>
              <a:t>Quien da soporte</a:t>
            </a:r>
          </a:p>
          <a:p>
            <a:r>
              <a:rPr lang="es-ES" dirty="0" smtClean="0"/>
              <a:t>Quien actualiza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2174952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Una solución para mantenimiento fácil de dispositivos</a:t>
            </a:r>
            <a:endParaRPr lang="es-ES_trad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65313"/>
            <a:ext cx="8559800" cy="370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74319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Gracias por su atención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ES" dirty="0" smtClean="0"/>
              <a:t>José Manuel Oliveros</a:t>
            </a:r>
          </a:p>
          <a:p>
            <a:r>
              <a:rPr lang="es-ES" dirty="0" err="1" smtClean="0"/>
              <a:t>jmoliveros@grammata.es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1644807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 papel">
  <a:themeElements>
    <a:clrScheme name="">
      <a:dk1>
        <a:srgbClr val="000000"/>
      </a:dk1>
      <a:lt1>
        <a:srgbClr val="FFFFFF"/>
      </a:lt1>
      <a:dk2>
        <a:srgbClr val="FF8100"/>
      </a:dk2>
      <a:lt2>
        <a:srgbClr val="999999"/>
      </a:lt2>
      <a:accent1>
        <a:srgbClr val="028B96"/>
      </a:accent1>
      <a:accent2>
        <a:srgbClr val="C3C042"/>
      </a:accent2>
      <a:accent3>
        <a:srgbClr val="FFFFFF"/>
      </a:accent3>
      <a:accent4>
        <a:srgbClr val="000000"/>
      </a:accent4>
      <a:accent5>
        <a:srgbClr val="AAC4C9"/>
      </a:accent5>
      <a:accent6>
        <a:srgbClr val="B0AE3B"/>
      </a:accent6>
      <a:hlink>
        <a:srgbClr val="BA98BA"/>
      </a:hlink>
      <a:folHlink>
        <a:srgbClr val="96B9CC"/>
      </a:folHlink>
    </a:clrScheme>
    <a:fontScheme name="presentacion pap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6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6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cion papel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 papel 2">
        <a:dk1>
          <a:srgbClr val="000000"/>
        </a:dk1>
        <a:lt1>
          <a:srgbClr val="FFFFFF"/>
        </a:lt1>
        <a:dk2>
          <a:srgbClr val="000000"/>
        </a:dk2>
        <a:lt2>
          <a:srgbClr val="FF6600"/>
        </a:lt2>
        <a:accent1>
          <a:srgbClr val="009999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8A2D"/>
        </a:accent6>
        <a:hlink>
          <a:srgbClr val="996699"/>
        </a:hlink>
        <a:folHlink>
          <a:srgbClr val="66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 papel 3">
        <a:dk1>
          <a:srgbClr val="003366"/>
        </a:dk1>
        <a:lt1>
          <a:srgbClr val="FFFFFF"/>
        </a:lt1>
        <a:dk2>
          <a:srgbClr val="000000"/>
        </a:dk2>
        <a:lt2>
          <a:srgbClr val="FFFFFF"/>
        </a:lt2>
        <a:accent1>
          <a:srgbClr val="009999"/>
        </a:accent1>
        <a:accent2>
          <a:srgbClr val="999933"/>
        </a:accent2>
        <a:accent3>
          <a:srgbClr val="AAAAAA"/>
        </a:accent3>
        <a:accent4>
          <a:srgbClr val="DADADA"/>
        </a:accent4>
        <a:accent5>
          <a:srgbClr val="AACACA"/>
        </a:accent5>
        <a:accent6>
          <a:srgbClr val="8A8A2D"/>
        </a:accent6>
        <a:hlink>
          <a:srgbClr val="996699"/>
        </a:hlink>
        <a:folHlink>
          <a:srgbClr val="66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n papel 4">
        <a:dk1>
          <a:srgbClr val="000000"/>
        </a:dk1>
        <a:lt1>
          <a:srgbClr val="FFFFFF"/>
        </a:lt1>
        <a:dk2>
          <a:srgbClr val="000000"/>
        </a:dk2>
        <a:lt2>
          <a:srgbClr val="009999"/>
        </a:lt2>
        <a:accent1>
          <a:srgbClr val="FFCC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8AB900"/>
        </a:accent6>
        <a:hlink>
          <a:srgbClr val="00CCFF"/>
        </a:hlink>
        <a:folHlink>
          <a:srgbClr val="FF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 papel 5">
        <a:dk1>
          <a:srgbClr val="009999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99CC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8AB900"/>
        </a:accent6>
        <a:hlink>
          <a:srgbClr val="00CCFF"/>
        </a:hlink>
        <a:folHlink>
          <a:srgbClr val="FF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Office\Templates\presentacion papel.pot</Template>
  <TotalTime>43145</TotalTime>
  <Words>198</Words>
  <Application>Microsoft Office PowerPoint</Application>
  <PresentationFormat>A4 (210 x 297 mm)</PresentationFormat>
  <Paragraphs>45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presentacion papel</vt:lpstr>
      <vt:lpstr>Jornada sobre lectores de libros electrónicos   Presente y futuro de la tecnología de lectura</vt:lpstr>
      <vt:lpstr>Situación actual</vt:lpstr>
      <vt:lpstr>El futuro que viene</vt:lpstr>
      <vt:lpstr>Cómo utilizar los ebooks en las bibliotecas</vt:lpstr>
      <vt:lpstr>Cómo utilizar los ebooks en las bibliotecas</vt:lpstr>
      <vt:lpstr>Una solución para mantenimiento fácil de dispositivos</vt:lpstr>
      <vt:lpstr>Gracias por su atención</vt:lpstr>
    </vt:vector>
  </TitlesOfParts>
  <Company>Andersen Worldwide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Misión y Funciones del Área de Marketing</dc:title>
  <dc:creator>Soledad Díaz-Noriega</dc:creator>
  <cp:lastModifiedBy>JM Oliveros</cp:lastModifiedBy>
  <cp:revision>2247</cp:revision>
  <cp:lastPrinted>2001-11-12T16:33:20Z</cp:lastPrinted>
  <dcterms:created xsi:type="dcterms:W3CDTF">1999-01-28T15:53:16Z</dcterms:created>
  <dcterms:modified xsi:type="dcterms:W3CDTF">2011-10-25T11:54:49Z</dcterms:modified>
</cp:coreProperties>
</file>