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comments/comment3.xml" ContentType="application/vnd.openxmlformats-officedocument.presentationml.comments+xml"/>
  <Override PartName="/ppt/notesSlides/notesSlide32.xml" ContentType="application/vnd.openxmlformats-officedocument.presentationml.notesSlide+xml"/>
  <Override PartName="/ppt/comments/comment4.xml" ContentType="application/vnd.openxmlformats-officedocument.presentationml.comments+xml"/>
  <Override PartName="/ppt/notesSlides/notesSlide33.xml" ContentType="application/vnd.openxmlformats-officedocument.presentationml.notesSlide+xml"/>
  <Override PartName="/ppt/comments/comment5.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6.xml" ContentType="application/vnd.openxmlformats-officedocument.presentationml.comments+xml"/>
  <Override PartName="/ppt/notesSlides/notesSlide36.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9"/>
  </p:notesMasterIdLst>
  <p:sldIdLst>
    <p:sldId id="256" r:id="rId3"/>
    <p:sldId id="259" r:id="rId4"/>
    <p:sldId id="257" r:id="rId5"/>
    <p:sldId id="258" r:id="rId6"/>
    <p:sldId id="260" r:id="rId7"/>
    <p:sldId id="263" r:id="rId8"/>
    <p:sldId id="264" r:id="rId9"/>
    <p:sldId id="291" r:id="rId10"/>
    <p:sldId id="261" r:id="rId11"/>
    <p:sldId id="262" r:id="rId12"/>
    <p:sldId id="265" r:id="rId13"/>
    <p:sldId id="266" r:id="rId14"/>
    <p:sldId id="270" r:id="rId15"/>
    <p:sldId id="290" r:id="rId16"/>
    <p:sldId id="267" r:id="rId17"/>
    <p:sldId id="268" r:id="rId18"/>
    <p:sldId id="269" r:id="rId19"/>
    <p:sldId id="274" r:id="rId20"/>
    <p:sldId id="271" r:id="rId21"/>
    <p:sldId id="272" r:id="rId22"/>
    <p:sldId id="275" r:id="rId23"/>
    <p:sldId id="273" r:id="rId24"/>
    <p:sldId id="277" r:id="rId25"/>
    <p:sldId id="278" r:id="rId26"/>
    <p:sldId id="280" r:id="rId27"/>
    <p:sldId id="281" r:id="rId28"/>
    <p:sldId id="279" r:id="rId29"/>
    <p:sldId id="288" r:id="rId30"/>
    <p:sldId id="282" r:id="rId31"/>
    <p:sldId id="283" r:id="rId32"/>
    <p:sldId id="284" r:id="rId33"/>
    <p:sldId id="285" r:id="rId34"/>
    <p:sldId id="286" r:id="rId35"/>
    <p:sldId id="287" r:id="rId36"/>
    <p:sldId id="292" r:id="rId37"/>
    <p:sldId id="289" r:id="rId38"/>
  </p:sldIdLst>
  <p:sldSz cx="9907588" cy="6858000"/>
  <p:notesSz cx="6796088" cy="9925050"/>
  <p:defaultTextStyle>
    <a:defPPr>
      <a:defRPr lang="en-GB"/>
    </a:defPPr>
    <a:lvl1pPr algn="l" defTabSz="449263" rtl="0" eaLnBrk="0" fontAlgn="base" hangingPunct="0">
      <a:spcBef>
        <a:spcPct val="0"/>
      </a:spcBef>
      <a:spcAft>
        <a:spcPct val="0"/>
      </a:spcAft>
      <a:defRPr sz="1200" b="1" kern="1200">
        <a:solidFill>
          <a:schemeClr val="bg1"/>
        </a:solidFill>
        <a:latin typeface="Arial" panose="020B0604020202020204" pitchFamily="34"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sz="1200" b="1" kern="1200">
        <a:solidFill>
          <a:schemeClr val="bg1"/>
        </a:solidFill>
        <a:latin typeface="Arial" panose="020B0604020202020204" pitchFamily="34"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sz="1200" b="1" kern="1200">
        <a:solidFill>
          <a:schemeClr val="bg1"/>
        </a:solidFill>
        <a:latin typeface="Arial" panose="020B0604020202020204" pitchFamily="34"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sz="1200" b="1" kern="1200">
        <a:solidFill>
          <a:schemeClr val="bg1"/>
        </a:solidFill>
        <a:latin typeface="Arial" panose="020B0604020202020204" pitchFamily="34"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sz="1200" b="1" kern="1200">
        <a:solidFill>
          <a:schemeClr val="bg1"/>
        </a:solidFill>
        <a:latin typeface="Arial" panose="020B0604020202020204" pitchFamily="34" charset="0"/>
        <a:ea typeface="Noto Sans CJK SC Regular" charset="0"/>
        <a:cs typeface="Noto Sans CJK SC Regular" charset="0"/>
      </a:defRPr>
    </a:lvl5pPr>
    <a:lvl6pPr marL="2286000" algn="l" defTabSz="914400" rtl="0" eaLnBrk="1" latinLnBrk="0" hangingPunct="1">
      <a:defRPr sz="1200" b="1" kern="1200">
        <a:solidFill>
          <a:schemeClr val="bg1"/>
        </a:solidFill>
        <a:latin typeface="Arial" panose="020B0604020202020204" pitchFamily="34" charset="0"/>
        <a:ea typeface="Noto Sans CJK SC Regular" charset="0"/>
        <a:cs typeface="Noto Sans CJK SC Regular" charset="0"/>
      </a:defRPr>
    </a:lvl6pPr>
    <a:lvl7pPr marL="2743200" algn="l" defTabSz="914400" rtl="0" eaLnBrk="1" latinLnBrk="0" hangingPunct="1">
      <a:defRPr sz="1200" b="1" kern="1200">
        <a:solidFill>
          <a:schemeClr val="bg1"/>
        </a:solidFill>
        <a:latin typeface="Arial" panose="020B0604020202020204" pitchFamily="34" charset="0"/>
        <a:ea typeface="Noto Sans CJK SC Regular" charset="0"/>
        <a:cs typeface="Noto Sans CJK SC Regular" charset="0"/>
      </a:defRPr>
    </a:lvl7pPr>
    <a:lvl8pPr marL="3200400" algn="l" defTabSz="914400" rtl="0" eaLnBrk="1" latinLnBrk="0" hangingPunct="1">
      <a:defRPr sz="1200" b="1" kern="1200">
        <a:solidFill>
          <a:schemeClr val="bg1"/>
        </a:solidFill>
        <a:latin typeface="Arial" panose="020B0604020202020204" pitchFamily="34" charset="0"/>
        <a:ea typeface="Noto Sans CJK SC Regular" charset="0"/>
        <a:cs typeface="Noto Sans CJK SC Regular" charset="0"/>
      </a:defRPr>
    </a:lvl8pPr>
    <a:lvl9pPr marL="3657600" algn="l" defTabSz="914400" rtl="0" eaLnBrk="1" latinLnBrk="0" hangingPunct="1">
      <a:defRPr sz="1200" b="1" kern="1200">
        <a:solidFill>
          <a:schemeClr val="bg1"/>
        </a:solidFill>
        <a:latin typeface="Arial" panose="020B0604020202020204" pitchFamily="34" charset="0"/>
        <a:ea typeface="Noto Sans CJK SC Regular" charset="0"/>
        <a:cs typeface="Noto Sans CJK SC Regular"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QUE DE LA GANDARA, PALOMA" initials="JDLG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5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8798"/>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08T20:06:56.725"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1-08T20:06:56.725" idx="1">
    <p:pos x="10" y="10"/>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11-08T20:06:56.725" idx="1">
    <p:pos x="10" y="10"/>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11-08T20:06:56.725" idx="1">
    <p:pos x="10" y="10"/>
    <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11-08T20:06:56.725" idx="1">
    <p:pos x="10" y="10"/>
    <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11-08T20:06:56.725" idx="1">
    <p:pos x="10" y="10"/>
    <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11-08T20:06:56.725"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4099" name="Text Box 2"/>
          <p:cNvSpPr txBox="1">
            <a:spLocks noChangeArrowheads="1"/>
          </p:cNvSpP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4100" name="Text Box 3"/>
          <p:cNvSpPr txBox="1">
            <a:spLocks noChangeArrowheads="1"/>
          </p:cNvSpPr>
          <p:nvPr/>
        </p:nvSpPr>
        <p:spPr bwMode="auto">
          <a:xfrm>
            <a:off x="3852863" y="0"/>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4101" name="Rectangle 4"/>
          <p:cNvSpPr>
            <a:spLocks noGrp="1" noRot="1" noChangeAspect="1" noChangeArrowheads="1"/>
          </p:cNvSpPr>
          <p:nvPr>
            <p:ph type="sldImg"/>
          </p:nvPr>
        </p:nvSpPr>
        <p:spPr bwMode="auto">
          <a:xfrm>
            <a:off x="714375" y="744538"/>
            <a:ext cx="5376863" cy="372110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904875" y="4716463"/>
            <a:ext cx="4986338"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0" tIns="46080" rIns="91800" bIns="46080" numCol="1" anchor="ctr" anchorCtr="0" compatLnSpc="1">
            <a:prstTxWarp prst="textNoShape">
              <a:avLst/>
            </a:prstTxWarp>
          </a:bodyPr>
          <a:lstStyle/>
          <a:p>
            <a:pPr lvl="0"/>
            <a:endParaRPr lang="es-ES" altLang="es-ES" noProof="0" smtClean="0"/>
          </a:p>
        </p:txBody>
      </p:sp>
      <p:sp>
        <p:nvSpPr>
          <p:cNvPr id="4103" name="Text Box 6"/>
          <p:cNvSpPr txBox="1">
            <a:spLocks noChangeArrowheads="1"/>
          </p:cNvSpPr>
          <p:nvPr/>
        </p:nvSpPr>
        <p:spPr bwMode="auto">
          <a:xfrm>
            <a:off x="0" y="9431338"/>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3" name="Rectangle 7"/>
          <p:cNvSpPr>
            <a:spLocks noGrp="1" noChangeArrowheads="1"/>
          </p:cNvSpPr>
          <p:nvPr>
            <p:ph type="sldNum"/>
          </p:nvPr>
        </p:nvSpPr>
        <p:spPr bwMode="auto">
          <a:xfrm>
            <a:off x="3852863" y="9431338"/>
            <a:ext cx="2943225"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0" tIns="46080" rIns="91800" bIns="46080" numCol="1" anchor="b" anchorCtr="0" compatLnSpc="1">
            <a:prstTxWarp prst="textNoShape">
              <a:avLst/>
            </a:prstTxWarp>
          </a:bodyPr>
          <a:lstStyle>
            <a:lvl1pPr marL="215900" indent="-215900" algn="r" eaLnBrk="1">
              <a:lnSpc>
                <a:spcPct val="100000"/>
              </a:lnSpc>
              <a:spcBef>
                <a:spcPct val="0"/>
              </a:spcBef>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sz="2400" smtClean="0">
                <a:solidFill>
                  <a:srgbClr val="000000"/>
                </a:solidFill>
                <a:latin typeface="Times New Roman" panose="02020603050405020304" pitchFamily="18" charset="0"/>
                <a:ea typeface="DejaVu Sans" charset="0"/>
                <a:cs typeface="DejaVu Sans" charset="0"/>
              </a:defRPr>
            </a:lvl1pPr>
          </a:lstStyle>
          <a:p>
            <a:pPr>
              <a:defRPr/>
            </a:pPr>
            <a:fld id="{4E52D879-3D1B-4F4B-8167-23F26517FCFD}" type="slidenum">
              <a:rPr lang="es-ES" altLang="es-ES"/>
              <a:pPr>
                <a:defRPr/>
              </a:pPr>
              <a:t>‹Nº›</a:t>
            </a:fld>
            <a:endParaRPr lang="es-ES" altLang="es-ES"/>
          </a:p>
        </p:txBody>
      </p:sp>
    </p:spTree>
    <p:extLst>
      <p:ext uri="{BB962C8B-B14F-4D97-AF65-F5344CB8AC3E}">
        <p14:creationId xmlns:p14="http://schemas.microsoft.com/office/powerpoint/2010/main" val="192314763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B77C92B4-CEF9-40A6-AA6E-76CDA52048FD}"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6147" name="Text Box 1"/>
          <p:cNvSpPr txBox="1">
            <a:spLocks noChangeArrowheads="1"/>
          </p:cNvSpP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6148" name="Text Box 2"/>
          <p:cNvSpPr txBox="1">
            <a:spLocks noChangeArrowheads="1"/>
          </p:cNvSpPr>
          <p:nvPr/>
        </p:nvSpPr>
        <p:spPr bwMode="auto">
          <a:xfrm>
            <a:off x="3852863" y="0"/>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6149" name="Text Box 3"/>
          <p:cNvSpPr txBox="1">
            <a:spLocks noChangeArrowheads="1"/>
          </p:cNvSpPr>
          <p:nvPr/>
        </p:nvSpPr>
        <p:spPr bwMode="auto">
          <a:xfrm>
            <a:off x="0" y="9431338"/>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6150" name="Text Box 4"/>
          <p:cNvSpPr txBox="1">
            <a:spLocks noChangeArrowheads="1"/>
          </p:cNvSpPr>
          <p:nvPr/>
        </p:nvSpPr>
        <p:spPr bwMode="auto">
          <a:xfrm>
            <a:off x="3852863" y="9431338"/>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00" tIns="46080" rIns="91800" bIns="46080" anchor="b"/>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ClrTx/>
              <a:buFontTx/>
              <a:buNone/>
            </a:pPr>
            <a:fld id="{65A5C226-14EC-4849-8D91-8EFAFB25A836}" type="slidenum">
              <a:rPr lang="es-ES" altLang="es-ES">
                <a:solidFill>
                  <a:srgbClr val="000000"/>
                </a:solidFill>
              </a:rPr>
              <a:pPr algn="r">
                <a:lnSpc>
                  <a:spcPct val="100000"/>
                </a:lnSpc>
                <a:spcBef>
                  <a:spcPct val="0"/>
                </a:spcBef>
                <a:buClrTx/>
                <a:buFontTx/>
                <a:buNone/>
              </a:pPr>
              <a:t>1</a:t>
            </a:fld>
            <a:endParaRPr lang="es-ES" altLang="es-ES">
              <a:solidFill>
                <a:srgbClr val="000000"/>
              </a:solidFill>
            </a:endParaRPr>
          </a:p>
        </p:txBody>
      </p:sp>
      <p:sp>
        <p:nvSpPr>
          <p:cNvPr id="6151" name="Rectangle 5"/>
          <p:cNvSpPr txBox="1">
            <a:spLocks noGrp="1" noRot="1" noChangeAspect="1" noChangeArrowheads="1" noTextEdit="1"/>
          </p:cNvSpPr>
          <p:nvPr>
            <p:ph type="sldImg"/>
          </p:nvPr>
        </p:nvSpPr>
        <p:spPr>
          <a:xfrm>
            <a:off x="709613"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52" name="Text Box 6"/>
          <p:cNvSpPr txBox="1">
            <a:spLocks noChangeArrowheads="1"/>
          </p:cNvSpPr>
          <p:nvPr/>
        </p:nvSpPr>
        <p:spPr bwMode="auto">
          <a:xfrm>
            <a:off x="457200" y="4714875"/>
            <a:ext cx="5956300" cy="4468813"/>
          </a:xfrm>
          <a:prstGeom prst="rect">
            <a:avLst/>
          </a:prstGeom>
          <a:solidFill>
            <a:srgbClr val="FFFFFF"/>
          </a:solidFill>
          <a:ln w="28440" cap="sq">
            <a:solidFill>
              <a:srgbClr val="000000"/>
            </a:solidFill>
            <a:miter lim="800000"/>
            <a:headEnd/>
            <a:tailEnd/>
          </a:ln>
          <a:effectLst>
            <a:outerShdw dist="17819" dir="2700000" algn="ctr" rotWithShape="0">
              <a:srgbClr val="000000"/>
            </a:outerShdw>
          </a:effec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6153" name="Marcador de notas 1"/>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s-ES" altLang="es-ES" smtClean="0"/>
          </a:p>
        </p:txBody>
      </p:sp>
    </p:spTree>
    <p:extLst>
      <p:ext uri="{BB962C8B-B14F-4D97-AF65-F5344CB8AC3E}">
        <p14:creationId xmlns:p14="http://schemas.microsoft.com/office/powerpoint/2010/main" val="64925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10</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56609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11</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1426787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12</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347794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13</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69365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14</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423022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15</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181881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16</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1013682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17</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427795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18</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60837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19</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69884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264970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20</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967471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21</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53523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22</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902409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23</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566525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24</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82808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25</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052594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26</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909464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27</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421351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28</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219684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29</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18159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3</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015163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30</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612836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31</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1560021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32</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167412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33</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57085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34</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367146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35</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662306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36</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103737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4</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268753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5</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408819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6</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125595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7</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324203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8</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dirty="0" smtClean="0"/>
          </a:p>
        </p:txBody>
      </p:sp>
    </p:spTree>
    <p:extLst>
      <p:ext uri="{BB962C8B-B14F-4D97-AF65-F5344CB8AC3E}">
        <p14:creationId xmlns:p14="http://schemas.microsoft.com/office/powerpoint/2010/main" val="221210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buSzPct val="45000"/>
              <a:buFont typeface="Wingdings" panose="05000000000000000000" pitchFamily="2" charset="2"/>
              <a:buNone/>
            </a:pPr>
            <a:fld id="{E9B91EB2-8AF0-4F7A-8C9E-0FC107162AE6}" type="slidenum">
              <a:rPr lang="es-ES" altLang="es-ES" sz="2400">
                <a:solidFill>
                  <a:srgbClr val="000000"/>
                </a:solidFill>
                <a:latin typeface="Times New Roman" panose="02020603050405020304" pitchFamily="18" charset="0"/>
                <a:ea typeface="DejaVu Sans" charset="0"/>
                <a:cs typeface="DejaVu Sans" charset="0"/>
              </a:rPr>
              <a:pPr algn="r">
                <a:lnSpc>
                  <a:spcPct val="100000"/>
                </a:lnSpc>
                <a:spcBef>
                  <a:spcPct val="0"/>
                </a:spcBef>
                <a:buSzPct val="45000"/>
                <a:buFont typeface="Wingdings" panose="05000000000000000000" pitchFamily="2" charset="2"/>
                <a:buNone/>
              </a:pPr>
              <a:t>9</a:t>
            </a:fld>
            <a:endParaRPr lang="es-ES" altLang="es-ES" sz="2400">
              <a:solidFill>
                <a:srgbClr val="000000"/>
              </a:solidFill>
              <a:latin typeface="Times New Roman" panose="02020603050405020304" pitchFamily="18" charset="0"/>
              <a:ea typeface="DejaVu Sans" charset="0"/>
              <a:cs typeface="DejaVu Sans" charset="0"/>
            </a:endParaRPr>
          </a:p>
        </p:txBody>
      </p:sp>
      <p:sp>
        <p:nvSpPr>
          <p:cNvPr id="8195" name="Rectangle 1"/>
          <p:cNvSpPr txBox="1">
            <a:spLocks noGrp="1" noRot="1" noChangeAspect="1" noChangeArrowheads="1" noTextEdit="1"/>
          </p:cNvSpPr>
          <p:nvPr>
            <p:ph type="sldImg"/>
          </p:nvPr>
        </p:nvSpPr>
        <p:spPr>
          <a:xfrm>
            <a:off x="714375" y="744538"/>
            <a:ext cx="537845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Grp="1" noChangeArrowheads="1"/>
          </p:cNvSpPr>
          <p:nvPr>
            <p:ph type="body" idx="1"/>
          </p:nvPr>
        </p:nvSpPr>
        <p:spPr>
          <a:xfrm>
            <a:off x="904875" y="4716463"/>
            <a:ext cx="4987925" cy="44656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endParaRPr lang="es-ES" altLang="es-ES" smtClean="0"/>
          </a:p>
        </p:txBody>
      </p:sp>
    </p:spTree>
    <p:extLst>
      <p:ext uri="{BB962C8B-B14F-4D97-AF65-F5344CB8AC3E}">
        <p14:creationId xmlns:p14="http://schemas.microsoft.com/office/powerpoint/2010/main" val="33931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8250" y="1122363"/>
            <a:ext cx="7431088"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238250" y="3602038"/>
            <a:ext cx="74310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64396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6541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80275" y="182563"/>
            <a:ext cx="2293938" cy="58293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395288" y="182563"/>
            <a:ext cx="6732587" cy="5829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47677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95288" y="182563"/>
            <a:ext cx="9161462" cy="571500"/>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a:xfrm>
            <a:off x="412750" y="1150938"/>
            <a:ext cx="9161463" cy="48609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02925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28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2871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76275" y="1709738"/>
            <a:ext cx="8545513"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76275" y="4589463"/>
            <a:ext cx="854551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303304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12750" y="1150938"/>
            <a:ext cx="4503738" cy="4860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68888" y="1150938"/>
            <a:ext cx="4505325" cy="4860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4960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82625" y="365125"/>
            <a:ext cx="8545513"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82625" y="2505075"/>
            <a:ext cx="419100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5016500"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5016500" y="2505075"/>
            <a:ext cx="421163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6099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19025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91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625" y="457200"/>
            <a:ext cx="3195638"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4211638" y="987425"/>
            <a:ext cx="50165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82625" y="2057400"/>
            <a:ext cx="31956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95765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625" y="457200"/>
            <a:ext cx="3195638"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4211638" y="987425"/>
            <a:ext cx="50165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82625" y="2057400"/>
            <a:ext cx="31956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141012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95288" y="182563"/>
            <a:ext cx="916146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s-ES" smtClean="0"/>
              <a:t>Click to edit the title text format</a:t>
            </a:r>
          </a:p>
        </p:txBody>
      </p:sp>
      <p:sp>
        <p:nvSpPr>
          <p:cNvPr id="1027" name="Rectangle 2"/>
          <p:cNvSpPr>
            <a:spLocks noGrp="1" noChangeArrowheads="1"/>
          </p:cNvSpPr>
          <p:nvPr>
            <p:ph type="body" idx="1"/>
          </p:nvPr>
        </p:nvSpPr>
        <p:spPr bwMode="auto">
          <a:xfrm>
            <a:off x="412750" y="1150938"/>
            <a:ext cx="9161463" cy="486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s-ES" smtClean="0"/>
              <a:t>Click to edit the outline text format</a:t>
            </a:r>
          </a:p>
          <a:p>
            <a:pPr lvl="1"/>
            <a:r>
              <a:rPr lang="en-GB" altLang="es-ES" smtClean="0"/>
              <a:t>Second Outline Level</a:t>
            </a:r>
          </a:p>
          <a:p>
            <a:pPr lvl="2"/>
            <a:r>
              <a:rPr lang="en-GB" altLang="es-ES" smtClean="0"/>
              <a:t>Third Outline Level</a:t>
            </a:r>
          </a:p>
          <a:p>
            <a:pPr lvl="3"/>
            <a:r>
              <a:rPr lang="en-GB" altLang="es-ES" smtClean="0"/>
              <a:t>Fourth Outline Level</a:t>
            </a:r>
          </a:p>
          <a:p>
            <a:pPr lvl="4"/>
            <a:r>
              <a:rPr lang="en-GB" altLang="es-ES" smtClean="0"/>
              <a:t>Fifth Outline Level</a:t>
            </a:r>
          </a:p>
          <a:p>
            <a:pPr lvl="4"/>
            <a:r>
              <a:rPr lang="en-GB" altLang="es-ES" smtClean="0"/>
              <a:t>Sixth Outline Level</a:t>
            </a:r>
          </a:p>
          <a:p>
            <a:pPr lvl="4"/>
            <a:r>
              <a:rPr lang="en-GB" altLang="es-ES" smtClean="0"/>
              <a:t>Seventh Outline Level</a:t>
            </a:r>
          </a:p>
        </p:txBody>
      </p:sp>
      <p:sp>
        <p:nvSpPr>
          <p:cNvPr id="1028" name="Line 3"/>
          <p:cNvSpPr>
            <a:spLocks noChangeShapeType="1"/>
          </p:cNvSpPr>
          <p:nvPr/>
        </p:nvSpPr>
        <p:spPr bwMode="auto">
          <a:xfrm>
            <a:off x="38100" y="1016000"/>
            <a:ext cx="9867900" cy="1588"/>
          </a:xfrm>
          <a:prstGeom prst="line">
            <a:avLst/>
          </a:prstGeom>
          <a:noFill/>
          <a:ln w="31680" cap="sq">
            <a:solidFill>
              <a:srgbClr val="9999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2" name="Text Box 4"/>
          <p:cNvSpPr txBox="1">
            <a:spLocks noChangeArrowheads="1"/>
          </p:cNvSpPr>
          <p:nvPr/>
        </p:nvSpPr>
        <p:spPr bwMode="auto">
          <a:xfrm>
            <a:off x="8918575" y="6575425"/>
            <a:ext cx="7556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9pPr>
          </a:lstStyle>
          <a:p>
            <a:pPr>
              <a:buSzPct val="100000"/>
              <a:defRPr/>
            </a:pPr>
            <a:fld id="{63CE74FD-4504-4364-A0E6-BA08882886CF}" type="slidenum">
              <a:rPr lang="es-ES" altLang="es-ES" sz="1000" smtClean="0"/>
              <a:pPr>
                <a:buSzPct val="100000"/>
                <a:defRPr/>
              </a:pPr>
              <a:t>‹Nº›</a:t>
            </a:fld>
            <a:endParaRPr lang="es-ES" altLang="es-ES" sz="1000"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000" b="1" kern="1200">
          <a:solidFill>
            <a:srgbClr val="FF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9pPr>
    </p:titleStyle>
    <p:bodyStyle>
      <a:lvl1pPr marL="342900" indent="-34290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Line 1"/>
          <p:cNvSpPr>
            <a:spLocks noChangeShapeType="1"/>
          </p:cNvSpPr>
          <p:nvPr/>
        </p:nvSpPr>
        <p:spPr bwMode="auto">
          <a:xfrm>
            <a:off x="38100" y="1016000"/>
            <a:ext cx="9867900" cy="1588"/>
          </a:xfrm>
          <a:prstGeom prst="line">
            <a:avLst/>
          </a:prstGeom>
          <a:noFill/>
          <a:ln w="31680" cap="sq">
            <a:solidFill>
              <a:srgbClr val="9999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2" name="Text Box 2"/>
          <p:cNvSpPr txBox="1">
            <a:spLocks noChangeArrowheads="1"/>
          </p:cNvSpPr>
          <p:nvPr/>
        </p:nvSpPr>
        <p:spPr bwMode="auto">
          <a:xfrm>
            <a:off x="8918575" y="6575425"/>
            <a:ext cx="7556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9pPr>
          </a:lstStyle>
          <a:p>
            <a:pPr>
              <a:buSzPct val="100000"/>
              <a:defRPr/>
            </a:pPr>
            <a:fld id="{90A0E7BD-8CB8-4853-B129-9C1500A38BD1}" type="slidenum">
              <a:rPr lang="es-ES" altLang="es-ES" sz="1000" smtClean="0"/>
              <a:pPr>
                <a:buSzPct val="100000"/>
                <a:defRPr/>
              </a:pPr>
              <a:t>‹Nº›</a:t>
            </a:fld>
            <a:endParaRPr lang="es-ES" altLang="es-ES" sz="1000" smtClean="0"/>
          </a:p>
        </p:txBody>
      </p:sp>
      <p:sp>
        <p:nvSpPr>
          <p:cNvPr id="2052" name="Line 3"/>
          <p:cNvSpPr>
            <a:spLocks noChangeShapeType="1"/>
          </p:cNvSpPr>
          <p:nvPr/>
        </p:nvSpPr>
        <p:spPr bwMode="auto">
          <a:xfrm>
            <a:off x="2652713" y="2366963"/>
            <a:ext cx="1587" cy="2959100"/>
          </a:xfrm>
          <a:prstGeom prst="line">
            <a:avLst/>
          </a:prstGeom>
          <a:noFill/>
          <a:ln w="9360" cap="sq">
            <a:solidFill>
              <a:srgbClr val="BA98B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2053" name="Rectangle 4"/>
          <p:cNvSpPr>
            <a:spLocks noChangeArrowheads="1"/>
          </p:cNvSpPr>
          <p:nvPr/>
        </p:nvSpPr>
        <p:spPr bwMode="auto">
          <a:xfrm>
            <a:off x="-7938" y="6491288"/>
            <a:ext cx="9913938" cy="366712"/>
          </a:xfrm>
          <a:prstGeom prst="rect">
            <a:avLst/>
          </a:prstGeom>
          <a:solidFill>
            <a:srgbClr val="C0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es-ES" altLang="es-ES" sz="1400" b="1" i="0" u="none" strike="noStrike" kern="1200" cap="none" spc="0" normalizeH="0" baseline="0" noProof="0" smtClean="0">
                <a:ln>
                  <a:noFill/>
                </a:ln>
                <a:solidFill>
                  <a:srgbClr val="FFFFFF"/>
                </a:solidFill>
                <a:effectLst/>
                <a:uLnTx/>
                <a:uFillTx/>
                <a:latin typeface="Arial" panose="020B0604020202020204" pitchFamily="34" charset="0"/>
              </a:rPr>
              <a:t>Madrid 29-30 de noviembre de 2016</a:t>
            </a:r>
            <a:endParaRPr kumimoji="0" lang="es-ES" altLang="es-ES" sz="1400" b="1" i="0" u="none" strike="noStrike" kern="1200" cap="none" spc="0" normalizeH="0" baseline="0" noProof="0" dirty="0">
              <a:ln>
                <a:noFill/>
              </a:ln>
              <a:solidFill>
                <a:srgbClr val="FFFFFF"/>
              </a:solidFill>
              <a:effectLst/>
              <a:uLnTx/>
              <a:uFillTx/>
              <a:latin typeface="Arial" panose="020B0604020202020204" pitchFamily="34" charset="0"/>
            </a:endParaRPr>
          </a:p>
        </p:txBody>
      </p:sp>
      <p:sp>
        <p:nvSpPr>
          <p:cNvPr id="2054" name="Rectangle 6"/>
          <p:cNvSpPr>
            <a:spLocks noChangeArrowheads="1"/>
          </p:cNvSpPr>
          <p:nvPr/>
        </p:nvSpPr>
        <p:spPr bwMode="auto">
          <a:xfrm>
            <a:off x="0" y="487363"/>
            <a:ext cx="9906000" cy="36512"/>
          </a:xfrm>
          <a:prstGeom prst="rect">
            <a:avLst/>
          </a:prstGeom>
          <a:solidFill>
            <a:srgbClr val="26262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2055" name="Rectangle 7"/>
          <p:cNvSpPr>
            <a:spLocks noChangeArrowheads="1"/>
          </p:cNvSpPr>
          <p:nvPr/>
        </p:nvSpPr>
        <p:spPr bwMode="auto">
          <a:xfrm>
            <a:off x="0" y="0"/>
            <a:ext cx="9910763" cy="455613"/>
          </a:xfrm>
          <a:prstGeom prst="rect">
            <a:avLst/>
          </a:prstGeom>
          <a:solidFill>
            <a:srgbClr val="C0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2056" name="Text Box 8"/>
          <p:cNvSpPr txBox="1">
            <a:spLocks noChangeArrowheads="1"/>
          </p:cNvSpPr>
          <p:nvPr/>
        </p:nvSpPr>
        <p:spPr bwMode="auto">
          <a:xfrm>
            <a:off x="977900" y="0"/>
            <a:ext cx="1917700" cy="261938"/>
          </a:xfrm>
          <a:prstGeom prst="rect">
            <a:avLst/>
          </a:prstGeom>
          <a:solidFill>
            <a:srgbClr val="C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latin typeface="Arial" panose="020B0604020202020204" pitchFamily="34" charset="0"/>
                <a:ea typeface="Noto Sans CJK SC Regular" charset="0"/>
                <a:cs typeface="Noto Sans CJK SC Regular" charset="0"/>
              </a:defRPr>
            </a:lvl9pPr>
          </a:lstStyle>
          <a:p>
            <a:pPr algn="ctr">
              <a:lnSpc>
                <a:spcPct val="110000"/>
              </a:lnSpc>
              <a:spcBef>
                <a:spcPts val="825"/>
              </a:spcBef>
              <a:buSzPct val="100000"/>
              <a:defRPr/>
            </a:pPr>
            <a:r>
              <a:rPr lang="es-ES" altLang="es-ES" sz="1100" b="0" smtClean="0">
                <a:solidFill>
                  <a:srgbClr val="FFFFFF"/>
                </a:solidFill>
              </a:rPr>
              <a:t>Seminarios y Formación</a:t>
            </a:r>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8" r:id="rId2"/>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000" b="1" kern="1200">
          <a:solidFill>
            <a:srgbClr val="FF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0000"/>
          </a:solidFill>
          <a:latin typeface="Arial" panose="020B0604020202020204" pitchFamily="34" charset="0"/>
          <a:ea typeface="Noto Sans CJK SC Regular" charset="0"/>
          <a:cs typeface="Noto Sans CJK SC Regular" charset="0"/>
        </a:defRPr>
      </a:lvl9pPr>
    </p:titleStyle>
    <p:bodyStyle>
      <a:lvl1pPr marL="342900" indent="-34290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just" defTabSz="449263" rtl="0" eaLnBrk="0" fontAlgn="base" hangingPunct="0">
        <a:lnSpc>
          <a:spcPct val="110000"/>
        </a:lnSpc>
        <a:spcBef>
          <a:spcPts val="10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9.png"/><Relationship Id="rId4" Type="http://schemas.openxmlformats.org/officeDocument/2006/relationships/hyperlink" Target="https://www.youtube.com/watch?v=QUtNdk7g_wY&amp;feature=youtu.b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ukanon.net/ukan-resources/" TargetMode="External"/><Relationship Id="rId5" Type="http://schemas.openxmlformats.org/officeDocument/2006/relationships/hyperlink" Target="https://ico.org.uk/media/for-organisations/documents/1061/anonymisation-code.pdf" TargetMode="External"/><Relationship Id="rId4" Type="http://schemas.openxmlformats.org/officeDocument/2006/relationships/hyperlink" Target="http://ec.europa.eu/justice/data-protection/article-29/documentation/opinion-recommendation/files/2014/wp216_en.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comments" Target="../comments/comment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comments" Target="../comments/comment7.xml"/><Relationship Id="rId4" Type="http://schemas.openxmlformats.org/officeDocument/2006/relationships/hyperlink" Target="http://creativecommons.org.nz/2013/10/levelling-up-to-open-research-da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844800" y="2535238"/>
            <a:ext cx="6789738"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spcAft>
                <a:spcPts val="1250"/>
              </a:spcAft>
              <a:buClrTx/>
              <a:buFontTx/>
              <a:buNone/>
            </a:pPr>
            <a:r>
              <a:rPr lang="es-ES" altLang="es-ES" sz="2800" b="0" dirty="0">
                <a:solidFill>
                  <a:srgbClr val="C00000"/>
                </a:solidFill>
              </a:rPr>
              <a:t>Jornada Madroño</a:t>
            </a:r>
            <a:r>
              <a:rPr lang="es-ES" altLang="es-ES" sz="2400" b="0" dirty="0">
                <a:solidFill>
                  <a:srgbClr val="C00000"/>
                </a:solidFill>
              </a:rPr>
              <a:t/>
            </a:r>
            <a:br>
              <a:rPr lang="es-ES" altLang="es-ES" sz="2400" b="0" dirty="0">
                <a:solidFill>
                  <a:srgbClr val="C00000"/>
                </a:solidFill>
              </a:rPr>
            </a:br>
            <a:r>
              <a:rPr lang="es-ES" altLang="es-ES" sz="2400" b="0" dirty="0">
                <a:solidFill>
                  <a:srgbClr val="C00000"/>
                </a:solidFill>
              </a:rPr>
              <a:t/>
            </a:r>
            <a:br>
              <a:rPr lang="es-ES" altLang="es-ES" sz="2400" b="0" dirty="0">
                <a:solidFill>
                  <a:srgbClr val="C00000"/>
                </a:solidFill>
              </a:rPr>
            </a:br>
            <a:r>
              <a:rPr lang="es-ES" altLang="es-ES" sz="2400" b="0" dirty="0">
                <a:solidFill>
                  <a:srgbClr val="C00000"/>
                </a:solidFill>
              </a:rPr>
              <a:t/>
            </a:r>
            <a:br>
              <a:rPr lang="es-ES" altLang="es-ES" sz="2400" b="0" dirty="0">
                <a:solidFill>
                  <a:srgbClr val="C00000"/>
                </a:solidFill>
              </a:rPr>
            </a:br>
            <a:r>
              <a:rPr lang="es-ES" altLang="es-ES" sz="2400" b="0" dirty="0">
                <a:solidFill>
                  <a:srgbClr val="C00000"/>
                </a:solidFill>
              </a:rPr>
              <a:t>Aspectos legales de los datos de investigación</a:t>
            </a:r>
            <a:endParaRPr lang="es-ES" altLang="es-ES" sz="2000" b="0" i="1" dirty="0">
              <a:solidFill>
                <a:srgbClr val="C00000"/>
              </a:solidFill>
            </a:endParaRPr>
          </a:p>
        </p:txBody>
      </p:sp>
      <p:sp>
        <p:nvSpPr>
          <p:cNvPr id="5123" name="Rectangle 2"/>
          <p:cNvSpPr>
            <a:spLocks noChangeArrowheads="1"/>
          </p:cNvSpPr>
          <p:nvPr/>
        </p:nvSpPr>
        <p:spPr bwMode="auto">
          <a:xfrm>
            <a:off x="8928100" y="520700"/>
            <a:ext cx="825500" cy="3810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5124" name="Rectangle 3"/>
          <p:cNvSpPr>
            <a:spLocks noChangeArrowheads="1"/>
          </p:cNvSpPr>
          <p:nvPr/>
        </p:nvSpPr>
        <p:spPr bwMode="auto">
          <a:xfrm>
            <a:off x="0" y="914400"/>
            <a:ext cx="9906000" cy="3810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0000"/>
              </a:lnSpc>
              <a:spcBef>
                <a:spcPts val="900"/>
              </a:spcBef>
              <a:buClr>
                <a:srgbClr val="000000"/>
              </a:buClr>
              <a:buSzPct val="100000"/>
              <a:buFont typeface="Times New Roman" panose="02020603050405020304" pitchFamily="18" charset="0"/>
              <a:buNone/>
            </a:pPr>
            <a:endParaRPr lang="es-ES" altLang="es-ES"/>
          </a:p>
        </p:txBody>
      </p:sp>
      <p:sp>
        <p:nvSpPr>
          <p:cNvPr id="5125" name="Text Box 4"/>
          <p:cNvSpPr txBox="1">
            <a:spLocks noChangeArrowheads="1"/>
          </p:cNvSpPr>
          <p:nvPr/>
        </p:nvSpPr>
        <p:spPr bwMode="auto">
          <a:xfrm>
            <a:off x="5372100" y="4719638"/>
            <a:ext cx="40640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r">
              <a:lnSpc>
                <a:spcPct val="100000"/>
              </a:lnSpc>
              <a:spcBef>
                <a:spcPct val="0"/>
              </a:spcBef>
              <a:spcAft>
                <a:spcPts val="1000"/>
              </a:spcAft>
              <a:buClrTx/>
              <a:buFontTx/>
              <a:buNone/>
            </a:pPr>
            <a:r>
              <a:rPr lang="es-ES" altLang="es-ES" sz="2400" b="0">
                <a:solidFill>
                  <a:srgbClr val="C00000"/>
                </a:solidFill>
              </a:rPr>
              <a:t/>
            </a:r>
            <a:br>
              <a:rPr lang="es-ES" altLang="es-ES" sz="2400" b="0">
                <a:solidFill>
                  <a:srgbClr val="C00000"/>
                </a:solidFill>
              </a:rPr>
            </a:br>
            <a:r>
              <a:rPr lang="es-ES" altLang="es-ES" sz="1600" b="0" i="1">
                <a:solidFill>
                  <a:srgbClr val="000000"/>
                </a:solidFill>
              </a:rPr>
              <a:t>Paloma Jarque</a:t>
            </a:r>
          </a:p>
          <a:p>
            <a:pPr algn="r">
              <a:lnSpc>
                <a:spcPct val="100000"/>
              </a:lnSpc>
              <a:spcBef>
                <a:spcPct val="0"/>
              </a:spcBef>
              <a:spcAft>
                <a:spcPts val="1000"/>
              </a:spcAft>
              <a:buClrTx/>
              <a:buFontTx/>
              <a:buNone/>
            </a:pPr>
            <a:r>
              <a:rPr lang="es-ES" altLang="es-ES" sz="1600" b="0" i="1">
                <a:solidFill>
                  <a:srgbClr val="000000"/>
                </a:solidFill>
              </a:rPr>
              <a:t>Universidad Carlos III de Madrid</a:t>
            </a:r>
          </a:p>
        </p:txBody>
      </p:sp>
      <p:sp>
        <p:nvSpPr>
          <p:cNvPr id="5126" name="Rectangle 5"/>
          <p:cNvSpPr>
            <a:spLocks noChangeArrowheads="1"/>
          </p:cNvSpPr>
          <p:nvPr/>
        </p:nvSpPr>
        <p:spPr bwMode="auto">
          <a:xfrm>
            <a:off x="4102100" y="6486525"/>
            <a:ext cx="580548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r" eaLnBrk="1" hangingPunct="1">
              <a:lnSpc>
                <a:spcPct val="100000"/>
              </a:lnSpc>
              <a:spcBef>
                <a:spcPct val="0"/>
              </a:spcBef>
              <a:buClrTx/>
              <a:buFontTx/>
              <a:buNone/>
            </a:pPr>
            <a:r>
              <a:rPr lang="es-ES" altLang="es-ES" sz="1400" dirty="0">
                <a:solidFill>
                  <a:srgbClr val="FFFFFF"/>
                </a:solidFill>
              </a:rPr>
              <a:t>Madrid 29-30 de noviembre de 2016</a:t>
            </a:r>
          </a:p>
        </p:txBody>
      </p:sp>
      <p:pic>
        <p:nvPicPr>
          <p:cNvPr id="51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25" y="5548313"/>
            <a:ext cx="815975" cy="808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2" name="Rectángulo 1"/>
          <p:cNvSpPr/>
          <p:nvPr/>
        </p:nvSpPr>
        <p:spPr>
          <a:xfrm>
            <a:off x="633314" y="2060848"/>
            <a:ext cx="8640960" cy="3371500"/>
          </a:xfrm>
          <a:prstGeom prst="rect">
            <a:avLst/>
          </a:prstGeom>
        </p:spPr>
        <p:txBody>
          <a:bodyPr wrap="square">
            <a:spAutoFit/>
          </a:bodyPr>
          <a:lstStyle/>
          <a:p>
            <a:pPr algn="just">
              <a:lnSpc>
                <a:spcPct val="107000"/>
              </a:lnSpc>
              <a:spcAft>
                <a:spcPts val="800"/>
              </a:spcAft>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El derecho </a:t>
            </a:r>
            <a:r>
              <a:rPr lang="es-ES" sz="2400" i="1"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sui generis </a:t>
            </a: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de las bases de datos:</a:t>
            </a:r>
          </a:p>
          <a:p>
            <a:pPr marL="1085850" lvl="1" indent="-342900" algn="just">
              <a:lnSpc>
                <a:spcPct val="107000"/>
              </a:lnSpc>
              <a:spcAft>
                <a:spcPts val="800"/>
              </a:spcAf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Protege la inversión en tiempo y medios económicos</a:t>
            </a:r>
          </a:p>
          <a:p>
            <a:pPr marL="1085850" lvl="1" indent="-342900" algn="just">
              <a:lnSpc>
                <a:spcPct val="107000"/>
              </a:lnSpc>
              <a:spcAft>
                <a:spcPts val="800"/>
              </a:spcAf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Fabricante = titular del derecho</a:t>
            </a:r>
          </a:p>
          <a:p>
            <a:pPr marL="1085850" lvl="1" indent="-342900" algn="just">
              <a:lnSpc>
                <a:spcPct val="107000"/>
              </a:lnSpc>
              <a:spcAft>
                <a:spcPts val="800"/>
              </a:spcAf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Facultad de prohibir la extracción y/o reutilización del contenido (todo o parte sustancial)</a:t>
            </a:r>
          </a:p>
          <a:p>
            <a:pPr marL="1085850" lvl="1" indent="-342900" algn="just">
              <a:lnSpc>
                <a:spcPct val="107000"/>
              </a:lnSpc>
              <a:spcAft>
                <a:spcPts val="800"/>
              </a:spcAf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Excepciones a favor de los usuarios</a:t>
            </a:r>
          </a:p>
          <a:p>
            <a:pPr marL="1085850" lvl="1" indent="-342900" algn="just">
              <a:lnSpc>
                <a:spcPct val="107000"/>
              </a:lnSpc>
              <a:spcAft>
                <a:spcPts val="800"/>
              </a:spcAf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Duración del derecho</a:t>
            </a:r>
          </a:p>
        </p:txBody>
      </p:sp>
      <p:sp>
        <p:nvSpPr>
          <p:cNvPr id="3" name="CuadroTexto 2"/>
          <p:cNvSpPr txBox="1"/>
          <p:nvPr/>
        </p:nvSpPr>
        <p:spPr>
          <a:xfrm>
            <a:off x="705322" y="3933056"/>
            <a:ext cx="6912768" cy="276999"/>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1140609768"/>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2" name="Rectángulo 1"/>
          <p:cNvSpPr/>
          <p:nvPr/>
        </p:nvSpPr>
        <p:spPr>
          <a:xfrm>
            <a:off x="633314" y="2060848"/>
            <a:ext cx="8640960" cy="2806089"/>
          </a:xfrm>
          <a:prstGeom prst="rect">
            <a:avLst/>
          </a:prstGeom>
        </p:spPr>
        <p:txBody>
          <a:bodyPr wrap="square">
            <a:spAutoFit/>
          </a:bodyPr>
          <a:lstStyle/>
          <a:p>
            <a:pPr algn="just">
              <a:lnSpc>
                <a:spcPct val="107000"/>
              </a:lnSpc>
              <a:spcAft>
                <a:spcPts val="800"/>
              </a:spcAft>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Resumiendo:</a:t>
            </a:r>
          </a:p>
          <a:p>
            <a:pPr marL="342900" lvl="0" indent="-342900">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rPr>
              <a:t>Los conjuntos </a:t>
            </a:r>
            <a:r>
              <a:rPr lang="es-ES" sz="2400" dirty="0">
                <a:solidFill>
                  <a:srgbClr val="002060"/>
                </a:solidFill>
                <a:latin typeface="Arial Narrow" panose="020B0606020202030204" pitchFamily="34" charset="0"/>
              </a:rPr>
              <a:t>de datos son bases de datos (a los efectos de la LPI)</a:t>
            </a:r>
          </a:p>
          <a:p>
            <a:pPr marL="342900" lvl="0" indent="-342900">
              <a:buClr>
                <a:srgbClr val="C00000"/>
              </a:buClr>
              <a:buFont typeface="Wingdings" panose="05000000000000000000" pitchFamily="2" charset="2"/>
              <a:buChar char="§"/>
            </a:pPr>
            <a:r>
              <a:rPr lang="es-ES" sz="2400" dirty="0">
                <a:solidFill>
                  <a:srgbClr val="002060"/>
                </a:solidFill>
                <a:latin typeface="Arial Narrow" panose="020B0606020202030204" pitchFamily="34" charset="0"/>
              </a:rPr>
              <a:t>Las bases de datos como </a:t>
            </a:r>
            <a:r>
              <a:rPr lang="es-ES" sz="2400" dirty="0" smtClean="0">
                <a:solidFill>
                  <a:srgbClr val="002060"/>
                </a:solidFill>
                <a:latin typeface="Arial Narrow" panose="020B0606020202030204" pitchFamily="34" charset="0"/>
              </a:rPr>
              <a:t>mínimo </a:t>
            </a:r>
            <a:r>
              <a:rPr lang="es-ES" sz="2400" dirty="0">
                <a:solidFill>
                  <a:srgbClr val="002060"/>
                </a:solidFill>
                <a:latin typeface="Arial Narrow" panose="020B0606020202030204" pitchFamily="34" charset="0"/>
              </a:rPr>
              <a:t>tienen un </a:t>
            </a:r>
            <a:r>
              <a:rPr lang="es-ES" sz="2400" dirty="0" smtClean="0">
                <a:solidFill>
                  <a:srgbClr val="002060"/>
                </a:solidFill>
                <a:latin typeface="Arial Narrow" panose="020B0606020202030204" pitchFamily="34" charset="0"/>
              </a:rPr>
              <a:t>derecho </a:t>
            </a:r>
            <a:r>
              <a:rPr lang="es-ES" sz="2400" i="1" dirty="0">
                <a:solidFill>
                  <a:srgbClr val="002060"/>
                </a:solidFill>
                <a:latin typeface="Arial Narrow" panose="020B0606020202030204" pitchFamily="34" charset="0"/>
              </a:rPr>
              <a:t>sui generis </a:t>
            </a:r>
            <a:r>
              <a:rPr lang="es-ES" sz="2400" dirty="0">
                <a:solidFill>
                  <a:srgbClr val="002060"/>
                </a:solidFill>
                <a:latin typeface="Arial Narrow" panose="020B0606020202030204" pitchFamily="34" charset="0"/>
              </a:rPr>
              <a:t>que las protege durante 15 años</a:t>
            </a:r>
          </a:p>
          <a:p>
            <a:pPr marL="342900" lvl="0" indent="-342900">
              <a:buClr>
                <a:srgbClr val="C00000"/>
              </a:buClr>
              <a:buFont typeface="Wingdings" panose="05000000000000000000" pitchFamily="2" charset="2"/>
              <a:buChar char="§"/>
            </a:pPr>
            <a:r>
              <a:rPr lang="es-ES" sz="2400" dirty="0">
                <a:solidFill>
                  <a:srgbClr val="002060"/>
                </a:solidFill>
                <a:latin typeface="Arial Narrow" panose="020B0606020202030204" pitchFamily="34" charset="0"/>
              </a:rPr>
              <a:t>Los investigadores tienen los derechos sobre esas bases de datos</a:t>
            </a:r>
          </a:p>
          <a:p>
            <a:pPr marL="342900" lvl="0" indent="-342900">
              <a:buClr>
                <a:srgbClr val="C00000"/>
              </a:buClr>
              <a:buFont typeface="Wingdings" panose="05000000000000000000" pitchFamily="2" charset="2"/>
              <a:buChar char="§"/>
            </a:pPr>
            <a:r>
              <a:rPr lang="es-ES" sz="2400" dirty="0">
                <a:solidFill>
                  <a:srgbClr val="002060"/>
                </a:solidFill>
                <a:latin typeface="Arial Narrow" panose="020B0606020202030204" pitchFamily="34" charset="0"/>
              </a:rPr>
              <a:t>Las excepciones legales no son suficientes para permitir las reutilización de los datos </a:t>
            </a:r>
            <a:r>
              <a:rPr lang="es-ES" sz="2400" dirty="0" smtClean="0">
                <a:solidFill>
                  <a:srgbClr val="002060"/>
                </a:solidFill>
                <a:latin typeface="Arial Narrow" panose="020B0606020202030204" pitchFamily="34" charset="0"/>
              </a:rPr>
              <a:t>sin </a:t>
            </a:r>
            <a:r>
              <a:rPr lang="es-ES" sz="2400" dirty="0" err="1" smtClean="0">
                <a:solidFill>
                  <a:srgbClr val="002060"/>
                </a:solidFill>
                <a:latin typeface="Arial Narrow" panose="020B0606020202030204" pitchFamily="34" charset="0"/>
              </a:rPr>
              <a:t>resricciones</a:t>
            </a:r>
            <a:endParaRPr lang="es-ES" sz="2400" dirty="0">
              <a:solidFill>
                <a:srgbClr val="002060"/>
              </a:solidFill>
              <a:latin typeface="Arial Narrow" panose="020B0606020202030204" pitchFamily="34" charset="0"/>
            </a:endParaRPr>
          </a:p>
        </p:txBody>
      </p:sp>
      <p:sp>
        <p:nvSpPr>
          <p:cNvPr id="3" name="CuadroTexto 2"/>
          <p:cNvSpPr txBox="1"/>
          <p:nvPr/>
        </p:nvSpPr>
        <p:spPr>
          <a:xfrm>
            <a:off x="705322" y="3933056"/>
            <a:ext cx="6912768" cy="276999"/>
          </a:xfrm>
          <a:prstGeom prst="rect">
            <a:avLst/>
          </a:prstGeom>
          <a:noFill/>
        </p:spPr>
        <p:txBody>
          <a:bodyPr wrap="square" rtlCol="0">
            <a:spAutoFit/>
          </a:bodyPr>
          <a:lstStyle/>
          <a:p>
            <a:endParaRPr lang="es-ES" dirty="0"/>
          </a:p>
        </p:txBody>
      </p:sp>
      <p:sp>
        <p:nvSpPr>
          <p:cNvPr id="4" name="CuadroTexto 3"/>
          <p:cNvSpPr txBox="1"/>
          <p:nvPr/>
        </p:nvSpPr>
        <p:spPr>
          <a:xfrm>
            <a:off x="3873674" y="5373216"/>
            <a:ext cx="1476164" cy="584775"/>
          </a:xfrm>
          <a:prstGeom prst="rect">
            <a:avLst/>
          </a:prstGeom>
          <a:noFill/>
        </p:spPr>
        <p:txBody>
          <a:bodyPr wrap="square" rtlCol="0">
            <a:spAutoFit/>
          </a:bodyPr>
          <a:lstStyle/>
          <a:p>
            <a:pPr algn="ctr"/>
            <a:r>
              <a:rPr lang="es-ES" sz="3200" dirty="0" smtClean="0">
                <a:solidFill>
                  <a:srgbClr val="C00000"/>
                </a:solidFill>
                <a:latin typeface="Arial Narrow" panose="020B0606020202030204" pitchFamily="34" charset="0"/>
              </a:rPr>
              <a:t>ERGO</a:t>
            </a:r>
            <a:endParaRPr lang="es-ES" sz="32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420170638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705322" y="3933056"/>
            <a:ext cx="6912768" cy="276999"/>
          </a:xfrm>
          <a:prstGeom prst="rect">
            <a:avLst/>
          </a:prstGeom>
          <a:noFill/>
        </p:spPr>
        <p:txBody>
          <a:bodyPr wrap="square" rtlCol="0">
            <a:spAutoFit/>
          </a:bodyPr>
          <a:lstStyle/>
          <a:p>
            <a:endParaRPr lang="es-ES" dirty="0"/>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18" y="1052736"/>
            <a:ext cx="9876770" cy="5805264"/>
          </a:xfrm>
          <a:prstGeom prst="rect">
            <a:avLst/>
          </a:prstGeom>
        </p:spPr>
      </p:pic>
      <p:sp>
        <p:nvSpPr>
          <p:cNvPr id="9" name="CuadroTexto 8"/>
          <p:cNvSpPr txBox="1"/>
          <p:nvPr/>
        </p:nvSpPr>
        <p:spPr>
          <a:xfrm>
            <a:off x="52286" y="3355203"/>
            <a:ext cx="9855302" cy="1200329"/>
          </a:xfrm>
          <a:prstGeom prst="rect">
            <a:avLst/>
          </a:prstGeom>
          <a:solidFill>
            <a:srgbClr val="C00000"/>
          </a:solidFill>
          <a:ln>
            <a:solidFill>
              <a:schemeClr val="bg1"/>
            </a:solidFill>
          </a:ln>
        </p:spPr>
        <p:txBody>
          <a:bodyPr wrap="square" rtlCol="0">
            <a:spAutoFit/>
          </a:bodyPr>
          <a:lstStyle/>
          <a:p>
            <a:pPr algn="ctr"/>
            <a:r>
              <a:rPr lang="es-ES" sz="3600" dirty="0">
                <a:latin typeface="Arial Narrow" panose="020B0606020202030204" pitchFamily="34" charset="0"/>
              </a:rPr>
              <a:t>NECESITAMOS QUE LOS DATOS VAYAN ACOMPAÑADOS DE LICENCIAS</a:t>
            </a:r>
          </a:p>
        </p:txBody>
      </p:sp>
    </p:spTree>
    <p:extLst>
      <p:ext uri="{BB962C8B-B14F-4D97-AF65-F5344CB8AC3E}">
        <p14:creationId xmlns:p14="http://schemas.microsoft.com/office/powerpoint/2010/main" val="2598468426"/>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7488336"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dirty="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705322" y="3933056"/>
            <a:ext cx="6912768" cy="276999"/>
          </a:xfrm>
          <a:prstGeom prst="rect">
            <a:avLst/>
          </a:prstGeom>
          <a:noFill/>
        </p:spPr>
        <p:txBody>
          <a:bodyPr wrap="square" rtlCol="0">
            <a:spAutoFit/>
          </a:bodyPr>
          <a:lstStyle/>
          <a:p>
            <a:endParaRPr lang="es-ES" dirty="0"/>
          </a:p>
        </p:txBody>
      </p:sp>
      <p:pic>
        <p:nvPicPr>
          <p:cNvPr id="8" name="Imagen 7"/>
          <p:cNvPicPr>
            <a:picLocks noChangeAspect="1"/>
          </p:cNvPicPr>
          <p:nvPr/>
        </p:nvPicPr>
        <p:blipFill>
          <a:blip r:embed="rId4"/>
          <a:stretch>
            <a:fillRect/>
          </a:stretch>
        </p:blipFill>
        <p:spPr>
          <a:xfrm>
            <a:off x="4737770" y="1124744"/>
            <a:ext cx="4287818" cy="5142810"/>
          </a:xfrm>
          <a:prstGeom prst="rect">
            <a:avLst/>
          </a:prstGeom>
          <a:ln>
            <a:noFill/>
          </a:ln>
          <a:effectLst>
            <a:outerShdw blurRad="292100" dist="139700" dir="2700000" algn="tl" rotWithShape="0">
              <a:srgbClr val="333333">
                <a:alpha val="65000"/>
              </a:srgbClr>
            </a:outerShdw>
          </a:effectLst>
        </p:spPr>
      </p:pic>
      <p:sp>
        <p:nvSpPr>
          <p:cNvPr id="2" name="CuadroTexto 1"/>
          <p:cNvSpPr txBox="1"/>
          <p:nvPr/>
        </p:nvSpPr>
        <p:spPr>
          <a:xfrm>
            <a:off x="201266" y="2958255"/>
            <a:ext cx="4176464" cy="954107"/>
          </a:xfrm>
          <a:prstGeom prst="rect">
            <a:avLst/>
          </a:prstGeom>
          <a:noFill/>
        </p:spPr>
        <p:txBody>
          <a:bodyPr wrap="square" rtlCol="0">
            <a:spAutoFit/>
          </a:bodyPr>
          <a:lstStyle/>
          <a:p>
            <a:pPr algn="ctr"/>
            <a:r>
              <a:rPr lang="es-ES" sz="2800" dirty="0" smtClean="0">
                <a:solidFill>
                  <a:srgbClr val="002060"/>
                </a:solidFill>
                <a:latin typeface="Arial Narrow" panose="020B0606020202030204" pitchFamily="34" charset="0"/>
              </a:rPr>
              <a:t>Las Licencias Creative </a:t>
            </a:r>
            <a:r>
              <a:rPr lang="es-ES" sz="2800" dirty="0" err="1" smtClean="0">
                <a:solidFill>
                  <a:srgbClr val="002060"/>
                </a:solidFill>
                <a:latin typeface="Arial Narrow" panose="020B0606020202030204" pitchFamily="34" charset="0"/>
              </a:rPr>
              <a:t>Commons</a:t>
            </a:r>
            <a:endParaRPr lang="es-ES"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55623658"/>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7488336"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dirty="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705322" y="3933056"/>
            <a:ext cx="6912768" cy="276999"/>
          </a:xfrm>
          <a:prstGeom prst="rect">
            <a:avLst/>
          </a:prstGeom>
          <a:noFill/>
        </p:spPr>
        <p:txBody>
          <a:bodyPr wrap="square" rtlCol="0">
            <a:spAutoFit/>
          </a:bodyPr>
          <a:lstStyle/>
          <a:p>
            <a:endParaRPr lang="es-ES" dirty="0"/>
          </a:p>
        </p:txBody>
      </p:sp>
      <p:sp>
        <p:nvSpPr>
          <p:cNvPr id="2" name="CuadroTexto 1"/>
          <p:cNvSpPr txBox="1"/>
          <p:nvPr/>
        </p:nvSpPr>
        <p:spPr>
          <a:xfrm>
            <a:off x="1497410" y="1258364"/>
            <a:ext cx="6840760" cy="523220"/>
          </a:xfrm>
          <a:prstGeom prst="rect">
            <a:avLst/>
          </a:prstGeom>
          <a:noFill/>
        </p:spPr>
        <p:txBody>
          <a:bodyPr wrap="square" rtlCol="0">
            <a:spAutoFit/>
          </a:bodyPr>
          <a:lstStyle/>
          <a:p>
            <a:pPr algn="ctr"/>
            <a:r>
              <a:rPr lang="es-ES" sz="2800" dirty="0" smtClean="0">
                <a:solidFill>
                  <a:srgbClr val="002060"/>
                </a:solidFill>
                <a:latin typeface="Arial Narrow" panose="020B0606020202030204" pitchFamily="34" charset="0"/>
              </a:rPr>
              <a:t>Las seis licencias Creative </a:t>
            </a:r>
            <a:r>
              <a:rPr lang="es-ES" sz="2800" dirty="0" err="1" smtClean="0">
                <a:solidFill>
                  <a:srgbClr val="002060"/>
                </a:solidFill>
                <a:latin typeface="Arial Narrow" panose="020B0606020202030204" pitchFamily="34" charset="0"/>
              </a:rPr>
              <a:t>Commons</a:t>
            </a:r>
            <a:endParaRPr lang="es-ES" sz="2800" dirty="0">
              <a:solidFill>
                <a:srgbClr val="002060"/>
              </a:solidFill>
              <a:latin typeface="Arial Narrow" panose="020B0606020202030204" pitchFamily="34"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426" y="2122634"/>
            <a:ext cx="6096000" cy="3371850"/>
          </a:xfrm>
          <a:prstGeom prst="rect">
            <a:avLst/>
          </a:prstGeom>
        </p:spPr>
      </p:pic>
      <p:pic>
        <p:nvPicPr>
          <p:cNvPr id="9" name="Picture 2" descr="https://upload.wikimedia.org/wikipedia/commons/thumb/e/e0/Creative_Commons_zero_small.svg/2000px-Creative_Commons_zero_smal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666" y="5958672"/>
            <a:ext cx="2304256"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6371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2" name="Rectángulo 1"/>
          <p:cNvSpPr/>
          <p:nvPr/>
        </p:nvSpPr>
        <p:spPr>
          <a:xfrm>
            <a:off x="705322" y="1428331"/>
            <a:ext cx="8640960" cy="2195858"/>
          </a:xfrm>
          <a:prstGeom prst="rect">
            <a:avLst/>
          </a:prstGeom>
        </p:spPr>
        <p:txBody>
          <a:bodyPr wrap="square">
            <a:spAutoFit/>
          </a:bodyPr>
          <a:lstStyle/>
          <a:p>
            <a:pPr algn="ctr">
              <a:lnSpc>
                <a:spcPct val="107000"/>
              </a:lnSpc>
              <a:spcAft>
                <a:spcPts val="800"/>
              </a:spcAft>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Licencias Creative </a:t>
            </a:r>
            <a:r>
              <a:rPr lang="es-ES" sz="24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Commons</a:t>
            </a:r>
            <a:endPar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342900" lvl="0" indent="-342900" algn="jus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rPr>
              <a:t>Versión 4.0</a:t>
            </a:r>
          </a:p>
          <a:p>
            <a:pPr marL="342900" indent="-342900" algn="just">
              <a:buClr>
                <a:srgbClr val="C00000"/>
              </a:buClr>
              <a:buFont typeface="Wingdings" panose="05000000000000000000" pitchFamily="2" charset="2"/>
              <a:buChar char="§"/>
            </a:pPr>
            <a:r>
              <a:rPr lang="en-US" sz="2400" dirty="0" err="1" smtClean="0">
                <a:solidFill>
                  <a:srgbClr val="002060"/>
                </a:solidFill>
                <a:latin typeface="Arial Narrow" panose="020B0606020202030204" pitchFamily="34" charset="0"/>
              </a:rPr>
              <a:t>Extraer</a:t>
            </a:r>
            <a:r>
              <a:rPr lang="en-US" sz="2400" dirty="0" smtClean="0">
                <a:solidFill>
                  <a:srgbClr val="002060"/>
                </a:solidFill>
                <a:latin typeface="Arial Narrow" panose="020B0606020202030204" pitchFamily="34" charset="0"/>
              </a:rPr>
              <a:t> </a:t>
            </a:r>
            <a:r>
              <a:rPr lang="en-US" sz="2400" dirty="0">
                <a:solidFill>
                  <a:srgbClr val="002060"/>
                </a:solidFill>
                <a:latin typeface="Arial Narrow" panose="020B0606020202030204" pitchFamily="34" charset="0"/>
              </a:rPr>
              <a:t>y </a:t>
            </a:r>
            <a:r>
              <a:rPr lang="en-US" sz="2400" dirty="0" err="1">
                <a:solidFill>
                  <a:srgbClr val="002060"/>
                </a:solidFill>
                <a:latin typeface="Arial Narrow" panose="020B0606020202030204" pitchFamily="34" charset="0"/>
              </a:rPr>
              <a:t>reutilizar</a:t>
            </a:r>
            <a:r>
              <a:rPr lang="en-US" sz="2400" dirty="0">
                <a:solidFill>
                  <a:srgbClr val="002060"/>
                </a:solidFill>
                <a:latin typeface="Arial Narrow" panose="020B0606020202030204" pitchFamily="34" charset="0"/>
              </a:rPr>
              <a:t> </a:t>
            </a:r>
            <a:r>
              <a:rPr lang="en-US" sz="2400" dirty="0" err="1">
                <a:solidFill>
                  <a:srgbClr val="002060"/>
                </a:solidFill>
                <a:latin typeface="Arial Narrow" panose="020B0606020202030204" pitchFamily="34" charset="0"/>
              </a:rPr>
              <a:t>partes</a:t>
            </a:r>
            <a:r>
              <a:rPr lang="en-US" sz="2400" dirty="0">
                <a:solidFill>
                  <a:srgbClr val="002060"/>
                </a:solidFill>
                <a:latin typeface="Arial Narrow" panose="020B0606020202030204" pitchFamily="34" charset="0"/>
              </a:rPr>
              <a:t> </a:t>
            </a:r>
            <a:r>
              <a:rPr lang="en-US" sz="2400" dirty="0" err="1">
                <a:solidFill>
                  <a:srgbClr val="002060"/>
                </a:solidFill>
                <a:latin typeface="Arial Narrow" panose="020B0606020202030204" pitchFamily="34" charset="0"/>
              </a:rPr>
              <a:t>sustanciales</a:t>
            </a:r>
            <a:r>
              <a:rPr lang="en-US" sz="2400" dirty="0">
                <a:solidFill>
                  <a:srgbClr val="002060"/>
                </a:solidFill>
                <a:latin typeface="Arial Narrow" panose="020B0606020202030204" pitchFamily="34" charset="0"/>
              </a:rPr>
              <a:t> de las bases de </a:t>
            </a:r>
            <a:r>
              <a:rPr lang="en-US" sz="2400" dirty="0" err="1" smtClean="0">
                <a:solidFill>
                  <a:srgbClr val="002060"/>
                </a:solidFill>
                <a:latin typeface="Arial Narrow" panose="020B0606020202030204" pitchFamily="34" charset="0"/>
              </a:rPr>
              <a:t>datos</a:t>
            </a:r>
            <a:endParaRPr lang="en-US" sz="2400" dirty="0" smtClean="0">
              <a:solidFill>
                <a:srgbClr val="002060"/>
              </a:solidFill>
              <a:latin typeface="Arial Narrow" panose="020B0606020202030204" pitchFamily="34" charset="0"/>
            </a:endParaRPr>
          </a:p>
          <a:p>
            <a:pPr marL="342900" indent="-342900" algn="jus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rPr>
              <a:t>Cumplimiento de las condiciones según la licencia elegida </a:t>
            </a:r>
          </a:p>
        </p:txBody>
      </p:sp>
      <p:sp>
        <p:nvSpPr>
          <p:cNvPr id="3" name="CuadroTexto 2"/>
          <p:cNvSpPr txBox="1"/>
          <p:nvPr/>
        </p:nvSpPr>
        <p:spPr>
          <a:xfrm>
            <a:off x="705322" y="3933056"/>
            <a:ext cx="6912768" cy="276999"/>
          </a:xfrm>
          <a:prstGeom prst="rect">
            <a:avLst/>
          </a:prstGeom>
          <a:noFill/>
        </p:spPr>
        <p:txBody>
          <a:bodyPr wrap="square" rtlCol="0">
            <a:spAutoFit/>
          </a:bodyPr>
          <a:lstStyle/>
          <a:p>
            <a:endParaRPr lang="es-ES" dirty="0"/>
          </a:p>
        </p:txBody>
      </p:sp>
      <p:sp>
        <p:nvSpPr>
          <p:cNvPr id="5" name="CuadroTexto 4"/>
          <p:cNvSpPr txBox="1"/>
          <p:nvPr/>
        </p:nvSpPr>
        <p:spPr>
          <a:xfrm>
            <a:off x="633314" y="3934905"/>
            <a:ext cx="7632848" cy="1938992"/>
          </a:xfrm>
          <a:prstGeom prst="rect">
            <a:avLst/>
          </a:prstGeom>
          <a:noFill/>
        </p:spPr>
        <p:txBody>
          <a:bodyPr wrap="square" rtlCol="0">
            <a:spAutoFit/>
          </a:bodyPr>
          <a:lstStyle/>
          <a:p>
            <a:pPr marL="342900" indent="-342900" algn="just">
              <a:buClr>
                <a:srgbClr val="C00000"/>
              </a:buClr>
              <a:buFont typeface="Wingdings" panose="05000000000000000000" pitchFamily="2" charset="2"/>
              <a:buChar char="v"/>
            </a:pPr>
            <a:r>
              <a:rPr lang="es-ES" sz="2400" dirty="0" smtClean="0">
                <a:solidFill>
                  <a:srgbClr val="002060"/>
                </a:solidFill>
                <a:latin typeface="Arial Narrow" panose="020B0606020202030204" pitchFamily="34" charset="0"/>
              </a:rPr>
              <a:t>Creative </a:t>
            </a:r>
            <a:r>
              <a:rPr lang="es-ES" sz="2400" dirty="0" err="1" smtClean="0">
                <a:solidFill>
                  <a:srgbClr val="002060"/>
                </a:solidFill>
                <a:latin typeface="Arial Narrow" panose="020B0606020202030204" pitchFamily="34" charset="0"/>
              </a:rPr>
              <a:t>Commons</a:t>
            </a:r>
            <a:r>
              <a:rPr lang="es-ES" sz="2400" dirty="0" smtClean="0">
                <a:solidFill>
                  <a:srgbClr val="002060"/>
                </a:solidFill>
                <a:latin typeface="Arial Narrow" panose="020B0606020202030204" pitchFamily="34" charset="0"/>
              </a:rPr>
              <a:t> recomienda CC0 y evitar NC y ND</a:t>
            </a:r>
          </a:p>
          <a:p>
            <a:pPr marL="342900" indent="-342900" algn="just">
              <a:buClr>
                <a:srgbClr val="C00000"/>
              </a:buClr>
              <a:buFont typeface="Wingdings" panose="05000000000000000000" pitchFamily="2" charset="2"/>
              <a:buChar char="v"/>
            </a:pPr>
            <a:r>
              <a:rPr lang="es-ES" sz="2400" dirty="0" smtClean="0">
                <a:solidFill>
                  <a:srgbClr val="002060"/>
                </a:solidFill>
                <a:latin typeface="Arial Narrow" panose="020B0606020202030204" pitchFamily="34" charset="0"/>
              </a:rPr>
              <a:t>H2020 Piloto de Datos Abiertos recomienda CC0 o CC BY</a:t>
            </a:r>
          </a:p>
          <a:p>
            <a:pPr marL="342900" indent="-342900" algn="just">
              <a:buClr>
                <a:srgbClr val="C00000"/>
              </a:buClr>
              <a:buFont typeface="Wingdings" panose="05000000000000000000" pitchFamily="2" charset="2"/>
              <a:buChar char="v"/>
            </a:pPr>
            <a:r>
              <a:rPr lang="es-ES" sz="2400" dirty="0">
                <a:solidFill>
                  <a:srgbClr val="002060"/>
                </a:solidFill>
                <a:latin typeface="Arial Narrow" panose="020B0606020202030204" pitchFamily="34" charset="0"/>
              </a:rPr>
              <a:t>e</a:t>
            </a:r>
            <a:r>
              <a:rPr lang="es-ES" sz="2400" dirty="0" smtClean="0">
                <a:solidFill>
                  <a:srgbClr val="002060"/>
                </a:solidFill>
                <a:latin typeface="Arial Narrow" panose="020B0606020202030204" pitchFamily="34" charset="0"/>
              </a:rPr>
              <a:t>-</a:t>
            </a:r>
            <a:r>
              <a:rPr lang="es-ES" sz="2400" dirty="0" err="1" smtClean="0">
                <a:solidFill>
                  <a:srgbClr val="002060"/>
                </a:solidFill>
                <a:latin typeface="Arial Narrow" panose="020B0606020202030204" pitchFamily="34" charset="0"/>
              </a:rPr>
              <a:t>cienciaDatos</a:t>
            </a:r>
            <a:r>
              <a:rPr lang="es-ES" sz="2400" dirty="0" smtClean="0">
                <a:solidFill>
                  <a:srgbClr val="002060"/>
                </a:solidFill>
                <a:latin typeface="Arial Narrow" panose="020B0606020202030204" pitchFamily="34" charset="0"/>
              </a:rPr>
              <a:t> </a:t>
            </a:r>
            <a:r>
              <a:rPr lang="es-ES" sz="2400" dirty="0">
                <a:solidFill>
                  <a:srgbClr val="002060"/>
                </a:solidFill>
                <a:latin typeface="Arial Narrow" panose="020B0606020202030204" pitchFamily="34" charset="0"/>
              </a:rPr>
              <a:t>recomienda CC0 y ODC-PDDL, pero admite otras siempre que permitan la reutilización </a:t>
            </a:r>
            <a:r>
              <a:rPr lang="es-ES" sz="2400" dirty="0" smtClean="0">
                <a:solidFill>
                  <a:srgbClr val="002060"/>
                </a:solidFill>
                <a:latin typeface="Arial Narrow" panose="020B0606020202030204" pitchFamily="34" charset="0"/>
              </a:rPr>
              <a:t>(CC BY, CC BY-SA)</a:t>
            </a:r>
            <a:endParaRPr lang="es-ES"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2898230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nvGrpSpPr>
          <p:cNvPr id="10" name="Grupo 9"/>
          <p:cNvGrpSpPr/>
          <p:nvPr/>
        </p:nvGrpSpPr>
        <p:grpSpPr>
          <a:xfrm>
            <a:off x="612776" y="1628800"/>
            <a:ext cx="8789570" cy="4483857"/>
            <a:chOff x="721899" y="1445965"/>
            <a:chExt cx="8787220" cy="4411849"/>
          </a:xfrm>
        </p:grpSpPr>
        <p:sp>
          <p:nvSpPr>
            <p:cNvPr id="2" name="Rectángulo 1"/>
            <p:cNvSpPr/>
            <p:nvPr/>
          </p:nvSpPr>
          <p:spPr>
            <a:xfrm>
              <a:off x="868160" y="1445965"/>
              <a:ext cx="8640959" cy="4411849"/>
            </a:xfrm>
            <a:prstGeom prst="rect">
              <a:avLst/>
            </a:prstGeom>
          </p:spPr>
          <p:txBody>
            <a:bodyPr wrap="square">
              <a:spAutoFit/>
            </a:bodyPr>
            <a:lstStyle/>
            <a:p>
              <a:pPr algn="ctr">
                <a:lnSpc>
                  <a:spcPct val="107000"/>
                </a:lnSpc>
                <a:spcAft>
                  <a:spcPts val="800"/>
                </a:spcAft>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Licencias Creative </a:t>
              </a:r>
              <a:r>
                <a:rPr lang="es-ES" sz="24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Commons</a:t>
              </a:r>
              <a:endPar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lvl="0" algn="just">
                <a:buClr>
                  <a:srgbClr val="C00000"/>
                </a:buClr>
              </a:pPr>
              <a:r>
                <a:rPr lang="es-ES" sz="2400" dirty="0" smtClean="0">
                  <a:solidFill>
                    <a:srgbClr val="002060"/>
                  </a:solidFill>
                  <a:latin typeface="Arial Narrow" panose="020B0606020202030204" pitchFamily="34" charset="0"/>
                </a:rPr>
                <a:t>			CC BY - Reutilización sin restricciones pero con 						reconocimiento de autoría</a:t>
              </a:r>
            </a:p>
            <a:p>
              <a:pPr lvl="0" algn="just">
                <a:buClr>
                  <a:srgbClr val="C00000"/>
                </a:buClr>
              </a:pPr>
              <a:endParaRPr lang="es-ES" sz="2400" dirty="0" smtClean="0">
                <a:solidFill>
                  <a:srgbClr val="002060"/>
                </a:solidFill>
                <a:latin typeface="Arial Narrow" panose="020B0606020202030204" pitchFamily="34" charset="0"/>
              </a:endParaRPr>
            </a:p>
            <a:p>
              <a:pPr algn="just">
                <a:buClr>
                  <a:srgbClr val="C00000"/>
                </a:buClr>
              </a:pPr>
              <a:r>
                <a:rPr lang="en-US" sz="2400" dirty="0" smtClean="0">
                  <a:solidFill>
                    <a:srgbClr val="002060"/>
                  </a:solidFill>
                  <a:latin typeface="Arial Narrow" panose="020B0606020202030204" pitchFamily="34" charset="0"/>
                </a:rPr>
                <a:t>                   CC0 - </a:t>
              </a:r>
              <a:r>
                <a:rPr lang="en-US" sz="2400" dirty="0" err="1" smtClean="0">
                  <a:solidFill>
                    <a:srgbClr val="002060"/>
                  </a:solidFill>
                  <a:latin typeface="Arial Narrow" panose="020B0606020202030204" pitchFamily="34" charset="0"/>
                </a:rPr>
                <a:t>Dedicación</a:t>
              </a:r>
              <a:r>
                <a:rPr lang="en-US" sz="2400" dirty="0" smtClean="0">
                  <a:solidFill>
                    <a:srgbClr val="002060"/>
                  </a:solidFill>
                  <a:latin typeface="Arial Narrow" panose="020B0606020202030204" pitchFamily="34" charset="0"/>
                </a:rPr>
                <a:t> al </a:t>
              </a:r>
              <a:r>
                <a:rPr lang="en-US" sz="2400" dirty="0" err="1" smtClean="0">
                  <a:solidFill>
                    <a:srgbClr val="002060"/>
                  </a:solidFill>
                  <a:latin typeface="Arial Narrow" panose="020B0606020202030204" pitchFamily="34" charset="0"/>
                </a:rPr>
                <a:t>dominio</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público</a:t>
              </a:r>
              <a:r>
                <a:rPr lang="en-US" sz="2400" dirty="0" smtClean="0">
                  <a:solidFill>
                    <a:srgbClr val="002060"/>
                  </a:solidFill>
                  <a:latin typeface="Arial Narrow" panose="020B0606020202030204" pitchFamily="34" charset="0"/>
                </a:rPr>
                <a:t> - </a:t>
              </a:r>
              <a:r>
                <a:rPr lang="en-US" sz="2400" dirty="0" err="1" smtClean="0">
                  <a:solidFill>
                    <a:srgbClr val="002060"/>
                  </a:solidFill>
                  <a:latin typeface="Arial Narrow" panose="020B0606020202030204" pitchFamily="34" charset="0"/>
                </a:rPr>
                <a:t>reutilización</a:t>
              </a:r>
              <a:r>
                <a:rPr lang="en-US" sz="2400" dirty="0" smtClean="0">
                  <a:solidFill>
                    <a:srgbClr val="002060"/>
                  </a:solidFill>
                  <a:latin typeface="Arial Narrow" panose="020B0606020202030204" pitchFamily="34" charset="0"/>
                </a:rPr>
                <a:t> sin 				</a:t>
              </a:r>
              <a:r>
                <a:rPr lang="en-US" sz="2400" dirty="0" err="1" smtClean="0">
                  <a:solidFill>
                    <a:srgbClr val="002060"/>
                  </a:solidFill>
                  <a:latin typeface="Arial Narrow" panose="020B0606020202030204" pitchFamily="34" charset="0"/>
                </a:rPr>
                <a:t>condiciones</a:t>
              </a:r>
              <a:endParaRPr lang="en-US" sz="2400" dirty="0" smtClean="0">
                <a:solidFill>
                  <a:srgbClr val="002060"/>
                </a:solidFill>
                <a:latin typeface="Arial Narrow" panose="020B0606020202030204" pitchFamily="34" charset="0"/>
              </a:endParaRPr>
            </a:p>
            <a:p>
              <a:pPr algn="just">
                <a:buClr>
                  <a:srgbClr val="C00000"/>
                </a:buClr>
              </a:pPr>
              <a:endParaRPr lang="en-US" sz="2400" dirty="0">
                <a:solidFill>
                  <a:srgbClr val="002060"/>
                </a:solidFill>
                <a:latin typeface="Arial Narrow" panose="020B0606020202030204" pitchFamily="34" charset="0"/>
              </a:endParaRPr>
            </a:p>
            <a:p>
              <a:pPr algn="just">
                <a:buClr>
                  <a:srgbClr val="C00000"/>
                </a:buClr>
              </a:pPr>
              <a:r>
                <a:rPr lang="en-US" sz="2400" dirty="0" smtClean="0">
                  <a:solidFill>
                    <a:srgbClr val="002060"/>
                  </a:solidFill>
                  <a:latin typeface="Arial Narrow" panose="020B0606020202030204" pitchFamily="34" charset="0"/>
                </a:rPr>
                <a:t>			CC BY-SA – </a:t>
              </a:r>
              <a:r>
                <a:rPr lang="en-US" sz="2400" dirty="0" err="1" smtClean="0">
                  <a:solidFill>
                    <a:srgbClr val="002060"/>
                  </a:solidFill>
                  <a:latin typeface="Arial Narrow" panose="020B0606020202030204" pitchFamily="34" charset="0"/>
                </a:rPr>
                <a:t>Impone</a:t>
              </a:r>
              <a:r>
                <a:rPr lang="en-US" sz="2400" dirty="0" smtClean="0">
                  <a:solidFill>
                    <a:srgbClr val="002060"/>
                  </a:solidFill>
                  <a:latin typeface="Arial Narrow" panose="020B0606020202030204" pitchFamily="34" charset="0"/>
                </a:rPr>
                <a:t> dos </a:t>
              </a:r>
              <a:r>
                <a:rPr lang="en-US" sz="2400" dirty="0" err="1" smtClean="0">
                  <a:solidFill>
                    <a:srgbClr val="002060"/>
                  </a:solidFill>
                  <a:latin typeface="Arial Narrow" panose="020B0606020202030204" pitchFamily="34" charset="0"/>
                </a:rPr>
                <a:t>condiciones</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reconocimiento</a:t>
              </a:r>
              <a:r>
                <a:rPr lang="en-US" sz="2400" dirty="0">
                  <a:solidFill>
                    <a:srgbClr val="002060"/>
                  </a:solidFill>
                  <a:latin typeface="Arial Narrow" panose="020B0606020202030204" pitchFamily="34" charset="0"/>
                </a:rPr>
                <a:t> </a:t>
              </a:r>
              <a:r>
                <a:rPr lang="en-US" sz="2400" dirty="0" smtClean="0">
                  <a:solidFill>
                    <a:srgbClr val="002060"/>
                  </a:solidFill>
                  <a:latin typeface="Arial Narrow" panose="020B0606020202030204" pitchFamily="34" charset="0"/>
                </a:rPr>
                <a:t>de 			</a:t>
              </a:r>
              <a:r>
                <a:rPr lang="en-US" sz="2400" dirty="0" err="1" smtClean="0">
                  <a:solidFill>
                    <a:srgbClr val="002060"/>
                  </a:solidFill>
                  <a:latin typeface="Arial Narrow" panose="020B0606020202030204" pitchFamily="34" charset="0"/>
                </a:rPr>
                <a:t>autoría</a:t>
              </a:r>
              <a:r>
                <a:rPr lang="en-US" sz="2400" dirty="0" smtClean="0">
                  <a:solidFill>
                    <a:srgbClr val="002060"/>
                  </a:solidFill>
                  <a:latin typeface="Arial Narrow" panose="020B0606020202030204" pitchFamily="34" charset="0"/>
                </a:rPr>
                <a:t> y </a:t>
              </a:r>
              <a:r>
                <a:rPr lang="en-US" sz="2400" dirty="0" err="1" smtClean="0">
                  <a:solidFill>
                    <a:srgbClr val="002060"/>
                  </a:solidFill>
                  <a:latin typeface="Arial Narrow" panose="020B0606020202030204" pitchFamily="34" charset="0"/>
                </a:rPr>
                <a:t>compartir</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igual</a:t>
              </a:r>
              <a:r>
                <a:rPr lang="en-US" sz="2400" dirty="0" smtClean="0">
                  <a:solidFill>
                    <a:srgbClr val="002060"/>
                  </a:solidFill>
                  <a:latin typeface="Arial Narrow" panose="020B0606020202030204" pitchFamily="34" charset="0"/>
                </a:rPr>
                <a:t> </a:t>
              </a:r>
            </a:p>
            <a:p>
              <a:pPr algn="just">
                <a:buClr>
                  <a:srgbClr val="C00000"/>
                </a:buClr>
              </a:pPr>
              <a:endParaRPr lang="en-US" sz="2400" dirty="0" smtClean="0">
                <a:solidFill>
                  <a:srgbClr val="002060"/>
                </a:solidFill>
                <a:latin typeface="Arial Narrow" panose="020B060602020203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98" y="2621310"/>
              <a:ext cx="1227411" cy="458024"/>
            </a:xfrm>
            <a:prstGeom prst="rect">
              <a:avLst/>
            </a:prstGeom>
          </p:spPr>
        </p:pic>
        <p:pic>
          <p:nvPicPr>
            <p:cNvPr id="12" name="Imagen 11"/>
            <p:cNvPicPr>
              <a:picLocks noChangeAspect="1"/>
            </p:cNvPicPr>
            <p:nvPr/>
          </p:nvPicPr>
          <p:blipFill>
            <a:blip r:embed="rId5"/>
            <a:stretch>
              <a:fillRect/>
            </a:stretch>
          </p:blipFill>
          <p:spPr>
            <a:xfrm>
              <a:off x="721899" y="3711160"/>
              <a:ext cx="1237809" cy="464559"/>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97" y="4724121"/>
              <a:ext cx="1227411" cy="429442"/>
            </a:xfrm>
            <a:prstGeom prst="rect">
              <a:avLst/>
            </a:prstGeom>
          </p:spPr>
        </p:pic>
      </p:grpSp>
    </p:spTree>
    <p:extLst>
      <p:ext uri="{BB962C8B-B14F-4D97-AF65-F5344CB8AC3E}">
        <p14:creationId xmlns:p14="http://schemas.microsoft.com/office/powerpoint/2010/main" val="557067056"/>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200817" y="2031740"/>
            <a:ext cx="7502825" cy="4450321"/>
          </a:xfrm>
          <a:prstGeom prst="rect">
            <a:avLst/>
          </a:prstGeom>
        </p:spPr>
        <p:txBody>
          <a:bodyPr wrap="square">
            <a:spAutoFit/>
          </a:bodyPr>
          <a:lstStyle/>
          <a:p>
            <a:pPr algn="ctr">
              <a:lnSpc>
                <a:spcPct val="107000"/>
              </a:lnSpc>
              <a:spcAft>
                <a:spcPts val="800"/>
              </a:spcAft>
            </a:pPr>
            <a:r>
              <a:rPr lang="es-E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Open Data </a:t>
            </a:r>
            <a:r>
              <a:rPr lang="es-E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Commons</a:t>
            </a:r>
            <a:endParaRPr lang="es-E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400" dirty="0" smtClean="0">
              <a:solidFill>
                <a:srgbClr val="002060"/>
              </a:solidFill>
              <a:latin typeface="Arial Narrow" panose="020B0606020202030204" pitchFamily="34" charset="0"/>
            </a:endParaRPr>
          </a:p>
          <a:p>
            <a:pPr lvl="1" indent="0">
              <a:lnSpc>
                <a:spcPct val="107000"/>
              </a:lnSpc>
              <a:spcAft>
                <a:spcPts val="800"/>
              </a:spcAft>
              <a:buClr>
                <a:srgbClr val="C00000"/>
              </a:buClr>
            </a:pPr>
            <a:r>
              <a:rPr lang="en-US" sz="2800" dirty="0" smtClean="0">
                <a:solidFill>
                  <a:srgbClr val="002060"/>
                </a:solidFill>
                <a:latin typeface="Arial Narrow" panose="020B0606020202030204" pitchFamily="34" charset="0"/>
              </a:rPr>
              <a:t> 	</a:t>
            </a:r>
            <a:r>
              <a:rPr lang="en-US" sz="2800" dirty="0" err="1" smtClean="0">
                <a:solidFill>
                  <a:srgbClr val="002060"/>
                </a:solidFill>
                <a:latin typeface="Arial Narrow" panose="020B0606020202030204" pitchFamily="34" charset="0"/>
              </a:rPr>
              <a:t>Dominio</a:t>
            </a:r>
            <a:r>
              <a:rPr lang="en-US" sz="2800" dirty="0" smtClean="0">
                <a:solidFill>
                  <a:srgbClr val="002060"/>
                </a:solidFill>
                <a:latin typeface="Arial Narrow" panose="020B0606020202030204" pitchFamily="34" charset="0"/>
              </a:rPr>
              <a:t> </a:t>
            </a:r>
            <a:r>
              <a:rPr lang="en-US" sz="2800" dirty="0" err="1">
                <a:solidFill>
                  <a:srgbClr val="002060"/>
                </a:solidFill>
                <a:latin typeface="Arial Narrow" panose="020B0606020202030204" pitchFamily="34" charset="0"/>
              </a:rPr>
              <a:t>Público</a:t>
            </a:r>
            <a:r>
              <a:rPr lang="en-US" sz="2800" dirty="0">
                <a:solidFill>
                  <a:srgbClr val="002060"/>
                </a:solidFill>
                <a:latin typeface="Arial Narrow" panose="020B0606020202030204" pitchFamily="34" charset="0"/>
              </a:rPr>
              <a:t> (PDDL</a:t>
            </a:r>
            <a:r>
              <a:rPr lang="en-US" sz="2800" dirty="0" smtClean="0">
                <a:solidFill>
                  <a:srgbClr val="002060"/>
                </a:solidFill>
                <a:latin typeface="Arial Narrow" panose="020B0606020202030204" pitchFamily="34" charset="0"/>
              </a:rPr>
              <a:t>)</a:t>
            </a:r>
          </a:p>
          <a:p>
            <a:pPr lvl="1" indent="0">
              <a:lnSpc>
                <a:spcPct val="107000"/>
              </a:lnSpc>
              <a:spcAft>
                <a:spcPts val="800"/>
              </a:spcAft>
              <a:buClr>
                <a:srgbClr val="C00000"/>
              </a:buClr>
            </a:pP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Atribución</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(ODC-BY)</a:t>
            </a:r>
          </a:p>
          <a:p>
            <a:pPr lvl="1" indent="0">
              <a:lnSpc>
                <a:spcPct val="107000"/>
              </a:lnSpc>
              <a:spcAft>
                <a:spcPts val="800"/>
              </a:spcAft>
              <a:buClr>
                <a:srgbClr val="C00000"/>
              </a:buClr>
            </a:pP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Licencia</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abierta</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(OCD-</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OdbL</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t>
            </a:r>
          </a:p>
          <a:p>
            <a:pPr marL="342900" indent="-342900">
              <a:lnSpc>
                <a:spcPct val="107000"/>
              </a:lnSpc>
              <a:spcAft>
                <a:spcPts val="800"/>
              </a:spcAft>
              <a:buClr>
                <a:srgbClr val="C00000"/>
              </a:buClr>
              <a:buFont typeface="Wingdings" panose="05000000000000000000" pitchFamily="2" charset="2"/>
              <a:buChar char="§"/>
            </a:pPr>
            <a:endPar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lvl="0" algn="just">
              <a:buClr>
                <a:srgbClr val="C00000"/>
              </a:buClr>
            </a:pPr>
            <a:r>
              <a:rPr lang="es-ES" sz="2400" dirty="0" smtClean="0">
                <a:solidFill>
                  <a:srgbClr val="002060"/>
                </a:solidFill>
                <a:latin typeface="Arial Narrow" panose="020B0606020202030204" pitchFamily="34" charset="0"/>
              </a:rPr>
              <a:t>		</a:t>
            </a:r>
          </a:p>
          <a:p>
            <a:pPr algn="just">
              <a:buClr>
                <a:srgbClr val="C00000"/>
              </a:buClr>
            </a:pPr>
            <a:endParaRPr lang="en-US" sz="2400" dirty="0">
              <a:solidFill>
                <a:srgbClr val="002060"/>
              </a:solidFill>
              <a:latin typeface="Arial Narrow" panose="020B0606020202030204" pitchFamily="34" charset="0"/>
            </a:endParaRPr>
          </a:p>
          <a:p>
            <a:pPr algn="just">
              <a:buClr>
                <a:srgbClr val="C00000"/>
              </a:buClr>
            </a:pPr>
            <a:r>
              <a:rPr lang="en-US" sz="2400" dirty="0" smtClean="0">
                <a:solidFill>
                  <a:srgbClr val="002060"/>
                </a:solidFill>
                <a:latin typeface="Arial Narrow" panose="020B0606020202030204" pitchFamily="34" charset="0"/>
              </a:rPr>
              <a:t>			</a:t>
            </a:r>
          </a:p>
        </p:txBody>
      </p:sp>
      <p:pic>
        <p:nvPicPr>
          <p:cNvPr id="1030" name="Picture 6" descr="https://lh4.googleusercontent.com/proxy/DETaTk-XdkQXKOLrEb0XNdz_mckwAhiHfG6yfdmxwvcICX0_E1tytXG0U44_Cs0zpzEUJCnm6csZwjPWjyUVo_qY3A=w120-h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428749" y="3140967"/>
            <a:ext cx="600173" cy="4453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lh4.googleusercontent.com/proxy/DETaTk-XdkQXKOLrEb0XNdz_mckwAhiHfG6yfdmxwvcICX0_E1tytXG0U44_Cs0zpzEUJCnm6csZwjPWjyUVo_qY3A=w120-h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425216" y="3659116"/>
            <a:ext cx="600173" cy="4453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4.googleusercontent.com/proxy/DETaTk-XdkQXKOLrEb0XNdz_mckwAhiHfG6yfdmxwvcICX0_E1tytXG0U44_Cs0zpzEUJCnm6csZwjPWjyUVo_qY3A=w120-h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425215" y="4234179"/>
            <a:ext cx="600173" cy="44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56012"/>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981" y="893763"/>
            <a:ext cx="8030195" cy="5670301"/>
          </a:xfrm>
          <a:prstGeom prst="rect">
            <a:avLst/>
          </a:prstGeom>
        </p:spPr>
      </p:pic>
      <p:cxnSp>
        <p:nvCxnSpPr>
          <p:cNvPr id="10" name="Conector recto de flecha 9"/>
          <p:cNvCxnSpPr/>
          <p:nvPr/>
        </p:nvCxnSpPr>
        <p:spPr bwMode="auto">
          <a:xfrm>
            <a:off x="3873674" y="1970996"/>
            <a:ext cx="360040" cy="537937"/>
          </a:xfrm>
          <a:prstGeom prst="straightConnector1">
            <a:avLst/>
          </a:prstGeom>
          <a:solidFill>
            <a:srgbClr val="00B8FF"/>
          </a:solidFill>
          <a:ln w="539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3249292"/>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Resultado de imagen de open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5" y="1506303"/>
            <a:ext cx="8356568" cy="491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141984"/>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pic>
        <p:nvPicPr>
          <p:cNvPr id="12290" name="Picture 2" descr="First Aid, Nurse, Funny, Box, Tin Can, Sheet,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9984"/>
            <a:ext cx="9907588" cy="587801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0" y="3717032"/>
            <a:ext cx="9907588" cy="707886"/>
          </a:xfrm>
          <a:prstGeom prst="rect">
            <a:avLst/>
          </a:prstGeom>
          <a:solidFill>
            <a:srgbClr val="C00000"/>
          </a:solidFill>
        </p:spPr>
        <p:txBody>
          <a:bodyPr wrap="square" rtlCol="0">
            <a:spAutoFit/>
          </a:bodyPr>
          <a:lstStyle/>
          <a:p>
            <a:pPr algn="ctr"/>
            <a:r>
              <a:rPr lang="es-ES" sz="4000" dirty="0" smtClean="0">
                <a:latin typeface="Arial Narrow" panose="020B0606020202030204" pitchFamily="34" charset="0"/>
              </a:rPr>
              <a:t>Somos bibliotecarios, no somos juristas</a:t>
            </a:r>
            <a:endParaRPr lang="es-ES" sz="4000" dirty="0">
              <a:latin typeface="Arial Narrow" panose="020B0606020202030204" pitchFamily="34" charset="0"/>
            </a:endParaRPr>
          </a:p>
        </p:txBody>
      </p:sp>
      <p:sp>
        <p:nvSpPr>
          <p:cNvPr id="7" name="Text Box 1"/>
          <p:cNvSpPr txBox="1">
            <a:spLocks noChangeArrowheads="1"/>
          </p:cNvSpPr>
          <p:nvPr/>
        </p:nvSpPr>
        <p:spPr bwMode="auto">
          <a:xfrm>
            <a:off x="1668149" y="174344"/>
            <a:ext cx="9925108" cy="762778"/>
          </a:xfrm>
          <a:prstGeom prst="rect">
            <a:avLst/>
          </a:prstGeom>
          <a:noFill/>
          <a:ln>
            <a:noFill/>
          </a:ln>
          <a:effectLs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lvl="0" algn="l">
              <a:lnSpc>
                <a:spcPct val="100000"/>
              </a:lnSpc>
              <a:spcBef>
                <a:spcPct val="0"/>
              </a:spcBef>
              <a:buClrTx/>
              <a:buSzTx/>
              <a:tabLst/>
            </a:pPr>
            <a:r>
              <a:rPr lang="es-ES" altLang="es-ES" sz="2400" b="0" dirty="0">
                <a:solidFill>
                  <a:srgbClr val="C00000"/>
                </a:solidFill>
              </a:rPr>
              <a:t>Aspectos legales de los datos de investigación</a:t>
            </a:r>
          </a:p>
        </p:txBody>
      </p:sp>
    </p:spTree>
    <p:extLst>
      <p:ext uri="{BB962C8B-B14F-4D97-AF65-F5344CB8AC3E}">
        <p14:creationId xmlns:p14="http://schemas.microsoft.com/office/powerpoint/2010/main" val="3080455281"/>
      </p:ext>
    </p:extLst>
  </p:cSld>
  <p:clrMapOvr>
    <a:masterClrMapping/>
  </p:clrMapOvr>
  <p:transition>
    <p:strips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523620" y="1207261"/>
            <a:ext cx="8266561" cy="2039020"/>
          </a:xfrm>
          <a:prstGeom prst="rect">
            <a:avLst/>
          </a:prstGeom>
        </p:spPr>
        <p:txBody>
          <a:bodyPr wrap="square">
            <a:spAutoFit/>
          </a:bodyPr>
          <a:lstStyle/>
          <a:p>
            <a:pPr marL="0" lvl="1" indent="0" algn="ctr">
              <a:lnSpc>
                <a:spcPct val="107000"/>
              </a:lnSpc>
              <a:spcAft>
                <a:spcPts val="800"/>
              </a:spcAft>
              <a:buClr>
                <a:srgbClr val="C00000"/>
              </a:buClr>
            </a:pP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¿Que son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datos</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abiertos</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t>
            </a:r>
          </a:p>
          <a:p>
            <a:pPr marL="0" lvl="1" indent="0" algn="just">
              <a:lnSpc>
                <a:spcPct val="107000"/>
              </a:lnSpc>
              <a:spcAft>
                <a:spcPts val="800"/>
              </a:spcAft>
              <a:buClr>
                <a:srgbClr val="C00000"/>
              </a:buClr>
            </a:pPr>
            <a:r>
              <a:rPr lang="en-US" sz="2800" b="0" dirty="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s-ES" sz="2800" b="0" i="1"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aquellos </a:t>
            </a:r>
            <a:r>
              <a:rPr lang="es-ES" sz="2800" b="0" i="1" dirty="0">
                <a:solidFill>
                  <a:srgbClr val="002060"/>
                </a:solidFill>
                <a:latin typeface="Arial Narrow" panose="020B0606020202030204" pitchFamily="34" charset="0"/>
                <a:ea typeface="Calibri" panose="020F0502020204030204" pitchFamily="34" charset="0"/>
                <a:cs typeface="Arial" panose="020B0604020202020204" pitchFamily="34" charset="0"/>
              </a:rPr>
              <a:t>que pueden ser utilizados, reutilizados y </a:t>
            </a:r>
            <a:r>
              <a:rPr lang="es-ES" sz="2800" b="0" i="1"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redistribuidos </a:t>
            </a:r>
            <a:r>
              <a:rPr lang="es-ES" sz="2800" b="0" i="1" dirty="0">
                <a:solidFill>
                  <a:srgbClr val="002060"/>
                </a:solidFill>
                <a:latin typeface="Arial Narrow" panose="020B0606020202030204" pitchFamily="34" charset="0"/>
                <a:ea typeface="Calibri" panose="020F0502020204030204" pitchFamily="34" charset="0"/>
                <a:cs typeface="Arial" panose="020B0604020202020204" pitchFamily="34" charset="0"/>
              </a:rPr>
              <a:t>por cualquier persona y con cualquier </a:t>
            </a:r>
            <a:r>
              <a:rPr lang="es-ES" sz="2800" b="0" i="1"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finalidad</a:t>
            </a:r>
            <a:r>
              <a:rPr lang="en-US" sz="2400" dirty="0" smtClean="0">
                <a:solidFill>
                  <a:srgbClr val="002060"/>
                </a:solidFill>
                <a:latin typeface="Arial Narrow" panose="020B0606020202030204" pitchFamily="34" charset="0"/>
              </a:rPr>
              <a:t>	</a:t>
            </a:r>
          </a:p>
        </p:txBody>
      </p:sp>
      <p:sp>
        <p:nvSpPr>
          <p:cNvPr id="4" name="Rectángulo 3"/>
          <p:cNvSpPr/>
          <p:nvPr/>
        </p:nvSpPr>
        <p:spPr>
          <a:xfrm>
            <a:off x="3931726" y="3290501"/>
            <a:ext cx="2042547" cy="276999"/>
          </a:xfrm>
          <a:prstGeom prst="rect">
            <a:avLst/>
          </a:prstGeom>
        </p:spPr>
        <p:txBody>
          <a:bodyPr wrap="none">
            <a:spAutoFit/>
          </a:bodyPr>
          <a:lstStyle/>
          <a:p>
            <a:r>
              <a:rPr lang="es-ES" dirty="0"/>
              <a:t>¿Por qué datos abiertos?</a:t>
            </a:r>
          </a:p>
        </p:txBody>
      </p:sp>
      <p:sp>
        <p:nvSpPr>
          <p:cNvPr id="12" name="CuadroTexto 11"/>
          <p:cNvSpPr txBox="1"/>
          <p:nvPr/>
        </p:nvSpPr>
        <p:spPr>
          <a:xfrm>
            <a:off x="773307" y="3356869"/>
            <a:ext cx="7769607" cy="2807820"/>
          </a:xfrm>
          <a:prstGeom prst="rect">
            <a:avLst/>
          </a:prstGeom>
          <a:noFill/>
        </p:spPr>
        <p:txBody>
          <a:bodyPr wrap="square" rtlCol="0">
            <a:spAutoFit/>
          </a:bodyPr>
          <a:lstStyle/>
          <a:p>
            <a:pPr marL="0" lvl="1" indent="0" algn="ctr">
              <a:lnSpc>
                <a:spcPct val="107000"/>
              </a:lnSpc>
              <a:spcAft>
                <a:spcPts val="800"/>
              </a:spcAft>
              <a:buClr>
                <a:srgbClr val="C00000"/>
              </a:buClr>
            </a:pPr>
            <a:r>
              <a:rPr lang="en-US" sz="2800" dirty="0">
                <a:solidFill>
                  <a:srgbClr val="002060"/>
                </a:solidFill>
                <a:latin typeface="Arial Narrow" panose="020B0606020202030204" pitchFamily="34" charset="0"/>
                <a:ea typeface="Calibri" panose="020F0502020204030204" pitchFamily="34" charset="0"/>
                <a:cs typeface="Arial" panose="020B0604020202020204" pitchFamily="34" charset="0"/>
              </a:rPr>
              <a:t>¿</a:t>
            </a:r>
            <a:r>
              <a:rPr lang="en-US" sz="2800" dirty="0" err="1">
                <a:solidFill>
                  <a:srgbClr val="002060"/>
                </a:solidFill>
                <a:latin typeface="Arial Narrow" panose="020B0606020202030204" pitchFamily="34" charset="0"/>
                <a:ea typeface="Calibri" panose="020F0502020204030204" pitchFamily="34" charset="0"/>
                <a:cs typeface="Arial" panose="020B0604020202020204" pitchFamily="34" charset="0"/>
              </a:rPr>
              <a:t>Por</a:t>
            </a:r>
            <a:r>
              <a:rPr lang="en-US" sz="2800" dirty="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a:solidFill>
                  <a:srgbClr val="002060"/>
                </a:solidFill>
                <a:latin typeface="Arial Narrow" panose="020B0606020202030204" pitchFamily="34" charset="0"/>
                <a:ea typeface="Calibri" panose="020F0502020204030204" pitchFamily="34" charset="0"/>
                <a:cs typeface="Arial" panose="020B0604020202020204" pitchFamily="34" charset="0"/>
              </a:rPr>
              <a:t>qué</a:t>
            </a:r>
            <a:r>
              <a:rPr lang="en-US" sz="2800" dirty="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a:solidFill>
                  <a:srgbClr val="002060"/>
                </a:solidFill>
                <a:latin typeface="Arial Narrow" panose="020B0606020202030204" pitchFamily="34" charset="0"/>
                <a:ea typeface="Calibri" panose="020F0502020204030204" pitchFamily="34" charset="0"/>
                <a:cs typeface="Arial" panose="020B0604020202020204" pitchFamily="34" charset="0"/>
              </a:rPr>
              <a:t>datos</a:t>
            </a:r>
            <a:r>
              <a:rPr lang="en-US" sz="2800" dirty="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a:solidFill>
                  <a:srgbClr val="002060"/>
                </a:solidFill>
                <a:latin typeface="Arial Narrow" panose="020B0606020202030204" pitchFamily="34" charset="0"/>
                <a:ea typeface="Calibri" panose="020F0502020204030204" pitchFamily="34" charset="0"/>
                <a:cs typeface="Arial" panose="020B0604020202020204" pitchFamily="34" charset="0"/>
              </a:rPr>
              <a:t>abiertos</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t>
            </a:r>
          </a:p>
          <a:p>
            <a:pPr marL="857250" lvl="2" indent="-457200">
              <a:lnSpc>
                <a:spcPct val="107000"/>
              </a:lnSpc>
              <a:spcAft>
                <a:spcPts val="800"/>
              </a:spcAft>
              <a:buClr>
                <a:srgbClr val="C00000"/>
              </a:buClr>
              <a:buFont typeface="Wingdings" panose="05000000000000000000" pitchFamily="2" charset="2"/>
              <a:buChar char="§"/>
            </a:pPr>
            <a:r>
              <a:rPr lang="es-ES" sz="28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Avances </a:t>
            </a:r>
            <a:r>
              <a:rPr lang="es-ES" sz="2800" b="0" dirty="0">
                <a:solidFill>
                  <a:srgbClr val="002060"/>
                </a:solidFill>
                <a:latin typeface="Arial Narrow" panose="020B0606020202030204" pitchFamily="34" charset="0"/>
                <a:ea typeface="Calibri" panose="020F0502020204030204" pitchFamily="34" charset="0"/>
                <a:cs typeface="Arial" panose="020B0604020202020204" pitchFamily="34" charset="0"/>
              </a:rPr>
              <a:t>científicos (más y más rápidos) </a:t>
            </a:r>
            <a:endParaRPr lang="es-ES" sz="28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857250" lvl="2" indent="-457200">
              <a:lnSpc>
                <a:spcPct val="107000"/>
              </a:lnSpc>
              <a:spcAft>
                <a:spcPts val="800"/>
              </a:spcAft>
              <a:buClr>
                <a:srgbClr val="C00000"/>
              </a:buClr>
              <a:buFont typeface="Wingdings" panose="05000000000000000000" pitchFamily="2" charset="2"/>
              <a:buChar char="§"/>
            </a:pPr>
            <a:r>
              <a:rPr lang="es-ES" sz="28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Retorno </a:t>
            </a:r>
            <a:r>
              <a:rPr lang="es-ES" sz="2800" b="0" dirty="0">
                <a:solidFill>
                  <a:srgbClr val="002060"/>
                </a:solidFill>
                <a:latin typeface="Arial Narrow" panose="020B0606020202030204" pitchFamily="34" charset="0"/>
                <a:ea typeface="Calibri" panose="020F0502020204030204" pitchFamily="34" charset="0"/>
                <a:cs typeface="Arial" panose="020B0604020202020204" pitchFamily="34" charset="0"/>
              </a:rPr>
              <a:t>de la inversión para la </a:t>
            </a:r>
            <a:r>
              <a:rPr lang="es-ES" sz="28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sociedad</a:t>
            </a:r>
          </a:p>
          <a:p>
            <a:pPr marL="857250" lvl="2" indent="-457200">
              <a:lnSpc>
                <a:spcPct val="107000"/>
              </a:lnSpc>
              <a:spcAft>
                <a:spcPts val="800"/>
              </a:spcAft>
              <a:buClr>
                <a:srgbClr val="C00000"/>
              </a:buClr>
              <a:buFont typeface="Wingdings" panose="05000000000000000000" pitchFamily="2" charset="2"/>
              <a:buChar char="§"/>
            </a:pPr>
            <a:r>
              <a:rPr lang="en-US" sz="28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Transparencia</a:t>
            </a:r>
          </a:p>
          <a:p>
            <a:pPr marL="857250" lvl="2" indent="-457200">
              <a:lnSpc>
                <a:spcPct val="107000"/>
              </a:lnSpc>
              <a:spcAft>
                <a:spcPts val="800"/>
              </a:spcAft>
              <a:buClr>
                <a:srgbClr val="C00000"/>
              </a:buClr>
              <a:buFont typeface="Wingdings" panose="05000000000000000000" pitchFamily="2" charset="2"/>
              <a:buChar char="§"/>
            </a:pPr>
            <a:r>
              <a:rPr lang="es-ES" sz="28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Incremento </a:t>
            </a:r>
            <a:r>
              <a:rPr lang="es-ES" sz="2800" b="0" dirty="0">
                <a:solidFill>
                  <a:srgbClr val="002060"/>
                </a:solidFill>
                <a:latin typeface="Arial Narrow" panose="020B0606020202030204" pitchFamily="34" charset="0"/>
                <a:ea typeface="Calibri" panose="020F0502020204030204" pitchFamily="34" charset="0"/>
                <a:cs typeface="Arial" panose="020B0604020202020204" pitchFamily="34" charset="0"/>
              </a:rPr>
              <a:t>del impacto de la investigación</a:t>
            </a:r>
            <a:endParaRPr lang="en-US" sz="2800" b="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p:txBody>
      </p:sp>
      <p:sp>
        <p:nvSpPr>
          <p:cNvPr id="13" name="8 CuadroTexto"/>
          <p:cNvSpPr txBox="1"/>
          <p:nvPr/>
        </p:nvSpPr>
        <p:spPr>
          <a:xfrm>
            <a:off x="633314" y="1277038"/>
            <a:ext cx="1008112" cy="1569660"/>
          </a:xfrm>
          <a:prstGeom prst="rect">
            <a:avLst/>
          </a:prstGeom>
          <a:noFill/>
        </p:spPr>
        <p:txBody>
          <a:bodyPr wrap="square" rtlCol="0">
            <a:spAutoFit/>
          </a:bodyPr>
          <a:lstStyle/>
          <a:p>
            <a:r>
              <a:rPr lang="es-ES" sz="9600" b="0" dirty="0" smtClean="0">
                <a:solidFill>
                  <a:srgbClr val="C00000"/>
                </a:solidFill>
                <a:latin typeface="Arial Narrow" panose="020B0606020202030204" pitchFamily="34" charset="0"/>
              </a:rPr>
              <a:t>“</a:t>
            </a:r>
            <a:endParaRPr lang="es-ES" sz="9600" b="0" dirty="0">
              <a:solidFill>
                <a:srgbClr val="C00000"/>
              </a:solidFill>
              <a:latin typeface="Arial Narrow" panose="020B0606020202030204" pitchFamily="34" charset="0"/>
            </a:endParaRPr>
          </a:p>
        </p:txBody>
      </p:sp>
      <p:sp>
        <p:nvSpPr>
          <p:cNvPr id="14" name="8 CuadroTexto"/>
          <p:cNvSpPr txBox="1"/>
          <p:nvPr/>
        </p:nvSpPr>
        <p:spPr>
          <a:xfrm rot="10800000">
            <a:off x="1641426" y="2011748"/>
            <a:ext cx="1008112" cy="1569660"/>
          </a:xfrm>
          <a:prstGeom prst="rect">
            <a:avLst/>
          </a:prstGeom>
          <a:noFill/>
        </p:spPr>
        <p:txBody>
          <a:bodyPr wrap="square" rtlCol="0">
            <a:spAutoFit/>
          </a:bodyPr>
          <a:lstStyle/>
          <a:p>
            <a:r>
              <a:rPr lang="es-ES" sz="9600" b="0" dirty="0" smtClean="0">
                <a:solidFill>
                  <a:srgbClr val="C00000"/>
                </a:solidFill>
                <a:latin typeface="Arial Narrow" panose="020B0606020202030204" pitchFamily="34" charset="0"/>
              </a:rPr>
              <a:t>“</a:t>
            </a:r>
            <a:endParaRPr lang="es-ES" sz="9600" b="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08246591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58774" y="1268760"/>
            <a:ext cx="9937104" cy="2807820"/>
          </a:xfrm>
          <a:prstGeom prst="rect">
            <a:avLst/>
          </a:prstGeom>
        </p:spPr>
        <p:txBody>
          <a:bodyPr wrap="square">
            <a:spAutoFit/>
          </a:bodyPr>
          <a:lstStyle/>
          <a:p>
            <a:pPr algn="ctr">
              <a:lnSpc>
                <a:spcPct val="107000"/>
              </a:lnSpc>
              <a:spcAft>
                <a:spcPts val="800"/>
              </a:spcAft>
            </a:pPr>
            <a:r>
              <a:rPr lang="es-E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HORIZONTE 2020</a:t>
            </a:r>
          </a:p>
          <a:p>
            <a:pPr marL="1200150" lvl="1" indent="-457200">
              <a:lnSpc>
                <a:spcPct val="107000"/>
              </a:lnSpc>
              <a:spcAft>
                <a:spcPts val="800"/>
              </a:spcAft>
              <a:buClr>
                <a:srgbClr val="C00000"/>
              </a:buClr>
              <a:buFont typeface="Wingdings" panose="05000000000000000000" pitchFamily="2" charset="2"/>
              <a:buChar char="§"/>
            </a:pPr>
            <a:r>
              <a:rPr lang="en-US" sz="2800" b="0" dirty="0" err="1" smtClean="0">
                <a:solidFill>
                  <a:srgbClr val="002060"/>
                </a:solidFill>
                <a:latin typeface="Arial Narrow" panose="020B0606020202030204" pitchFamily="34" charset="0"/>
              </a:rPr>
              <a:t>Piloto</a:t>
            </a:r>
            <a:r>
              <a:rPr lang="en-US" sz="2800" b="0" dirty="0" smtClean="0">
                <a:solidFill>
                  <a:srgbClr val="002060"/>
                </a:solidFill>
                <a:latin typeface="Arial Narrow" panose="020B0606020202030204" pitchFamily="34" charset="0"/>
              </a:rPr>
              <a:t> Open </a:t>
            </a:r>
            <a:r>
              <a:rPr lang="en-US" sz="2800" b="0" dirty="0">
                <a:solidFill>
                  <a:srgbClr val="002060"/>
                </a:solidFill>
                <a:latin typeface="Arial Narrow" panose="020B0606020202030204" pitchFamily="34" charset="0"/>
              </a:rPr>
              <a:t>Research Data </a:t>
            </a:r>
            <a:r>
              <a:rPr lang="en-US" sz="2800" b="0" dirty="0" smtClean="0">
                <a:solidFill>
                  <a:srgbClr val="002060"/>
                </a:solidFill>
                <a:latin typeface="Arial Narrow" panose="020B0606020202030204" pitchFamily="34" charset="0"/>
              </a:rPr>
              <a:t>2014-2016</a:t>
            </a:r>
          </a:p>
          <a:p>
            <a:pPr marL="1200150" lvl="1" indent="-457200">
              <a:lnSpc>
                <a:spcPct val="107000"/>
              </a:lnSpc>
              <a:spcAft>
                <a:spcPts val="800"/>
              </a:spcAft>
              <a:buClr>
                <a:srgbClr val="C00000"/>
              </a:buClr>
              <a:buFont typeface="Wingdings" panose="05000000000000000000" pitchFamily="2" charset="2"/>
              <a:buChar char="§"/>
            </a:pPr>
            <a:r>
              <a:rPr lang="en-US" sz="2800" b="0" dirty="0" smtClean="0">
                <a:solidFill>
                  <a:srgbClr val="002060"/>
                </a:solidFill>
                <a:latin typeface="Arial Narrow" panose="020B0606020202030204" pitchFamily="34" charset="0"/>
              </a:rPr>
              <a:t>A </a:t>
            </a:r>
            <a:r>
              <a:rPr lang="en-US" sz="2800" b="0" dirty="0" err="1">
                <a:solidFill>
                  <a:srgbClr val="002060"/>
                </a:solidFill>
                <a:latin typeface="Arial Narrow" panose="020B0606020202030204" pitchFamily="34" charset="0"/>
              </a:rPr>
              <a:t>p</a:t>
            </a:r>
            <a:r>
              <a:rPr lang="en-US" sz="2800" b="0" dirty="0" err="1" smtClean="0">
                <a:solidFill>
                  <a:srgbClr val="002060"/>
                </a:solidFill>
                <a:latin typeface="Arial Narrow" panose="020B0606020202030204" pitchFamily="34" charset="0"/>
              </a:rPr>
              <a:t>artir</a:t>
            </a:r>
            <a:r>
              <a:rPr lang="en-US" sz="2800" b="0" dirty="0" smtClean="0">
                <a:solidFill>
                  <a:srgbClr val="002060"/>
                </a:solidFill>
                <a:latin typeface="Arial Narrow" panose="020B0606020202030204" pitchFamily="34" charset="0"/>
              </a:rPr>
              <a:t> de 2017                </a:t>
            </a:r>
            <a:r>
              <a:rPr lang="en-US" sz="2800" b="0" dirty="0" err="1" smtClean="0">
                <a:solidFill>
                  <a:srgbClr val="002060"/>
                </a:solidFill>
                <a:latin typeface="Arial Narrow" panose="020B0606020202030204" pitchFamily="34" charset="0"/>
              </a:rPr>
              <a:t>abierto</a:t>
            </a:r>
            <a:r>
              <a:rPr lang="en-US" sz="2800" b="0" dirty="0" smtClean="0">
                <a:solidFill>
                  <a:srgbClr val="002060"/>
                </a:solidFill>
                <a:latin typeface="Arial Narrow" panose="020B0606020202030204" pitchFamily="34" charset="0"/>
              </a:rPr>
              <a:t> </a:t>
            </a:r>
            <a:r>
              <a:rPr lang="en-US" sz="2800" b="0" dirty="0" err="1" smtClean="0">
                <a:solidFill>
                  <a:srgbClr val="002060"/>
                </a:solidFill>
                <a:latin typeface="Arial Narrow" panose="020B0606020202030204" pitchFamily="34" charset="0"/>
              </a:rPr>
              <a:t>por</a:t>
            </a:r>
            <a:r>
              <a:rPr lang="en-US" sz="2800" b="0" dirty="0" smtClean="0">
                <a:solidFill>
                  <a:srgbClr val="002060"/>
                </a:solidFill>
                <a:latin typeface="Arial Narrow" panose="020B0606020202030204" pitchFamily="34" charset="0"/>
              </a:rPr>
              <a:t> </a:t>
            </a:r>
            <a:r>
              <a:rPr lang="en-US" sz="2800" b="0" dirty="0" err="1" smtClean="0">
                <a:solidFill>
                  <a:srgbClr val="002060"/>
                </a:solidFill>
                <a:latin typeface="Arial Narrow" panose="020B0606020202030204" pitchFamily="34" charset="0"/>
              </a:rPr>
              <a:t>defecto</a:t>
            </a:r>
            <a:endParaRPr lang="en-US" sz="2800" b="0" dirty="0" smtClean="0">
              <a:solidFill>
                <a:srgbClr val="002060"/>
              </a:solidFill>
              <a:latin typeface="Arial Narrow" panose="020B0606020202030204" pitchFamily="34" charset="0"/>
            </a:endParaRPr>
          </a:p>
          <a:p>
            <a:pPr lvl="1" indent="0">
              <a:lnSpc>
                <a:spcPct val="107000"/>
              </a:lnSpc>
              <a:spcAft>
                <a:spcPts val="800"/>
              </a:spcAft>
              <a:buClr>
                <a:srgbClr val="C00000"/>
              </a:buClr>
            </a:pPr>
            <a:r>
              <a:rPr lang="en-US" sz="2800" b="0" i="1" dirty="0">
                <a:solidFill>
                  <a:srgbClr val="002060"/>
                </a:solidFill>
                <a:latin typeface="Arial Narrow" panose="020B0606020202030204" pitchFamily="34" charset="0"/>
              </a:rPr>
              <a:t>		</a:t>
            </a:r>
            <a:r>
              <a:rPr lang="en-US" sz="2800" b="0" i="1" dirty="0" smtClean="0">
                <a:solidFill>
                  <a:srgbClr val="002060"/>
                </a:solidFill>
                <a:latin typeface="Arial Narrow" panose="020B0606020202030204" pitchFamily="34" charset="0"/>
              </a:rPr>
              <a:t>	“</a:t>
            </a:r>
            <a:r>
              <a:rPr lang="en-US" sz="2800" b="0" i="1" dirty="0">
                <a:solidFill>
                  <a:srgbClr val="002060"/>
                </a:solidFill>
                <a:latin typeface="Arial Narrow" panose="020B0606020202030204" pitchFamily="34" charset="0"/>
              </a:rPr>
              <a:t>as open as </a:t>
            </a:r>
            <a:r>
              <a:rPr lang="en-US" sz="2800" b="0" i="1" dirty="0" smtClean="0">
                <a:solidFill>
                  <a:srgbClr val="002060"/>
                </a:solidFill>
                <a:latin typeface="Arial Narrow" panose="020B0606020202030204" pitchFamily="34" charset="0"/>
              </a:rPr>
              <a:t>possible, </a:t>
            </a:r>
            <a:r>
              <a:rPr lang="en-US" sz="2800" b="0" i="1" dirty="0">
                <a:solidFill>
                  <a:srgbClr val="002060"/>
                </a:solidFill>
                <a:latin typeface="Arial Narrow" panose="020B0606020202030204" pitchFamily="34" charset="0"/>
              </a:rPr>
              <a:t>as closed as </a:t>
            </a:r>
            <a:r>
              <a:rPr lang="en-US" sz="2800" b="0" i="1" dirty="0" smtClean="0">
                <a:solidFill>
                  <a:srgbClr val="002060"/>
                </a:solidFill>
                <a:latin typeface="Arial Narrow" panose="020B0606020202030204" pitchFamily="34" charset="0"/>
              </a:rPr>
              <a:t>necessary”</a:t>
            </a:r>
            <a:endParaRPr lang="es-ES" sz="2800" b="0" i="1" dirty="0">
              <a:solidFill>
                <a:srgbClr val="002060"/>
              </a:solidFill>
              <a:latin typeface="Arial Narrow" panose="020B0606020202030204" pitchFamily="34" charset="0"/>
            </a:endParaRPr>
          </a:p>
          <a:p>
            <a:pPr marL="1200150" lvl="1" indent="-457200">
              <a:lnSpc>
                <a:spcPct val="107000"/>
              </a:lnSpc>
              <a:spcAft>
                <a:spcPts val="800"/>
              </a:spcAft>
              <a:buClr>
                <a:srgbClr val="C00000"/>
              </a:buClr>
              <a:buFont typeface="Wingdings" panose="05000000000000000000" pitchFamily="2" charset="2"/>
              <a:buChar char="§"/>
            </a:pPr>
            <a:r>
              <a:rPr lang="en-US" sz="2800" b="0" dirty="0" err="1" smtClean="0">
                <a:solidFill>
                  <a:srgbClr val="002060"/>
                </a:solidFill>
                <a:latin typeface="Arial Narrow" panose="020B0606020202030204" pitchFamily="34" charset="0"/>
              </a:rPr>
              <a:t>Opciones</a:t>
            </a:r>
            <a:r>
              <a:rPr lang="en-US" sz="2800" b="0" dirty="0" smtClean="0">
                <a:solidFill>
                  <a:srgbClr val="002060"/>
                </a:solidFill>
                <a:latin typeface="Arial Narrow" panose="020B0606020202030204" pitchFamily="34" charset="0"/>
              </a:rPr>
              <a:t> de </a:t>
            </a:r>
            <a:r>
              <a:rPr lang="en-US" sz="2800" b="0" dirty="0" err="1" smtClean="0">
                <a:solidFill>
                  <a:srgbClr val="002060"/>
                </a:solidFill>
                <a:latin typeface="Arial Narrow" panose="020B0606020202030204" pitchFamily="34" charset="0"/>
              </a:rPr>
              <a:t>salida</a:t>
            </a:r>
            <a:r>
              <a:rPr lang="en-US" sz="2400" dirty="0" smtClean="0">
                <a:solidFill>
                  <a:srgbClr val="002060"/>
                </a:solidFill>
                <a:latin typeface="Arial Narrow" panose="020B0606020202030204" pitchFamily="34" charset="0"/>
              </a:rPr>
              <a:t>			</a:t>
            </a:r>
          </a:p>
        </p:txBody>
      </p:sp>
      <p:sp>
        <p:nvSpPr>
          <p:cNvPr id="4" name="Flecha derecha 3"/>
          <p:cNvSpPr/>
          <p:nvPr/>
        </p:nvSpPr>
        <p:spPr bwMode="auto">
          <a:xfrm>
            <a:off x="3585642" y="2528654"/>
            <a:ext cx="648072" cy="288032"/>
          </a:xfrm>
          <a:prstGeom prst="rightArrow">
            <a:avLst/>
          </a:prstGeom>
          <a:solidFill>
            <a:srgbClr val="C00000"/>
          </a:solidFill>
          <a:ln w="635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pPr>
            <a:r>
              <a:rPr kumimoji="0" lang="es-ES" sz="1200" b="1" i="0" u="none" strike="noStrike" cap="none" normalizeH="0" baseline="0" dirty="0" smtClean="0">
                <a:ln>
                  <a:noFill/>
                </a:ln>
                <a:solidFill>
                  <a:schemeClr val="bg1"/>
                </a:solidFill>
                <a:effectLst/>
                <a:latin typeface="Arial" panose="020B0604020202020204" pitchFamily="34" charset="0"/>
              </a:rPr>
              <a:t>    </a:t>
            </a:r>
          </a:p>
        </p:txBody>
      </p:sp>
      <p:pic>
        <p:nvPicPr>
          <p:cNvPr id="5" name="Imagen 4"/>
          <p:cNvPicPr>
            <a:picLocks noChangeAspect="1"/>
          </p:cNvPicPr>
          <p:nvPr/>
        </p:nvPicPr>
        <p:blipFill>
          <a:blip r:embed="rId4"/>
          <a:stretch>
            <a:fillRect/>
          </a:stretch>
        </p:blipFill>
        <p:spPr>
          <a:xfrm>
            <a:off x="174273" y="4104501"/>
            <a:ext cx="9444657" cy="2402588"/>
          </a:xfrm>
          <a:prstGeom prst="rect">
            <a:avLst/>
          </a:prstGeom>
        </p:spPr>
      </p:pic>
    </p:spTree>
    <p:extLst>
      <p:ext uri="{BB962C8B-B14F-4D97-AF65-F5344CB8AC3E}">
        <p14:creationId xmlns:p14="http://schemas.microsoft.com/office/powerpoint/2010/main" val="712043615"/>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779671" y="1412776"/>
            <a:ext cx="8440881" cy="1614737"/>
          </a:xfrm>
          <a:prstGeom prst="rect">
            <a:avLst/>
          </a:prstGeom>
        </p:spPr>
        <p:txBody>
          <a:bodyPr wrap="square">
            <a:spAutoFit/>
          </a:bodyPr>
          <a:lstStyle/>
          <a:p>
            <a:pPr algn="ctr">
              <a:lnSpc>
                <a:spcPct val="107000"/>
              </a:lnSpc>
              <a:spcAft>
                <a:spcPts val="800"/>
              </a:spcAft>
            </a:pPr>
            <a:r>
              <a:rPr lang="es-E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HORIZONTE 2020</a:t>
            </a:r>
          </a:p>
          <a:p>
            <a:pPr>
              <a:lnSpc>
                <a:spcPct val="107000"/>
              </a:lnSpc>
              <a:spcAft>
                <a:spcPts val="800"/>
              </a:spcAft>
              <a:buClr>
                <a:srgbClr val="C00000"/>
              </a:buClr>
            </a:pPr>
            <a:endPar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spcAft>
                <a:spcPts val="800"/>
              </a:spcAft>
              <a:buClr>
                <a:srgbClr val="C00000"/>
              </a:buClr>
            </a:pPr>
            <a:r>
              <a:rPr lang="en-US" sz="2800" b="0" dirty="0">
                <a:solidFill>
                  <a:srgbClr val="002060"/>
                </a:solidFill>
                <a:latin typeface="Arial Narrow" panose="020B0606020202030204" pitchFamily="34" charset="0"/>
              </a:rPr>
              <a:t>FAIR data: Findable, Accessible, Interoperable and </a:t>
            </a:r>
            <a:r>
              <a:rPr lang="en-US" sz="2800" b="0" dirty="0" smtClean="0">
                <a:solidFill>
                  <a:srgbClr val="C00000"/>
                </a:solidFill>
                <a:latin typeface="Arial Narrow" panose="020B0606020202030204" pitchFamily="34" charset="0"/>
              </a:rPr>
              <a:t>Reusable</a:t>
            </a:r>
            <a:r>
              <a:rPr lang="en-US" sz="2400" dirty="0" smtClean="0">
                <a:solidFill>
                  <a:srgbClr val="002060"/>
                </a:solidFill>
                <a:latin typeface="Arial Narrow" panose="020B0606020202030204" pitchFamily="34" charset="0"/>
              </a:rPr>
              <a:t>	</a:t>
            </a:r>
          </a:p>
        </p:txBody>
      </p:sp>
      <p:pic>
        <p:nvPicPr>
          <p:cNvPr id="4" name="Imagen 3"/>
          <p:cNvPicPr>
            <a:picLocks noChangeAspect="1"/>
          </p:cNvPicPr>
          <p:nvPr/>
        </p:nvPicPr>
        <p:blipFill>
          <a:blip r:embed="rId4"/>
          <a:stretch>
            <a:fillRect/>
          </a:stretch>
        </p:blipFill>
        <p:spPr>
          <a:xfrm>
            <a:off x="307975" y="3212976"/>
            <a:ext cx="9517540" cy="3240360"/>
          </a:xfrm>
          <a:prstGeom prst="rect">
            <a:avLst/>
          </a:prstGeom>
        </p:spPr>
      </p:pic>
    </p:spTree>
    <p:extLst>
      <p:ext uri="{BB962C8B-B14F-4D97-AF65-F5344CB8AC3E}">
        <p14:creationId xmlns:p14="http://schemas.microsoft.com/office/powerpoint/2010/main" val="1607041148"/>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46789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791689" y="1524633"/>
            <a:ext cx="8266561" cy="2068195"/>
          </a:xfrm>
          <a:prstGeom prst="rect">
            <a:avLst/>
          </a:prstGeom>
        </p:spPr>
        <p:txBody>
          <a:bodyPr wrap="square">
            <a:spAutoFit/>
          </a:bodyPr>
          <a:lstStyle/>
          <a:p>
            <a:pPr marL="0" lvl="1" indent="0" algn="just">
              <a:lnSpc>
                <a:spcPct val="107000"/>
              </a:lnSpc>
              <a:spcAft>
                <a:spcPts val="800"/>
              </a:spcAft>
              <a:buClr>
                <a:srgbClr val="C00000"/>
              </a:buClr>
            </a:pPr>
            <a:r>
              <a:rPr lang="es-ES" sz="2400" b="0" dirty="0">
                <a:solidFill>
                  <a:srgbClr val="002060"/>
                </a:solidFill>
                <a:latin typeface="Arial Narrow" panose="020B0606020202030204" pitchFamily="34" charset="0"/>
              </a:rPr>
              <a:t>Si los datos no están perfectamente documentados, no importa, no dejes por eso de publicarlos; si el formato no es el ideal, no importa, que no se queden en </a:t>
            </a:r>
            <a:r>
              <a:rPr lang="es-ES" sz="2400" b="0" dirty="0" smtClean="0">
                <a:solidFill>
                  <a:srgbClr val="002060"/>
                </a:solidFill>
                <a:latin typeface="Arial Narrow" panose="020B0606020202030204" pitchFamily="34" charset="0"/>
              </a:rPr>
              <a:t>tu disco duro; </a:t>
            </a:r>
            <a:r>
              <a:rPr lang="es-ES" sz="2400" b="0" dirty="0">
                <a:solidFill>
                  <a:srgbClr val="002060"/>
                </a:solidFill>
                <a:latin typeface="Arial Narrow" panose="020B0606020202030204" pitchFamily="34" charset="0"/>
              </a:rPr>
              <a:t>si no pueden llevar una licencia CC0, no importa, publica los que se puedan </a:t>
            </a:r>
            <a:r>
              <a:rPr lang="es-ES" sz="2400" b="0" dirty="0" smtClean="0">
                <a:solidFill>
                  <a:srgbClr val="002060"/>
                </a:solidFill>
                <a:latin typeface="Arial Narrow" panose="020B0606020202030204" pitchFamily="34" charset="0"/>
              </a:rPr>
              <a:t>publicar, y </a:t>
            </a:r>
            <a:r>
              <a:rPr lang="es-ES" sz="2400" b="0" dirty="0">
                <a:solidFill>
                  <a:srgbClr val="002060"/>
                </a:solidFill>
                <a:latin typeface="Arial Narrow" panose="020B0606020202030204" pitchFamily="34" charset="0"/>
              </a:rPr>
              <a:t>con la licencia que </a:t>
            </a:r>
            <a:r>
              <a:rPr lang="es-ES" sz="2400" b="0" dirty="0" smtClean="0">
                <a:solidFill>
                  <a:srgbClr val="002060"/>
                </a:solidFill>
                <a:latin typeface="Arial Narrow" panose="020B0606020202030204" pitchFamily="34" charset="0"/>
              </a:rPr>
              <a:t>sea posible…</a:t>
            </a:r>
            <a:r>
              <a:rPr lang="en-US" sz="2400" b="0" dirty="0" smtClean="0">
                <a:solidFill>
                  <a:srgbClr val="002060"/>
                </a:solidFill>
                <a:latin typeface="Arial Narrow" panose="020B0606020202030204" pitchFamily="34" charset="0"/>
              </a:rPr>
              <a:t>		</a:t>
            </a:r>
          </a:p>
        </p:txBody>
      </p:sp>
      <p:sp>
        <p:nvSpPr>
          <p:cNvPr id="4" name="Rectángulo 3"/>
          <p:cNvSpPr/>
          <p:nvPr/>
        </p:nvSpPr>
        <p:spPr>
          <a:xfrm>
            <a:off x="3931726" y="3290501"/>
            <a:ext cx="2042547" cy="276999"/>
          </a:xfrm>
          <a:prstGeom prst="rect">
            <a:avLst/>
          </a:prstGeom>
        </p:spPr>
        <p:txBody>
          <a:bodyPr wrap="none">
            <a:spAutoFit/>
          </a:bodyPr>
          <a:lstStyle/>
          <a:p>
            <a:r>
              <a:rPr lang="es-ES" dirty="0"/>
              <a:t>¿Por qué datos abiertos?</a:t>
            </a:r>
          </a:p>
        </p:txBody>
      </p:sp>
      <p:grpSp>
        <p:nvGrpSpPr>
          <p:cNvPr id="5" name="Grupo 4"/>
          <p:cNvGrpSpPr/>
          <p:nvPr/>
        </p:nvGrpSpPr>
        <p:grpSpPr>
          <a:xfrm>
            <a:off x="-79343" y="2994586"/>
            <a:ext cx="8852250" cy="3406402"/>
            <a:chOff x="-79343" y="2994586"/>
            <a:chExt cx="8852250" cy="3406402"/>
          </a:xfrm>
        </p:grpSpPr>
        <p:sp>
          <p:nvSpPr>
            <p:cNvPr id="12" name="CuadroTexto 11"/>
            <p:cNvSpPr txBox="1"/>
            <p:nvPr/>
          </p:nvSpPr>
          <p:spPr>
            <a:xfrm>
              <a:off x="1003300" y="3990955"/>
              <a:ext cx="7769607" cy="1841466"/>
            </a:xfrm>
            <a:prstGeom prst="rect">
              <a:avLst/>
            </a:prstGeom>
            <a:noFill/>
          </p:spPr>
          <p:txBody>
            <a:bodyPr wrap="square" rtlCol="0">
              <a:spAutoFit/>
            </a:bodyPr>
            <a:lstStyle/>
            <a:p>
              <a:pPr marL="0" lvl="1" indent="0" algn="just">
                <a:lnSpc>
                  <a:spcPct val="107000"/>
                </a:lnSpc>
                <a:spcAft>
                  <a:spcPts val="800"/>
                </a:spcAft>
                <a:buClr>
                  <a:srgbClr val="C00000"/>
                </a:buClr>
              </a:pPr>
              <a:r>
                <a:rPr lang="en-US" sz="2800" b="0" i="1" dirty="0" smtClean="0">
                  <a:solidFill>
                    <a:schemeClr val="tx1">
                      <a:lumMod val="65000"/>
                      <a:lumOff val="35000"/>
                    </a:schemeClr>
                  </a:solidFill>
                  <a:latin typeface="Arial Narrow" panose="020B0606020202030204" pitchFamily="34" charset="0"/>
                  <a:ea typeface="Calibri" panose="020F0502020204030204" pitchFamily="34" charset="0"/>
                  <a:cs typeface="Arial" panose="020B0604020202020204" pitchFamily="34" charset="0"/>
                </a:rPr>
                <a:t>Every </a:t>
              </a:r>
              <a:r>
                <a:rPr lang="en-US" sz="2800" b="0" i="1" dirty="0">
                  <a:solidFill>
                    <a:schemeClr val="tx1">
                      <a:lumMod val="65000"/>
                      <a:lumOff val="35000"/>
                    </a:schemeClr>
                  </a:solidFill>
                  <a:latin typeface="Arial Narrow" panose="020B0606020202030204" pitchFamily="34" charset="0"/>
                  <a:ea typeface="Calibri" panose="020F0502020204030204" pitchFamily="34" charset="0"/>
                  <a:cs typeface="Arial" panose="020B0604020202020204" pitchFamily="34" charset="0"/>
                </a:rPr>
                <a:t>dataset you publish, no matter how small or incomplete or imperfect, is a wheel someone else doesn’t have to </a:t>
              </a:r>
              <a:r>
                <a:rPr lang="en-US" sz="2800" b="0" i="1" dirty="0" smtClean="0">
                  <a:solidFill>
                    <a:schemeClr val="tx1">
                      <a:lumMod val="65000"/>
                      <a:lumOff val="35000"/>
                    </a:schemeClr>
                  </a:solidFill>
                  <a:latin typeface="Arial Narrow" panose="020B0606020202030204" pitchFamily="34" charset="0"/>
                  <a:ea typeface="Calibri" panose="020F0502020204030204" pitchFamily="34" charset="0"/>
                  <a:cs typeface="Arial" panose="020B0604020202020204" pitchFamily="34" charset="0"/>
                </a:rPr>
                <a:t>reinvent</a:t>
              </a:r>
            </a:p>
            <a:p>
              <a:pPr marL="0" lvl="1" indent="0" algn="just">
                <a:lnSpc>
                  <a:spcPct val="107000"/>
                </a:lnSpc>
                <a:spcAft>
                  <a:spcPts val="800"/>
                </a:spcAft>
                <a:buClr>
                  <a:srgbClr val="C00000"/>
                </a:buClr>
              </a:pPr>
              <a:r>
                <a:rPr lang="en-US" sz="1600" b="0" dirty="0">
                  <a:solidFill>
                    <a:srgbClr val="002060"/>
                  </a:solidFill>
                  <a:latin typeface="Arial Narrow" panose="020B0606020202030204" pitchFamily="34" charset="0"/>
                  <a:ea typeface="Calibri" panose="020F0502020204030204" pitchFamily="34" charset="0"/>
                  <a:cs typeface="Arial" panose="020B0604020202020204" pitchFamily="34" charset="0"/>
                </a:rPr>
                <a:t>(Fitchett, 2013)</a:t>
              </a:r>
            </a:p>
          </p:txBody>
        </p:sp>
        <p:sp>
          <p:nvSpPr>
            <p:cNvPr id="14" name="9 CuadroTexto"/>
            <p:cNvSpPr txBox="1"/>
            <p:nvPr/>
          </p:nvSpPr>
          <p:spPr>
            <a:xfrm>
              <a:off x="3081586" y="4831328"/>
              <a:ext cx="1266750" cy="1569660"/>
            </a:xfrm>
            <a:prstGeom prst="rect">
              <a:avLst/>
            </a:prstGeom>
            <a:noFill/>
          </p:spPr>
          <p:txBody>
            <a:bodyPr wrap="square" rtlCol="0">
              <a:spAutoFit/>
            </a:bodyPr>
            <a:lstStyle/>
            <a:p>
              <a:r>
                <a:rPr lang="es-ES" sz="9600" b="0" dirty="0">
                  <a:solidFill>
                    <a:srgbClr val="C00000"/>
                  </a:solidFill>
                  <a:latin typeface="Arial Narrow" panose="020B0606020202030204" pitchFamily="34" charset="0"/>
                </a:rPr>
                <a:t>”</a:t>
              </a:r>
            </a:p>
          </p:txBody>
        </p:sp>
        <p:sp>
          <p:nvSpPr>
            <p:cNvPr id="17" name="9 CuadroTexto"/>
            <p:cNvSpPr txBox="1"/>
            <p:nvPr/>
          </p:nvSpPr>
          <p:spPr>
            <a:xfrm rot="10967983">
              <a:off x="-79343" y="2994586"/>
              <a:ext cx="1266750" cy="1569660"/>
            </a:xfrm>
            <a:prstGeom prst="rect">
              <a:avLst/>
            </a:prstGeom>
            <a:noFill/>
          </p:spPr>
          <p:txBody>
            <a:bodyPr wrap="square" rtlCol="0">
              <a:spAutoFit/>
            </a:bodyPr>
            <a:lstStyle/>
            <a:p>
              <a:r>
                <a:rPr lang="es-ES" sz="9600" b="0" dirty="0">
                  <a:solidFill>
                    <a:srgbClr val="C00000"/>
                  </a:solidFill>
                  <a:latin typeface="Arial Narrow" panose="020B0606020202030204" pitchFamily="34" charset="0"/>
                </a:rPr>
                <a:t>”</a:t>
              </a:r>
            </a:p>
          </p:txBody>
        </p:sp>
      </p:grpSp>
    </p:spTree>
    <p:extLst>
      <p:ext uri="{BB962C8B-B14F-4D97-AF65-F5344CB8AC3E}">
        <p14:creationId xmlns:p14="http://schemas.microsoft.com/office/powerpoint/2010/main" val="11100117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t="7868" r="-149" b="15785"/>
          <a:stretch/>
        </p:blipFill>
        <p:spPr>
          <a:xfrm>
            <a:off x="-14758" y="987187"/>
            <a:ext cx="9922346" cy="5904657"/>
          </a:xfrm>
          <a:prstGeom prst="rect">
            <a:avLst/>
          </a:prstGeom>
        </p:spPr>
      </p:pic>
      <p:sp>
        <p:nvSpPr>
          <p:cNvPr id="12" name="CuadroTexto 11"/>
          <p:cNvSpPr txBox="1"/>
          <p:nvPr/>
        </p:nvSpPr>
        <p:spPr>
          <a:xfrm>
            <a:off x="-23072" y="3389775"/>
            <a:ext cx="9907588" cy="707886"/>
          </a:xfrm>
          <a:prstGeom prst="rect">
            <a:avLst/>
          </a:prstGeom>
          <a:solidFill>
            <a:srgbClr val="C00000"/>
          </a:solidFill>
          <a:ln>
            <a:solidFill>
              <a:schemeClr val="bg1"/>
            </a:solidFill>
          </a:ln>
        </p:spPr>
        <p:txBody>
          <a:bodyPr wrap="square" rtlCol="0">
            <a:spAutoFit/>
          </a:bodyPr>
          <a:lstStyle/>
          <a:p>
            <a:pPr algn="ctr"/>
            <a:r>
              <a:rPr lang="es-ES" sz="4000" dirty="0">
                <a:latin typeface="Arial Narrow" panose="020B0606020202030204" pitchFamily="34" charset="0"/>
              </a:rPr>
              <a:t>Text and Data </a:t>
            </a:r>
            <a:r>
              <a:rPr lang="es-ES" sz="4000" dirty="0" err="1">
                <a:latin typeface="Arial Narrow" panose="020B0606020202030204" pitchFamily="34" charset="0"/>
              </a:rPr>
              <a:t>Mining</a:t>
            </a:r>
            <a:r>
              <a:rPr lang="es-ES" sz="4000" dirty="0">
                <a:latin typeface="Arial Narrow" panose="020B0606020202030204" pitchFamily="34" charset="0"/>
              </a:rPr>
              <a:t> (TDM)</a:t>
            </a:r>
          </a:p>
        </p:txBody>
      </p:sp>
    </p:spTree>
    <p:extLst>
      <p:ext uri="{BB962C8B-B14F-4D97-AF65-F5344CB8AC3E}">
        <p14:creationId xmlns:p14="http://schemas.microsoft.com/office/powerpoint/2010/main" val="2826916726"/>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761385" y="1556792"/>
            <a:ext cx="8266561" cy="3898375"/>
          </a:xfrm>
          <a:prstGeom prst="rect">
            <a:avLst/>
          </a:prstGeom>
        </p:spPr>
        <p:txBody>
          <a:bodyPr wrap="square">
            <a:spAutoFit/>
          </a:bodyPr>
          <a:lstStyle/>
          <a:p>
            <a:pPr marL="0" lvl="1" indent="0" algn="ctr">
              <a:lnSpc>
                <a:spcPct val="107000"/>
              </a:lnSpc>
              <a:spcAft>
                <a:spcPts val="800"/>
              </a:spcAft>
              <a:buClr>
                <a:srgbClr val="C00000"/>
              </a:buClr>
            </a:pP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Minería</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de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datos</a:t>
            </a:r>
            <a:endPar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0" lvl="1" indent="0">
              <a:lnSpc>
                <a:spcPct val="107000"/>
              </a:lnSpc>
              <a:spcAft>
                <a:spcPts val="800"/>
              </a:spcAft>
              <a:buClr>
                <a:srgbClr val="C00000"/>
              </a:buClr>
            </a:pPr>
            <a:endPar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176213" lvl="1" indent="0" defTabSz="354013">
              <a:lnSpc>
                <a:spcPct val="107000"/>
              </a:lnSpc>
              <a:spcAft>
                <a:spcPts val="800"/>
              </a:spcAft>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 	Extraer </a:t>
            </a:r>
            <a:r>
              <a:rPr lang="es-ES" sz="2400" b="0" dirty="0">
                <a:solidFill>
                  <a:srgbClr val="002060"/>
                </a:solidFill>
                <a:latin typeface="Arial Narrow" panose="020B0606020202030204" pitchFamily="34" charset="0"/>
              </a:rPr>
              <a:t>datos de los contenidos </a:t>
            </a:r>
            <a:r>
              <a:rPr lang="es-ES" sz="2400" b="0" dirty="0" smtClean="0">
                <a:solidFill>
                  <a:srgbClr val="002060"/>
                </a:solidFill>
                <a:latin typeface="Arial Narrow" panose="020B0606020202030204" pitchFamily="34" charset="0"/>
              </a:rPr>
              <a:t>publicados</a:t>
            </a:r>
          </a:p>
          <a:p>
            <a:pPr marL="176213" lvl="1" indent="0" defTabSz="354013">
              <a:lnSpc>
                <a:spcPct val="107000"/>
              </a:lnSpc>
              <a:spcAft>
                <a:spcPts val="800"/>
              </a:spcAf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rPr>
              <a:t> 	</a:t>
            </a:r>
            <a:r>
              <a:rPr lang="es-ES" sz="2400" b="0" dirty="0" smtClean="0">
                <a:solidFill>
                  <a:srgbClr val="002060"/>
                </a:solidFill>
                <a:latin typeface="Arial Narrow" panose="020B0606020202030204" pitchFamily="34" charset="0"/>
              </a:rPr>
              <a:t>Gran </a:t>
            </a:r>
            <a:r>
              <a:rPr lang="es-ES" sz="2400" b="0" dirty="0">
                <a:solidFill>
                  <a:srgbClr val="002060"/>
                </a:solidFill>
                <a:latin typeface="Arial Narrow" panose="020B0606020202030204" pitchFamily="34" charset="0"/>
              </a:rPr>
              <a:t>cantidad de datos hoy disponibles</a:t>
            </a:r>
            <a:r>
              <a:rPr lang="en-US" sz="2400" b="0" dirty="0" smtClean="0">
                <a:solidFill>
                  <a:srgbClr val="002060"/>
                </a:solidFill>
                <a:latin typeface="Arial Narrow" panose="020B0606020202030204" pitchFamily="34" charset="0"/>
              </a:rPr>
              <a:t>	</a:t>
            </a:r>
          </a:p>
          <a:p>
            <a:pPr marL="176213" lvl="1" indent="0" defTabSz="354013">
              <a:lnSpc>
                <a:spcPct val="107000"/>
              </a:lnSpc>
              <a:spcAft>
                <a:spcPts val="800"/>
              </a:spcAft>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  	Los </a:t>
            </a:r>
            <a:r>
              <a:rPr lang="es-ES" sz="2400" b="0" dirty="0">
                <a:solidFill>
                  <a:srgbClr val="002060"/>
                </a:solidFill>
                <a:latin typeface="Arial Narrow" panose="020B0606020202030204" pitchFamily="34" charset="0"/>
              </a:rPr>
              <a:t>programas informáticos </a:t>
            </a:r>
            <a:r>
              <a:rPr lang="es-ES" sz="2400" b="0" dirty="0" smtClean="0">
                <a:solidFill>
                  <a:srgbClr val="002060"/>
                </a:solidFill>
                <a:latin typeface="Arial Narrow" panose="020B0606020202030204" pitchFamily="34" charset="0"/>
              </a:rPr>
              <a:t>son los </a:t>
            </a:r>
            <a:r>
              <a:rPr lang="es-ES" sz="2400" b="0" dirty="0">
                <a:solidFill>
                  <a:srgbClr val="002060"/>
                </a:solidFill>
                <a:latin typeface="Arial Narrow" panose="020B0606020202030204" pitchFamily="34" charset="0"/>
              </a:rPr>
              <a:t>que permiten analizar con </a:t>
            </a:r>
            <a:r>
              <a:rPr lang="es-ES" sz="2400" b="0" dirty="0" smtClean="0">
                <a:solidFill>
                  <a:srgbClr val="002060"/>
                </a:solidFill>
                <a:latin typeface="Arial Narrow" panose="020B0606020202030204" pitchFamily="34" charset="0"/>
              </a:rPr>
              <a:t>			gran rapidez </a:t>
            </a:r>
            <a:r>
              <a:rPr lang="es-ES" sz="2400" b="0" dirty="0">
                <a:solidFill>
                  <a:srgbClr val="002060"/>
                </a:solidFill>
                <a:latin typeface="Arial Narrow" panose="020B0606020202030204" pitchFamily="34" charset="0"/>
              </a:rPr>
              <a:t>enormes volúmenes de artículos en </a:t>
            </a:r>
            <a:r>
              <a:rPr lang="es-ES" sz="2400" b="0" dirty="0" smtClean="0">
                <a:solidFill>
                  <a:srgbClr val="002060"/>
                </a:solidFill>
                <a:latin typeface="Arial Narrow" panose="020B0606020202030204" pitchFamily="34" charset="0"/>
              </a:rPr>
              <a:t>línea</a:t>
            </a:r>
          </a:p>
          <a:p>
            <a:pPr marL="176213" lvl="1" indent="0" defTabSz="354013">
              <a:lnSpc>
                <a:spcPct val="107000"/>
              </a:lnSpc>
              <a:spcAft>
                <a:spcPts val="800"/>
              </a:spcAft>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  	Los </a:t>
            </a:r>
            <a:r>
              <a:rPr lang="es-ES" sz="2400" b="0" dirty="0">
                <a:solidFill>
                  <a:srgbClr val="002060"/>
                </a:solidFill>
                <a:latin typeface="Arial Narrow" panose="020B0606020202030204" pitchFamily="34" charset="0"/>
              </a:rPr>
              <a:t>investigadores </a:t>
            </a:r>
            <a:r>
              <a:rPr lang="es-ES" sz="2400" b="0" dirty="0" smtClean="0">
                <a:solidFill>
                  <a:srgbClr val="002060"/>
                </a:solidFill>
                <a:latin typeface="Arial Narrow" panose="020B0606020202030204" pitchFamily="34" charset="0"/>
              </a:rPr>
              <a:t>obtienen pautas </a:t>
            </a:r>
            <a:r>
              <a:rPr lang="es-ES" sz="2400" b="0" dirty="0">
                <a:solidFill>
                  <a:srgbClr val="002060"/>
                </a:solidFill>
                <a:latin typeface="Arial Narrow" panose="020B0606020202030204" pitchFamily="34" charset="0"/>
              </a:rPr>
              <a:t>y regularidades que les </a:t>
            </a:r>
            <a:r>
              <a:rPr lang="es-ES" sz="2400" b="0" dirty="0" smtClean="0">
                <a:solidFill>
                  <a:srgbClr val="002060"/>
                </a:solidFill>
                <a:latin typeface="Arial Narrow" panose="020B0606020202030204" pitchFamily="34" charset="0"/>
              </a:rPr>
              <a:t>				permitan </a:t>
            </a:r>
            <a:r>
              <a:rPr lang="es-ES" sz="2400" b="0" dirty="0">
                <a:solidFill>
                  <a:srgbClr val="002060"/>
                </a:solidFill>
                <a:latin typeface="Arial Narrow" panose="020B0606020202030204" pitchFamily="34" charset="0"/>
              </a:rPr>
              <a:t>formular nuevas </a:t>
            </a:r>
            <a:r>
              <a:rPr lang="es-ES" sz="2400" b="0" dirty="0" smtClean="0">
                <a:solidFill>
                  <a:srgbClr val="002060"/>
                </a:solidFill>
                <a:latin typeface="Arial Narrow" panose="020B0606020202030204" pitchFamily="34" charset="0"/>
              </a:rPr>
              <a:t>hipótesis</a:t>
            </a:r>
            <a:r>
              <a:rPr lang="en-US" sz="2400" dirty="0" smtClean="0">
                <a:solidFill>
                  <a:srgbClr val="002060"/>
                </a:solidFill>
                <a:latin typeface="Arial Narrow" panose="020B0606020202030204" pitchFamily="34" charset="0"/>
              </a:rPr>
              <a:t>		</a:t>
            </a:r>
          </a:p>
        </p:txBody>
      </p:sp>
    </p:spTree>
    <p:extLst>
      <p:ext uri="{BB962C8B-B14F-4D97-AF65-F5344CB8AC3E}">
        <p14:creationId xmlns:p14="http://schemas.microsoft.com/office/powerpoint/2010/main" val="3186631099"/>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761385" y="1268760"/>
            <a:ext cx="8266561" cy="4000967"/>
          </a:xfrm>
          <a:prstGeom prst="rect">
            <a:avLst/>
          </a:prstGeom>
        </p:spPr>
        <p:txBody>
          <a:bodyPr wrap="square">
            <a:spAutoFit/>
          </a:bodyPr>
          <a:lstStyle/>
          <a:p>
            <a:pPr marL="0" lvl="1" indent="0" algn="ctr">
              <a:lnSpc>
                <a:spcPct val="107000"/>
              </a:lnSpc>
              <a:spcAft>
                <a:spcPts val="800"/>
              </a:spcAft>
              <a:buClr>
                <a:srgbClr val="C00000"/>
              </a:buClr>
            </a:pP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Problemas legales</a:t>
            </a:r>
          </a:p>
          <a:p>
            <a:pPr marL="0" lvl="1" indent="0" algn="ctr">
              <a:lnSpc>
                <a:spcPct val="107000"/>
              </a:lnSpc>
              <a:spcAft>
                <a:spcPts val="0"/>
              </a:spcAft>
              <a:buClr>
                <a:srgbClr val="C00000"/>
              </a:buClr>
            </a:pPr>
            <a:endPar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176213" lvl="1" indent="0" defTabSz="354013">
              <a:lnSpc>
                <a:spcPct val="107000"/>
              </a:lnSpc>
              <a:spcAft>
                <a:spcPts val="800"/>
              </a:spcAft>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 </a:t>
            </a:r>
            <a:r>
              <a:rPr lang="es-ES" sz="2400" b="0" dirty="0">
                <a:solidFill>
                  <a:srgbClr val="002060"/>
                </a:solidFill>
                <a:latin typeface="Arial Narrow" panose="020B0606020202030204" pitchFamily="34" charset="0"/>
              </a:rPr>
              <a:t>	</a:t>
            </a:r>
            <a:r>
              <a:rPr lang="es-ES" sz="2400" b="0" dirty="0" smtClean="0">
                <a:solidFill>
                  <a:srgbClr val="002060"/>
                </a:solidFill>
                <a:latin typeface="Arial Narrow" panose="020B0606020202030204" pitchFamily="34" charset="0"/>
              </a:rPr>
              <a:t>La minería </a:t>
            </a:r>
            <a:r>
              <a:rPr lang="es-ES" sz="2400" b="0" dirty="0">
                <a:solidFill>
                  <a:srgbClr val="002060"/>
                </a:solidFill>
                <a:latin typeface="Arial Narrow" panose="020B0606020202030204" pitchFamily="34" charset="0"/>
              </a:rPr>
              <a:t>de datos </a:t>
            </a:r>
            <a:r>
              <a:rPr lang="es-ES" sz="2400" b="0" dirty="0" smtClean="0">
                <a:solidFill>
                  <a:srgbClr val="002060"/>
                </a:solidFill>
                <a:latin typeface="Arial Narrow" panose="020B0606020202030204" pitchFamily="34" charset="0"/>
              </a:rPr>
              <a:t>               reproducción </a:t>
            </a:r>
            <a:r>
              <a:rPr lang="es-ES" sz="2400" b="0" dirty="0">
                <a:solidFill>
                  <a:srgbClr val="002060"/>
                </a:solidFill>
                <a:latin typeface="Arial Narrow" panose="020B0606020202030204" pitchFamily="34" charset="0"/>
              </a:rPr>
              <a:t>(copia</a:t>
            </a:r>
            <a:r>
              <a:rPr lang="es-ES" sz="2400" b="0" dirty="0" smtClean="0">
                <a:solidFill>
                  <a:srgbClr val="002060"/>
                </a:solidFill>
                <a:latin typeface="Arial Narrow" panose="020B0606020202030204" pitchFamily="34" charset="0"/>
              </a:rPr>
              <a:t>),</a:t>
            </a:r>
          </a:p>
          <a:p>
            <a:pPr marL="176213" lvl="1" indent="0" defTabSz="354013">
              <a:lnSpc>
                <a:spcPct val="107000"/>
              </a:lnSpc>
              <a:spcAft>
                <a:spcPts val="800"/>
              </a:spcAft>
              <a:buClr>
                <a:srgbClr val="C00000"/>
              </a:buClr>
              <a:buFont typeface="Wingdings" panose="05000000000000000000" pitchFamily="2" charset="2"/>
              <a:buChar char="§"/>
            </a:pPr>
            <a:r>
              <a:rPr lang="es-ES" sz="2400" dirty="0" smtClean="0">
                <a:solidFill>
                  <a:srgbClr val="002060"/>
                </a:solidFill>
                <a:latin typeface="Arial Narrow" panose="020B0606020202030204" pitchFamily="34" charset="0"/>
              </a:rPr>
              <a:t> 	</a:t>
            </a:r>
            <a:r>
              <a:rPr lang="es-ES" sz="2400" b="0" dirty="0" smtClean="0">
                <a:solidFill>
                  <a:srgbClr val="002060"/>
                </a:solidFill>
                <a:latin typeface="Arial Narrow" panose="020B0606020202030204" pitchFamily="34" charset="0"/>
              </a:rPr>
              <a:t>Reproducción = acto </a:t>
            </a:r>
            <a:r>
              <a:rPr lang="es-ES" sz="2400" b="0" dirty="0">
                <a:solidFill>
                  <a:srgbClr val="002060"/>
                </a:solidFill>
                <a:latin typeface="Arial Narrow" panose="020B0606020202030204" pitchFamily="34" charset="0"/>
              </a:rPr>
              <a:t>de explotación de derechos de autor</a:t>
            </a:r>
            <a:r>
              <a:rPr lang="en-US" sz="2400" b="0" dirty="0" smtClean="0">
                <a:solidFill>
                  <a:srgbClr val="002060"/>
                </a:solidFill>
                <a:latin typeface="Arial Narrow" panose="020B0606020202030204" pitchFamily="34" charset="0"/>
              </a:rPr>
              <a:t>	</a:t>
            </a:r>
          </a:p>
          <a:p>
            <a:pPr marL="176213" lvl="1" indent="0" defTabSz="354013">
              <a:lnSpc>
                <a:spcPct val="107000"/>
              </a:lnSpc>
              <a:spcAft>
                <a:spcPts val="800"/>
              </a:spcAft>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  	Explotar derechos de autor               autorización </a:t>
            </a:r>
          </a:p>
          <a:p>
            <a:pPr marL="176213" lvl="1" indent="0" defTabSz="354013">
              <a:lnSpc>
                <a:spcPct val="107000"/>
              </a:lnSpc>
              <a:spcAft>
                <a:spcPts val="800"/>
              </a:spcAft>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  	Autorización </a:t>
            </a:r>
            <a:r>
              <a:rPr lang="en-US" sz="2400" dirty="0" smtClean="0">
                <a:solidFill>
                  <a:srgbClr val="002060"/>
                </a:solidFill>
                <a:latin typeface="Arial Narrow" panose="020B0606020202030204" pitchFamily="34" charset="0"/>
              </a:rPr>
              <a:t>	          </a:t>
            </a:r>
            <a:r>
              <a:rPr lang="en-US" sz="2400" b="0" dirty="0" smtClean="0">
                <a:solidFill>
                  <a:srgbClr val="002060"/>
                </a:solidFill>
                <a:latin typeface="Arial Narrow" panose="020B0606020202030204" pitchFamily="34" charset="0"/>
              </a:rPr>
              <a:t>titular del derecho (editorial) </a:t>
            </a:r>
            <a:r>
              <a:rPr lang="en-US" sz="2400" b="0" dirty="0" err="1" smtClean="0">
                <a:solidFill>
                  <a:srgbClr val="002060"/>
                </a:solidFill>
                <a:latin typeface="Arial Narrow" panose="020B0606020202030204" pitchFamily="34" charset="0"/>
              </a:rPr>
              <a:t>vía</a:t>
            </a:r>
            <a:r>
              <a:rPr lang="en-US" sz="2400" b="0" dirty="0" smtClean="0">
                <a:solidFill>
                  <a:srgbClr val="002060"/>
                </a:solidFill>
                <a:latin typeface="Arial Narrow" panose="020B0606020202030204" pitchFamily="34" charset="0"/>
              </a:rPr>
              <a:t> </a:t>
            </a:r>
            <a:r>
              <a:rPr lang="en-US" sz="2400" b="0" dirty="0" err="1" smtClean="0">
                <a:solidFill>
                  <a:srgbClr val="002060"/>
                </a:solidFill>
                <a:latin typeface="Arial Narrow" panose="020B0606020202030204" pitchFamily="34" charset="0"/>
              </a:rPr>
              <a:t>licencia</a:t>
            </a:r>
            <a:endParaRPr lang="en-US" sz="2400" b="0" dirty="0" smtClean="0">
              <a:solidFill>
                <a:srgbClr val="002060"/>
              </a:solidFill>
              <a:latin typeface="Arial Narrow" panose="020B0606020202030204" pitchFamily="34" charset="0"/>
            </a:endParaRPr>
          </a:p>
          <a:p>
            <a:pPr marL="176213" lvl="1" indent="0" defTabSz="354013">
              <a:lnSpc>
                <a:spcPct val="107000"/>
              </a:lnSpc>
              <a:spcAft>
                <a:spcPts val="800"/>
              </a:spcAft>
              <a:buClr>
                <a:srgbClr val="C00000"/>
              </a:buClr>
            </a:pPr>
            <a:r>
              <a:rPr lang="en-US" sz="2400" b="0" dirty="0" smtClean="0">
                <a:solidFill>
                  <a:srgbClr val="002060"/>
                </a:solidFill>
                <a:latin typeface="Arial Narrow" panose="020B0606020202030204" pitchFamily="34" charset="0"/>
              </a:rPr>
              <a:t>                                           Estado </a:t>
            </a:r>
            <a:r>
              <a:rPr lang="en-US" sz="2400" b="0" dirty="0" err="1" smtClean="0">
                <a:solidFill>
                  <a:srgbClr val="002060"/>
                </a:solidFill>
                <a:latin typeface="Arial Narrow" panose="020B0606020202030204" pitchFamily="34" charset="0"/>
              </a:rPr>
              <a:t>vía</a:t>
            </a:r>
            <a:r>
              <a:rPr lang="en-US" sz="2400" b="0" dirty="0" smtClean="0">
                <a:solidFill>
                  <a:srgbClr val="002060"/>
                </a:solidFill>
                <a:latin typeface="Arial Narrow" panose="020B0606020202030204" pitchFamily="34" charset="0"/>
              </a:rPr>
              <a:t> </a:t>
            </a:r>
            <a:r>
              <a:rPr lang="en-US" sz="2400" b="0" dirty="0" err="1" smtClean="0">
                <a:solidFill>
                  <a:srgbClr val="002060"/>
                </a:solidFill>
                <a:latin typeface="Arial Narrow" panose="020B0606020202030204" pitchFamily="34" charset="0"/>
              </a:rPr>
              <a:t>excepción</a:t>
            </a:r>
            <a:r>
              <a:rPr lang="en-US" sz="2400" b="0" dirty="0" smtClean="0">
                <a:solidFill>
                  <a:srgbClr val="002060"/>
                </a:solidFill>
                <a:latin typeface="Arial Narrow" panose="020B0606020202030204" pitchFamily="34" charset="0"/>
              </a:rPr>
              <a:t> legal  </a:t>
            </a:r>
          </a:p>
          <a:p>
            <a:pPr marL="519113" lvl="1" indent="-342900" defTabSz="354013">
              <a:lnSpc>
                <a:spcPct val="107000"/>
              </a:lnSpc>
              <a:spcAft>
                <a:spcPts val="800"/>
              </a:spcAft>
              <a:buClr>
                <a:srgbClr val="C00000"/>
              </a:buClr>
              <a:buFont typeface="Wingdings" panose="05000000000000000000" pitchFamily="2" charset="2"/>
              <a:buChar char="§"/>
            </a:pPr>
            <a:r>
              <a:rPr lang="en-US" sz="2400" b="0" dirty="0">
                <a:solidFill>
                  <a:srgbClr val="002060"/>
                </a:solidFill>
                <a:latin typeface="Arial Narrow" panose="020B0606020202030204" pitchFamily="34" charset="0"/>
              </a:rPr>
              <a:t> </a:t>
            </a:r>
            <a:r>
              <a:rPr lang="en-US" sz="2400" b="0" dirty="0" smtClean="0">
                <a:solidFill>
                  <a:srgbClr val="002060"/>
                </a:solidFill>
                <a:latin typeface="Arial Narrow" panose="020B0606020202030204" pitchFamily="34" charset="0"/>
              </a:rPr>
              <a:t>  </a:t>
            </a:r>
            <a:r>
              <a:rPr lang="en-US" sz="2400" b="0" dirty="0" err="1" smtClean="0">
                <a:solidFill>
                  <a:srgbClr val="002060"/>
                </a:solidFill>
                <a:latin typeface="Arial Narrow" panose="020B0606020202030204" pitchFamily="34" charset="0"/>
              </a:rPr>
              <a:t>Licencias</a:t>
            </a:r>
            <a:r>
              <a:rPr lang="en-US" sz="2400" b="0" dirty="0" smtClean="0">
                <a:solidFill>
                  <a:srgbClr val="002060"/>
                </a:solidFill>
                <a:latin typeface="Arial Narrow" panose="020B0606020202030204" pitchFamily="34" charset="0"/>
              </a:rPr>
              <a:t> RREE no son </a:t>
            </a:r>
            <a:r>
              <a:rPr lang="en-US" sz="2400" b="0" dirty="0" err="1" smtClean="0">
                <a:solidFill>
                  <a:srgbClr val="002060"/>
                </a:solidFill>
                <a:latin typeface="Arial Narrow" panose="020B0606020202030204" pitchFamily="34" charset="0"/>
              </a:rPr>
              <a:t>suficientes</a:t>
            </a:r>
            <a:endParaRPr lang="en-US" sz="2400" b="0" dirty="0" smtClean="0">
              <a:solidFill>
                <a:srgbClr val="002060"/>
              </a:solidFill>
              <a:latin typeface="Arial Narrow" panose="020B0606020202030204" pitchFamily="34" charset="0"/>
            </a:endParaRPr>
          </a:p>
        </p:txBody>
      </p:sp>
      <p:sp>
        <p:nvSpPr>
          <p:cNvPr id="4" name="Flecha derecha 3"/>
          <p:cNvSpPr/>
          <p:nvPr/>
        </p:nvSpPr>
        <p:spPr bwMode="auto">
          <a:xfrm>
            <a:off x="3907176" y="2483433"/>
            <a:ext cx="792088" cy="144016"/>
          </a:xfrm>
          <a:prstGeom prst="rightArrow">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pPr>
            <a:endParaRPr kumimoji="0" lang="es-ES" sz="1200" b="1" i="0" u="none" strike="noStrike" cap="none" normalizeH="0" baseline="0" smtClean="0">
              <a:ln>
                <a:noFill/>
              </a:ln>
              <a:solidFill>
                <a:schemeClr val="bg1"/>
              </a:solidFill>
              <a:effectLst/>
              <a:latin typeface="Arial" panose="020B0604020202020204" pitchFamily="34" charset="0"/>
            </a:endParaRPr>
          </a:p>
        </p:txBody>
      </p:sp>
      <p:sp>
        <p:nvSpPr>
          <p:cNvPr id="11" name="Flecha derecha 10"/>
          <p:cNvSpPr/>
          <p:nvPr/>
        </p:nvSpPr>
        <p:spPr bwMode="auto">
          <a:xfrm>
            <a:off x="4699264" y="3446989"/>
            <a:ext cx="792088" cy="144016"/>
          </a:xfrm>
          <a:prstGeom prst="rightArrow">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pPr>
            <a:endParaRPr kumimoji="0" lang="es-ES" sz="1200" b="1" i="0" u="none" strike="noStrike" cap="none" normalizeH="0" baseline="0" smtClean="0">
              <a:ln>
                <a:noFill/>
              </a:ln>
              <a:solidFill>
                <a:schemeClr val="bg1"/>
              </a:solidFill>
              <a:effectLst/>
              <a:latin typeface="Arial" panose="020B0604020202020204" pitchFamily="34" charset="0"/>
            </a:endParaRPr>
          </a:p>
        </p:txBody>
      </p:sp>
      <p:sp>
        <p:nvSpPr>
          <p:cNvPr id="12" name="Flecha derecha 11"/>
          <p:cNvSpPr/>
          <p:nvPr/>
        </p:nvSpPr>
        <p:spPr bwMode="auto">
          <a:xfrm>
            <a:off x="3128276" y="3944972"/>
            <a:ext cx="792088" cy="152400"/>
          </a:xfrm>
          <a:prstGeom prst="rightArrow">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pPr>
            <a:endParaRPr kumimoji="0" lang="es-ES" sz="1200" b="1" i="0" u="none" strike="noStrike" cap="none" normalizeH="0" baseline="0" smtClean="0">
              <a:ln>
                <a:noFill/>
              </a:ln>
              <a:solidFill>
                <a:schemeClr val="bg1"/>
              </a:solidFill>
              <a:effectLst/>
              <a:latin typeface="Arial" panose="020B0604020202020204" pitchFamily="34" charset="0"/>
            </a:endParaRPr>
          </a:p>
        </p:txBody>
      </p:sp>
      <p:sp>
        <p:nvSpPr>
          <p:cNvPr id="13" name="Flecha derecha 12"/>
          <p:cNvSpPr/>
          <p:nvPr/>
        </p:nvSpPr>
        <p:spPr bwMode="auto">
          <a:xfrm rot="1346670">
            <a:off x="3130784" y="4272321"/>
            <a:ext cx="792088" cy="144016"/>
          </a:xfrm>
          <a:prstGeom prst="rightArrow">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pPr>
            <a:endParaRPr kumimoji="0" lang="es-ES" sz="1200" b="1"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59976164"/>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CuadroTexto 3"/>
          <p:cNvSpPr txBox="1"/>
          <p:nvPr/>
        </p:nvSpPr>
        <p:spPr>
          <a:xfrm>
            <a:off x="669471" y="1179536"/>
            <a:ext cx="7936825" cy="5355312"/>
          </a:xfrm>
          <a:prstGeom prst="rect">
            <a:avLst/>
          </a:prstGeom>
          <a:noFill/>
        </p:spPr>
        <p:txBody>
          <a:bodyPr wrap="square" rtlCol="0">
            <a:spAutoFit/>
          </a:bodyPr>
          <a:lstStyle/>
          <a:p>
            <a:pPr algn="ctr"/>
            <a:r>
              <a:rPr lang="en-US" sz="2400" dirty="0" smtClean="0">
                <a:solidFill>
                  <a:srgbClr val="002060"/>
                </a:solidFill>
                <a:latin typeface="Arial Narrow" panose="020B0606020202030204" pitchFamily="34" charset="0"/>
              </a:rPr>
              <a:t>UNIÓN EUROPEA</a:t>
            </a:r>
          </a:p>
          <a:p>
            <a:endParaRPr lang="en-US" sz="2400" b="0" dirty="0">
              <a:solidFill>
                <a:srgbClr val="002060"/>
              </a:solidFill>
              <a:latin typeface="Arial Narrow" panose="020B0606020202030204" pitchFamily="34" charset="0"/>
            </a:endParaRPr>
          </a:p>
          <a:p>
            <a:r>
              <a:rPr lang="en-US" sz="2400" b="0" dirty="0" smtClean="0">
                <a:solidFill>
                  <a:srgbClr val="002060"/>
                </a:solidFill>
                <a:latin typeface="Arial Narrow" panose="020B0606020202030204" pitchFamily="34" charset="0"/>
              </a:rPr>
              <a:t>Del </a:t>
            </a:r>
            <a:r>
              <a:rPr lang="en-US" sz="2400" b="0" dirty="0">
                <a:solidFill>
                  <a:srgbClr val="002060"/>
                </a:solidFill>
                <a:latin typeface="Arial Narrow" panose="020B0606020202030204" pitchFamily="34" charset="0"/>
              </a:rPr>
              <a:t>‘</a:t>
            </a:r>
            <a:r>
              <a:rPr lang="en-US" sz="2400" b="0" i="1" dirty="0">
                <a:solidFill>
                  <a:srgbClr val="002060"/>
                </a:solidFill>
                <a:latin typeface="Arial Narrow" panose="020B0606020202030204" pitchFamily="34" charset="0"/>
              </a:rPr>
              <a:t>the right to read is the right to mine</a:t>
            </a:r>
            <a:r>
              <a:rPr lang="en-US" sz="2400" b="0" dirty="0">
                <a:solidFill>
                  <a:srgbClr val="002060"/>
                </a:solidFill>
                <a:latin typeface="Arial Narrow" panose="020B0606020202030204" pitchFamily="34" charset="0"/>
              </a:rPr>
              <a:t>’ 	(2012) a la </a:t>
            </a:r>
            <a:r>
              <a:rPr lang="en-US" sz="2400" b="0" dirty="0" err="1">
                <a:solidFill>
                  <a:srgbClr val="002060"/>
                </a:solidFill>
                <a:latin typeface="Arial Narrow" panose="020B0606020202030204" pitchFamily="34" charset="0"/>
              </a:rPr>
              <a:t>propuesta</a:t>
            </a:r>
            <a:r>
              <a:rPr lang="en-US" sz="2400" b="0" dirty="0">
                <a:solidFill>
                  <a:srgbClr val="002060"/>
                </a:solidFill>
                <a:latin typeface="Arial Narrow" panose="020B0606020202030204" pitchFamily="34" charset="0"/>
              </a:rPr>
              <a:t> de </a:t>
            </a:r>
            <a:r>
              <a:rPr lang="en-US" sz="2400" b="0" dirty="0" err="1">
                <a:solidFill>
                  <a:srgbClr val="002060"/>
                </a:solidFill>
                <a:latin typeface="Arial Narrow" panose="020B0606020202030204" pitchFamily="34" charset="0"/>
              </a:rPr>
              <a:t>Directiva</a:t>
            </a:r>
            <a:r>
              <a:rPr lang="en-US" sz="2400" b="0" dirty="0">
                <a:solidFill>
                  <a:srgbClr val="002060"/>
                </a:solidFill>
                <a:latin typeface="Arial Narrow" panose="020B0606020202030204" pitchFamily="34" charset="0"/>
              </a:rPr>
              <a:t> de copyright (2016</a:t>
            </a:r>
            <a:r>
              <a:rPr lang="en-US" sz="2400" b="0" dirty="0" smtClean="0">
                <a:solidFill>
                  <a:srgbClr val="002060"/>
                </a:solidFill>
                <a:latin typeface="Arial Narrow" panose="020B0606020202030204" pitchFamily="34" charset="0"/>
              </a:rPr>
              <a:t>), pasando </a:t>
            </a:r>
            <a:r>
              <a:rPr lang="en-US" sz="2400" b="0" dirty="0" err="1" smtClean="0">
                <a:solidFill>
                  <a:srgbClr val="002060"/>
                </a:solidFill>
                <a:latin typeface="Arial Narrow" panose="020B0606020202030204" pitchFamily="34" charset="0"/>
              </a:rPr>
              <a:t>por</a:t>
            </a:r>
            <a:r>
              <a:rPr lang="en-US" sz="2400" b="0" dirty="0" smtClean="0">
                <a:solidFill>
                  <a:srgbClr val="002060"/>
                </a:solidFill>
                <a:latin typeface="Arial Narrow" panose="020B0606020202030204" pitchFamily="34" charset="0"/>
              </a:rPr>
              <a:t> la </a:t>
            </a:r>
            <a:r>
              <a:rPr lang="en-US" sz="2400" b="0" dirty="0" err="1" smtClean="0">
                <a:solidFill>
                  <a:srgbClr val="002060"/>
                </a:solidFill>
                <a:latin typeface="Arial Narrow" panose="020B0606020202030204" pitchFamily="34" charset="0"/>
              </a:rPr>
              <a:t>Declaración</a:t>
            </a:r>
            <a:r>
              <a:rPr lang="en-US" sz="2400" b="0" dirty="0" smtClean="0">
                <a:solidFill>
                  <a:srgbClr val="002060"/>
                </a:solidFill>
                <a:latin typeface="Arial Narrow" panose="020B0606020202030204" pitchFamily="34" charset="0"/>
              </a:rPr>
              <a:t> de La Haya (2015)</a:t>
            </a:r>
          </a:p>
          <a:p>
            <a:endParaRPr lang="en-US" sz="2400" b="0" dirty="0">
              <a:solidFill>
                <a:srgbClr val="002060"/>
              </a:solidFill>
              <a:latin typeface="Arial Narrow" panose="020B0606020202030204" pitchFamily="34" charset="0"/>
              <a:ea typeface="Tahoma" panose="020B0604030504040204" pitchFamily="34" charset="0"/>
              <a:cs typeface="Tahoma" panose="020B0604030504040204" pitchFamily="34" charset="0"/>
            </a:endParaRPr>
          </a:p>
          <a:p>
            <a:pPr marL="342900" indent="-342900">
              <a:buClr>
                <a:srgbClr val="C00000"/>
              </a:buClr>
              <a:buFont typeface="Wingdings" panose="05000000000000000000" pitchFamily="2" charset="2"/>
              <a:buChar char="§"/>
            </a:pPr>
            <a:r>
              <a:rPr lang="en-US" sz="2200" b="0" i="1"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The right to read is the right to mine</a:t>
            </a:r>
            <a:r>
              <a:rPr lang="en-U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              no </a:t>
            </a:r>
            <a:r>
              <a:rPr lang="en-US" sz="2200" b="0" dirty="0" err="1" smtClean="0">
                <a:solidFill>
                  <a:srgbClr val="002060"/>
                </a:solidFill>
                <a:latin typeface="Arial Narrow" panose="020B0606020202030204" pitchFamily="34" charset="0"/>
                <a:ea typeface="Tahoma" panose="020B0604030504040204" pitchFamily="34" charset="0"/>
                <a:cs typeface="Tahoma" panose="020B0604030504040204" pitchFamily="34" charset="0"/>
              </a:rPr>
              <a:t>es</a:t>
            </a:r>
            <a:r>
              <a:rPr lang="en-U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 </a:t>
            </a:r>
            <a:r>
              <a:rPr lang="en-US" sz="2200" b="0" dirty="0" err="1" smtClean="0">
                <a:solidFill>
                  <a:srgbClr val="002060"/>
                </a:solidFill>
                <a:latin typeface="Arial Narrow" panose="020B0606020202030204" pitchFamily="34" charset="0"/>
                <a:ea typeface="Tahoma" panose="020B0604030504040204" pitchFamily="34" charset="0"/>
                <a:cs typeface="Tahoma" panose="020B0604030504040204" pitchFamily="34" charset="0"/>
              </a:rPr>
              <a:t>necesaria</a:t>
            </a:r>
            <a:r>
              <a:rPr lang="en-U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 </a:t>
            </a:r>
            <a:r>
              <a:rPr lang="en-US" sz="2200" b="0" dirty="0" err="1" smtClean="0">
                <a:solidFill>
                  <a:srgbClr val="002060"/>
                </a:solidFill>
                <a:latin typeface="Arial Narrow" panose="020B0606020202030204" pitchFamily="34" charset="0"/>
                <a:ea typeface="Tahoma" panose="020B0604030504040204" pitchFamily="34" charset="0"/>
                <a:cs typeface="Tahoma" panose="020B0604030504040204" pitchFamily="34" charset="0"/>
              </a:rPr>
              <a:t>una</a:t>
            </a:r>
            <a:r>
              <a:rPr lang="en-U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 </a:t>
            </a:r>
            <a:r>
              <a:rPr lang="en-US" sz="2200" b="0" dirty="0" err="1" smtClean="0">
                <a:solidFill>
                  <a:srgbClr val="002060"/>
                </a:solidFill>
                <a:latin typeface="Arial Narrow" panose="020B0606020202030204" pitchFamily="34" charset="0"/>
                <a:ea typeface="Tahoma" panose="020B0604030504040204" pitchFamily="34" charset="0"/>
                <a:cs typeface="Tahoma" panose="020B0604030504040204" pitchFamily="34" charset="0"/>
              </a:rPr>
              <a:t>excepción</a:t>
            </a:r>
            <a:r>
              <a:rPr lang="en-U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 legal</a:t>
            </a:r>
          </a:p>
          <a:p>
            <a:pPr marL="342900" indent="-342900">
              <a:buClr>
                <a:srgbClr val="C00000"/>
              </a:buClr>
              <a:buFont typeface="Wingdings" panose="05000000000000000000" pitchFamily="2" charset="2"/>
              <a:buChar char="§"/>
            </a:pPr>
            <a:endParaRPr lang="en-U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endParaRPr>
          </a:p>
          <a:p>
            <a:pPr marL="342900" indent="-342900">
              <a:buClr>
                <a:srgbClr val="C00000"/>
              </a:buClr>
              <a:buFont typeface="Wingdings" panose="05000000000000000000" pitchFamily="2" charset="2"/>
              <a:buChar char="§"/>
            </a:pPr>
            <a:r>
              <a:rPr lang="en-US" sz="2200" b="0" dirty="0" err="1" smtClean="0">
                <a:solidFill>
                  <a:srgbClr val="002060"/>
                </a:solidFill>
                <a:latin typeface="Arial Narrow" panose="020B0606020202030204" pitchFamily="34" charset="0"/>
                <a:ea typeface="Tahoma" panose="020B0604030504040204" pitchFamily="34" charset="0"/>
                <a:cs typeface="Tahoma" panose="020B0604030504040204" pitchFamily="34" charset="0"/>
              </a:rPr>
              <a:t>Declaración</a:t>
            </a:r>
            <a:r>
              <a:rPr lang="en-U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 de La Haya </a:t>
            </a:r>
            <a:r>
              <a:rPr lang="es-ES" sz="2200" b="0" dirty="0">
                <a:solidFill>
                  <a:srgbClr val="002060"/>
                </a:solidFill>
                <a:latin typeface="Arial Narrow" panose="020B0606020202030204" pitchFamily="34" charset="0"/>
                <a:ea typeface="Tahoma" panose="020B0604030504040204" pitchFamily="34" charset="0"/>
                <a:cs typeface="Tahoma" panose="020B0604030504040204" pitchFamily="34" charset="0"/>
              </a:rPr>
              <a:t> sobre extracción del conocimiento útil en la era </a:t>
            </a:r>
            <a:r>
              <a:rPr lang="es-E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digital              excepción TDM obligatoria </a:t>
            </a:r>
          </a:p>
          <a:p>
            <a:pPr marL="342900" indent="-342900">
              <a:buClr>
                <a:srgbClr val="C00000"/>
              </a:buClr>
              <a:buFont typeface="Wingdings" panose="05000000000000000000" pitchFamily="2" charset="2"/>
              <a:buChar char="§"/>
            </a:pPr>
            <a:endParaRPr lang="es-ES" sz="2200" b="0" dirty="0">
              <a:solidFill>
                <a:srgbClr val="002060"/>
              </a:solidFill>
              <a:latin typeface="Arial Narrow" panose="020B0606020202030204" pitchFamily="34" charset="0"/>
              <a:ea typeface="Tahoma" panose="020B0604030504040204" pitchFamily="34" charset="0"/>
              <a:cs typeface="Tahoma" panose="020B0604030504040204" pitchFamily="34" charset="0"/>
            </a:endParaRPr>
          </a:p>
          <a:p>
            <a:pPr marL="342900" indent="-342900">
              <a:buClr>
                <a:srgbClr val="C00000"/>
              </a:buClr>
              <a:buFont typeface="Wingdings" panose="05000000000000000000" pitchFamily="2" charset="2"/>
              <a:buChar char="§"/>
            </a:pPr>
            <a:r>
              <a:rPr lang="es-ES" sz="2200" b="0" dirty="0" smtClean="0">
                <a:solidFill>
                  <a:srgbClr val="002060"/>
                </a:solidFill>
                <a:latin typeface="Arial Narrow" panose="020B0606020202030204" pitchFamily="34" charset="0"/>
                <a:ea typeface="Tahoma" panose="020B0604030504040204" pitchFamily="34" charset="0"/>
                <a:cs typeface="Tahoma" panose="020B0604030504040204" pitchFamily="34" charset="0"/>
              </a:rPr>
              <a:t>Propuesta de Directiva Copyright               excepción TDM a favor de organizaciones con fines de ‘interés público’</a:t>
            </a:r>
          </a:p>
          <a:p>
            <a:pPr marL="342900" indent="-342900">
              <a:buClr>
                <a:srgbClr val="C00000"/>
              </a:buClr>
              <a:buFont typeface="Wingdings" panose="05000000000000000000" pitchFamily="2" charset="2"/>
              <a:buChar char="§"/>
            </a:pPr>
            <a:endParaRPr lang="es-ES" sz="2200" b="0" dirty="0">
              <a:solidFill>
                <a:srgbClr val="002060"/>
              </a:solidFill>
              <a:latin typeface="Arial Narrow" panose="020B0606020202030204" pitchFamily="34" charset="0"/>
              <a:ea typeface="Tahoma" panose="020B0604030504040204" pitchFamily="34" charset="0"/>
              <a:cs typeface="Tahoma" panose="020B0604030504040204" pitchFamily="34" charset="0"/>
            </a:endParaRPr>
          </a:p>
        </p:txBody>
      </p:sp>
      <p:sp>
        <p:nvSpPr>
          <p:cNvPr id="2" name="Flecha derecha 1"/>
          <p:cNvSpPr/>
          <p:nvPr/>
        </p:nvSpPr>
        <p:spPr bwMode="auto">
          <a:xfrm>
            <a:off x="4809778" y="3550538"/>
            <a:ext cx="720080" cy="201672"/>
          </a:xfrm>
          <a:prstGeom prst="rightArrow">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pPr>
            <a:endParaRPr kumimoji="0" lang="es-ES" sz="1200" b="1" i="0" u="none" strike="noStrike" cap="none" normalizeH="0" baseline="0" smtClean="0">
              <a:ln>
                <a:noFill/>
              </a:ln>
              <a:solidFill>
                <a:schemeClr val="bg1"/>
              </a:solidFill>
              <a:effectLst/>
              <a:latin typeface="Arial" panose="020B0604020202020204" pitchFamily="34" charset="0"/>
            </a:endParaRPr>
          </a:p>
        </p:txBody>
      </p:sp>
      <p:sp>
        <p:nvSpPr>
          <p:cNvPr id="12" name="Flecha derecha 11"/>
          <p:cNvSpPr/>
          <p:nvPr/>
        </p:nvSpPr>
        <p:spPr bwMode="auto">
          <a:xfrm>
            <a:off x="4556762" y="5563401"/>
            <a:ext cx="720080" cy="201672"/>
          </a:xfrm>
          <a:prstGeom prst="rightArrow">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pPr>
            <a:endParaRPr kumimoji="0" lang="es-ES" sz="1200" b="1" i="0" u="none" strike="noStrike" cap="none" normalizeH="0" baseline="0" smtClean="0">
              <a:ln>
                <a:noFill/>
              </a:ln>
              <a:solidFill>
                <a:schemeClr val="bg1"/>
              </a:solidFill>
              <a:effectLst/>
              <a:latin typeface="Arial" panose="020B0604020202020204" pitchFamily="34" charset="0"/>
            </a:endParaRPr>
          </a:p>
        </p:txBody>
      </p:sp>
      <p:sp>
        <p:nvSpPr>
          <p:cNvPr id="13" name="Flecha derecha 12"/>
          <p:cNvSpPr/>
          <p:nvPr/>
        </p:nvSpPr>
        <p:spPr bwMode="auto">
          <a:xfrm>
            <a:off x="1774156" y="4837981"/>
            <a:ext cx="720080" cy="201672"/>
          </a:xfrm>
          <a:prstGeom prst="rightArrow">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pPr>
            <a:endParaRPr kumimoji="0" lang="es-ES" sz="1200" b="1"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90413609"/>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3225602" y="28529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 name="Imagen 1">
            <a:hlinkClick r:id="rId4"/>
          </p:cNvPr>
          <p:cNvPicPr>
            <a:picLocks noChangeAspect="1"/>
          </p:cNvPicPr>
          <p:nvPr/>
        </p:nvPicPr>
        <p:blipFill>
          <a:blip r:embed="rId5"/>
          <a:stretch>
            <a:fillRect/>
          </a:stretch>
        </p:blipFill>
        <p:spPr>
          <a:xfrm>
            <a:off x="0" y="954088"/>
            <a:ext cx="9922053" cy="5571256"/>
          </a:xfrm>
          <a:prstGeom prst="rect">
            <a:avLst/>
          </a:prstGeom>
        </p:spPr>
      </p:pic>
    </p:spTree>
    <p:extLst>
      <p:ext uri="{BB962C8B-B14F-4D97-AF65-F5344CB8AC3E}">
        <p14:creationId xmlns:p14="http://schemas.microsoft.com/office/powerpoint/2010/main" val="2330485964"/>
      </p:ext>
    </p:extLst>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842" b="2144"/>
          <a:stretch/>
        </p:blipFill>
        <p:spPr>
          <a:xfrm>
            <a:off x="0" y="980727"/>
            <a:ext cx="9907588" cy="5904657"/>
          </a:xfrm>
          <a:prstGeom prst="rect">
            <a:avLst/>
          </a:prstGeom>
        </p:spPr>
      </p:pic>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CuadroTexto 11"/>
          <p:cNvSpPr txBox="1"/>
          <p:nvPr/>
        </p:nvSpPr>
        <p:spPr>
          <a:xfrm>
            <a:off x="0" y="3579112"/>
            <a:ext cx="9907588" cy="707886"/>
          </a:xfrm>
          <a:prstGeom prst="rect">
            <a:avLst/>
          </a:prstGeom>
          <a:solidFill>
            <a:srgbClr val="C00000"/>
          </a:solidFill>
          <a:ln>
            <a:solidFill>
              <a:schemeClr val="bg1"/>
            </a:solidFill>
          </a:ln>
        </p:spPr>
        <p:txBody>
          <a:bodyPr wrap="square" rtlCol="0">
            <a:spAutoFit/>
          </a:bodyPr>
          <a:lstStyle/>
          <a:p>
            <a:pPr algn="ctr"/>
            <a:r>
              <a:rPr lang="es-ES" sz="4000" dirty="0">
                <a:latin typeface="Arial Narrow" panose="020B0606020202030204" pitchFamily="34" charset="0"/>
              </a:rPr>
              <a:t>Datos personales</a:t>
            </a:r>
          </a:p>
        </p:txBody>
      </p:sp>
    </p:spTree>
    <p:extLst>
      <p:ext uri="{BB962C8B-B14F-4D97-AF65-F5344CB8AC3E}">
        <p14:creationId xmlns:p14="http://schemas.microsoft.com/office/powerpoint/2010/main" val="2790515882"/>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497409" y="301883"/>
            <a:ext cx="9907588"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lvl="0" algn="l">
              <a:lnSpc>
                <a:spcPct val="100000"/>
              </a:lnSpc>
              <a:spcBef>
                <a:spcPct val="0"/>
              </a:spcBef>
              <a:buClrTx/>
              <a:buSzTx/>
              <a:tabLst/>
            </a:pPr>
            <a:r>
              <a:rPr lang="es-ES" altLang="es-ES" sz="2400" b="0" dirty="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2" name="Rectángulo 1"/>
          <p:cNvSpPr/>
          <p:nvPr/>
        </p:nvSpPr>
        <p:spPr>
          <a:xfrm>
            <a:off x="1497409" y="1268760"/>
            <a:ext cx="6696745" cy="3327193"/>
          </a:xfrm>
          <a:prstGeom prst="rect">
            <a:avLst/>
          </a:prstGeom>
        </p:spPr>
        <p:txBody>
          <a:bodyPr wrap="square">
            <a:spAutoFit/>
          </a:bodyPr>
          <a:lstStyle/>
          <a:p>
            <a:pPr algn="ctr">
              <a:lnSpc>
                <a:spcPct val="107000"/>
              </a:lnSpc>
              <a:spcAft>
                <a:spcPts val="800"/>
              </a:spcAft>
            </a:pPr>
            <a:r>
              <a:rPr lang="es-ES" sz="28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Se consideran datos de investigación</a:t>
            </a:r>
            <a:endParaRPr lang="es-ES" sz="24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s-ES" sz="24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4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aquellos </a:t>
            </a:r>
            <a:r>
              <a:rPr lang="es-ES" sz="2400" b="0" dirty="0">
                <a:solidFill>
                  <a:srgbClr val="002060"/>
                </a:solidFill>
                <a:latin typeface="Arial Narrow" panose="020B0606020202030204" pitchFamily="34" charset="0"/>
                <a:ea typeface="Calibri" panose="020F0502020204030204" pitchFamily="34" charset="0"/>
                <a:cs typeface="Arial" panose="020B0604020202020204" pitchFamily="34" charset="0"/>
              </a:rPr>
              <a:t>materiales generados o recolectados durante el transcurso de la realización de una investigación. En general, los datos de la investigación son todo aquello que un investigador necesitaría para validar los resultados publicados de su </a:t>
            </a:r>
            <a:r>
              <a:rPr lang="es-ES" sz="24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investigación</a:t>
            </a:r>
          </a:p>
          <a:p>
            <a:pPr algn="just">
              <a:lnSpc>
                <a:spcPct val="107000"/>
              </a:lnSpc>
              <a:spcAft>
                <a:spcPts val="800"/>
              </a:spcAft>
            </a:pPr>
            <a:r>
              <a:rPr lang="es-ES" b="0" i="1"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t>
            </a:r>
            <a:r>
              <a:rPr lang="es-ES" b="0" i="1" dirty="0" err="1">
                <a:solidFill>
                  <a:srgbClr val="002060"/>
                </a:solidFill>
                <a:latin typeface="Arial Narrow" panose="020B0606020202030204" pitchFamily="34" charset="0"/>
                <a:ea typeface="Calibri" panose="020F0502020204030204" pitchFamily="34" charset="0"/>
                <a:cs typeface="Arial" panose="020B0604020202020204" pitchFamily="34" charset="0"/>
              </a:rPr>
              <a:t>FAQs</a:t>
            </a:r>
            <a:r>
              <a:rPr lang="es-ES" b="0" i="1" dirty="0">
                <a:solidFill>
                  <a:srgbClr val="002060"/>
                </a:solidFill>
                <a:latin typeface="Arial Narrow" panose="020B0606020202030204" pitchFamily="34" charset="0"/>
                <a:ea typeface="Calibri" panose="020F0502020204030204" pitchFamily="34" charset="0"/>
                <a:cs typeface="Arial" panose="020B0604020202020204" pitchFamily="34" charset="0"/>
              </a:rPr>
              <a:t> de PAGODA</a:t>
            </a:r>
            <a:r>
              <a:rPr lang="es-ES" b="0" i="1"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t>
            </a:r>
            <a:endParaRPr lang="es-ES" b="0" i="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3 CuadroTexto"/>
          <p:cNvSpPr txBox="1"/>
          <p:nvPr/>
        </p:nvSpPr>
        <p:spPr>
          <a:xfrm>
            <a:off x="1137370" y="1827686"/>
            <a:ext cx="1008112" cy="1569660"/>
          </a:xfrm>
          <a:prstGeom prst="rect">
            <a:avLst/>
          </a:prstGeom>
          <a:noFill/>
        </p:spPr>
        <p:txBody>
          <a:bodyPr wrap="square" rtlCol="0">
            <a:spAutoFit/>
          </a:bodyPr>
          <a:lstStyle/>
          <a:p>
            <a:r>
              <a:rPr lang="es-ES" sz="9600" b="0" dirty="0" smtClean="0">
                <a:solidFill>
                  <a:srgbClr val="C00000"/>
                </a:solidFill>
                <a:latin typeface="Arial Narrow" panose="020B0606020202030204" pitchFamily="34" charset="0"/>
              </a:rPr>
              <a:t>“</a:t>
            </a:r>
            <a:endParaRPr lang="es-ES" sz="9600" b="0" dirty="0">
              <a:solidFill>
                <a:srgbClr val="C00000"/>
              </a:solidFill>
              <a:latin typeface="Arial Narrow" panose="020B0606020202030204" pitchFamily="34" charset="0"/>
            </a:endParaRPr>
          </a:p>
        </p:txBody>
      </p:sp>
      <p:sp>
        <p:nvSpPr>
          <p:cNvPr id="11" name="10 CuadroTexto"/>
          <p:cNvSpPr txBox="1"/>
          <p:nvPr/>
        </p:nvSpPr>
        <p:spPr>
          <a:xfrm>
            <a:off x="4881786" y="3674589"/>
            <a:ext cx="1008112" cy="1569660"/>
          </a:xfrm>
          <a:prstGeom prst="rect">
            <a:avLst/>
          </a:prstGeom>
          <a:noFill/>
        </p:spPr>
        <p:txBody>
          <a:bodyPr wrap="square" rtlCol="0">
            <a:spAutoFit/>
          </a:bodyPr>
          <a:lstStyle/>
          <a:p>
            <a:r>
              <a:rPr lang="es-ES" sz="9600" b="0" dirty="0">
                <a:solidFill>
                  <a:srgbClr val="C00000"/>
                </a:solidFill>
                <a:latin typeface="Arial Narrow" panose="020B0606020202030204" pitchFamily="34" charset="0"/>
              </a:rPr>
              <a:t>”</a:t>
            </a:r>
          </a:p>
        </p:txBody>
      </p:sp>
      <p:grpSp>
        <p:nvGrpSpPr>
          <p:cNvPr id="3" name="Grupo 2"/>
          <p:cNvGrpSpPr/>
          <p:nvPr/>
        </p:nvGrpSpPr>
        <p:grpSpPr>
          <a:xfrm>
            <a:off x="1497409" y="4635898"/>
            <a:ext cx="6768754" cy="1541895"/>
            <a:chOff x="1497409" y="4635898"/>
            <a:chExt cx="6768754" cy="1541895"/>
          </a:xfrm>
        </p:grpSpPr>
        <p:sp>
          <p:nvSpPr>
            <p:cNvPr id="6" name="Rectángulo 5"/>
            <p:cNvSpPr/>
            <p:nvPr/>
          </p:nvSpPr>
          <p:spPr>
            <a:xfrm>
              <a:off x="1497409" y="4635898"/>
              <a:ext cx="1728192" cy="553357"/>
            </a:xfrm>
            <a:prstGeom prst="rect">
              <a:avLst/>
            </a:prstGeom>
          </p:spPr>
          <p:txBody>
            <a:bodyPr wrap="square">
              <a:spAutoFit/>
            </a:bodyPr>
            <a:lstStyle/>
            <a:p>
              <a:pPr algn="just">
                <a:lnSpc>
                  <a:spcPct val="107000"/>
                </a:lnSpc>
                <a:spcAft>
                  <a:spcPts val="800"/>
                </a:spcAft>
              </a:pPr>
              <a:r>
                <a:rPr lang="es-ES" sz="28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Datasets </a:t>
              </a:r>
              <a:endParaRPr lang="es-ES" sz="2800" b="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p:txBody>
        </p:sp>
        <p:sp>
          <p:nvSpPr>
            <p:cNvPr id="14" name="Rectángulo 5"/>
            <p:cNvSpPr/>
            <p:nvPr/>
          </p:nvSpPr>
          <p:spPr>
            <a:xfrm>
              <a:off x="1497409" y="5229200"/>
              <a:ext cx="6768754" cy="948593"/>
            </a:xfrm>
            <a:prstGeom prst="rect">
              <a:avLst/>
            </a:prstGeom>
            <a:solidFill>
              <a:srgbClr val="C00000"/>
            </a:solidFill>
          </p:spPr>
          <p:txBody>
            <a:bodyPr wrap="square">
              <a:spAutoFit/>
            </a:bodyPr>
            <a:lstStyle/>
            <a:p>
              <a:pPr algn="just">
                <a:lnSpc>
                  <a:spcPct val="107000"/>
                </a:lnSpc>
                <a:spcAft>
                  <a:spcPts val="800"/>
                </a:spcAft>
              </a:pPr>
              <a:r>
                <a:rPr lang="es-ES" sz="2600" b="0" dirty="0">
                  <a:latin typeface="Arial Narrow" panose="020B0606020202030204" pitchFamily="34" charset="0"/>
                  <a:ea typeface="Calibri" panose="020F0502020204030204" pitchFamily="34" charset="0"/>
                  <a:cs typeface="Arial" panose="020B0604020202020204" pitchFamily="34" charset="0"/>
                </a:rPr>
                <a:t>A</a:t>
              </a:r>
              <a:r>
                <a:rPr lang="es-ES" sz="2600" b="0" dirty="0" smtClean="0">
                  <a:latin typeface="Arial Narrow" panose="020B0606020202030204" pitchFamily="34" charset="0"/>
                  <a:ea typeface="Calibri" panose="020F0502020204030204" pitchFamily="34" charset="0"/>
                  <a:cs typeface="Arial" panose="020B0604020202020204" pitchFamily="34" charset="0"/>
                </a:rPr>
                <a:t>nglicismo para designar un conjunto de datos o colección de datos</a:t>
              </a:r>
              <a:endParaRPr lang="es-ES" sz="2600" b="0" dirty="0">
                <a:latin typeface="Arial Narrow" panose="020B0606020202030204" pitchFamily="34" charset="0"/>
                <a:ea typeface="Calibri" panose="020F0502020204030204" pitchFamily="34" charset="0"/>
                <a:cs typeface="Arial" panose="020B0604020202020204" pitchFamily="34" charset="0"/>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3225602" y="28529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137370" y="1535885"/>
            <a:ext cx="7560840" cy="1577996"/>
          </a:xfrm>
          <a:prstGeom prst="rect">
            <a:avLst/>
          </a:prstGeom>
        </p:spPr>
        <p:txBody>
          <a:bodyPr wrap="square">
            <a:spAutoFit/>
          </a:bodyPr>
          <a:lstStyle/>
          <a:p>
            <a:pPr marL="0" lvl="1" indent="0" algn="ctr">
              <a:lnSpc>
                <a:spcPct val="107000"/>
              </a:lnSpc>
              <a:spcAft>
                <a:spcPts val="800"/>
              </a:spcAft>
              <a:buClr>
                <a:srgbClr val="C00000"/>
              </a:buClr>
            </a:pP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Datos</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personales</a:t>
            </a:r>
            <a:endParaRPr lang="en-US" sz="28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0" lvl="1" indent="0">
              <a:lnSpc>
                <a:spcPct val="107000"/>
              </a:lnSpc>
              <a:spcAft>
                <a:spcPts val="800"/>
              </a:spcAft>
              <a:buClr>
                <a:srgbClr val="C00000"/>
              </a:buClr>
            </a:pPr>
            <a:r>
              <a:rPr lang="es-ES" sz="2800" b="0" i="1" dirty="0" smtClean="0">
                <a:solidFill>
                  <a:schemeClr val="tx2">
                    <a:lumMod val="75000"/>
                    <a:lumOff val="25000"/>
                  </a:schemeClr>
                </a:solidFill>
                <a:latin typeface="Arial Narrow" panose="020B0606020202030204" pitchFamily="34" charset="0"/>
                <a:ea typeface="Calibri" panose="020F0502020204030204" pitchFamily="34" charset="0"/>
                <a:cs typeface="Arial" panose="020B0604020202020204" pitchFamily="34" charset="0"/>
              </a:rPr>
              <a:t>cualquier </a:t>
            </a:r>
            <a:r>
              <a:rPr lang="es-ES" sz="2800" b="0" i="1" dirty="0">
                <a:solidFill>
                  <a:schemeClr val="tx2">
                    <a:lumMod val="75000"/>
                    <a:lumOff val="25000"/>
                  </a:schemeClr>
                </a:solidFill>
                <a:latin typeface="Arial Narrow" panose="020B0606020202030204" pitchFamily="34" charset="0"/>
                <a:ea typeface="Calibri" panose="020F0502020204030204" pitchFamily="34" charset="0"/>
                <a:cs typeface="Arial" panose="020B0604020202020204" pitchFamily="34" charset="0"/>
              </a:rPr>
              <a:t>información concerniente a personas físicas identificadas o </a:t>
            </a:r>
            <a:r>
              <a:rPr lang="es-ES" sz="2800" b="0" i="1" dirty="0" smtClean="0">
                <a:solidFill>
                  <a:schemeClr val="tx2">
                    <a:lumMod val="75000"/>
                    <a:lumOff val="25000"/>
                  </a:schemeClr>
                </a:solidFill>
                <a:latin typeface="Arial Narrow" panose="020B0606020202030204" pitchFamily="34" charset="0"/>
                <a:ea typeface="Calibri" panose="020F0502020204030204" pitchFamily="34" charset="0"/>
                <a:cs typeface="Arial" panose="020B0604020202020204" pitchFamily="34" charset="0"/>
              </a:rPr>
              <a:t>identificables</a:t>
            </a:r>
            <a:r>
              <a:rPr lang="es-ES" sz="2800" b="0" i="1" dirty="0">
                <a:solidFill>
                  <a:schemeClr val="tx2">
                    <a:lumMod val="75000"/>
                    <a:lumOff val="25000"/>
                  </a:schemeClr>
                </a:solidFill>
                <a:latin typeface="Arial Narrow" panose="020B0606020202030204" pitchFamily="34" charset="0"/>
                <a:ea typeface="Calibri" panose="020F0502020204030204" pitchFamily="34" charset="0"/>
                <a:cs typeface="Arial" panose="020B0604020202020204" pitchFamily="34" charset="0"/>
              </a:rPr>
              <a:t> </a:t>
            </a:r>
            <a:r>
              <a:rPr lang="es-ES" sz="2800" b="0" i="1" dirty="0" smtClean="0">
                <a:solidFill>
                  <a:schemeClr val="tx2">
                    <a:lumMod val="75000"/>
                    <a:lumOff val="25000"/>
                  </a:schemeClr>
                </a:solidFill>
                <a:latin typeface="Arial Narrow" panose="020B0606020202030204" pitchFamily="34" charset="0"/>
                <a:ea typeface="Calibri" panose="020F0502020204030204" pitchFamily="34" charset="0"/>
                <a:cs typeface="Arial" panose="020B0604020202020204" pitchFamily="34" charset="0"/>
              </a:rPr>
              <a:t>    </a:t>
            </a:r>
            <a:r>
              <a:rPr lang="es-ES" sz="2400" b="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(art. 3 de la LOPD)</a:t>
            </a:r>
            <a:r>
              <a:rPr lang="en-US" sz="2400" dirty="0" smtClean="0">
                <a:solidFill>
                  <a:srgbClr val="002060"/>
                </a:solidFill>
                <a:latin typeface="Arial Narrow" panose="020B0606020202030204" pitchFamily="34" charset="0"/>
              </a:rPr>
              <a:t>	</a:t>
            </a:r>
          </a:p>
        </p:txBody>
      </p:sp>
      <p:sp>
        <p:nvSpPr>
          <p:cNvPr id="4" name="CuadroTexto 3"/>
          <p:cNvSpPr txBox="1"/>
          <p:nvPr/>
        </p:nvSpPr>
        <p:spPr>
          <a:xfrm>
            <a:off x="777331" y="3308088"/>
            <a:ext cx="8067650" cy="2308324"/>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Datos comunes: identificativos, características personales, circunstancias sociales, académicos y profesionales, económicos y financieros, etc</a:t>
            </a:r>
            <a:r>
              <a:rPr lang="es-ES" sz="2400" b="0" dirty="0">
                <a:solidFill>
                  <a:srgbClr val="002060"/>
                </a:solidFill>
                <a:latin typeface="Arial Narrow" panose="020B0606020202030204" pitchFamily="34" charset="0"/>
              </a:rPr>
              <a:t>.</a:t>
            </a:r>
            <a:endParaRPr lang="es-ES" sz="2400" b="0" dirty="0" smtClean="0">
              <a:solidFill>
                <a:srgbClr val="002060"/>
              </a:solidFill>
              <a:latin typeface="Arial Narrow" panose="020B0606020202030204" pitchFamily="34" charset="0"/>
            </a:endParaRPr>
          </a:p>
          <a:p>
            <a:pPr marL="342900" indent="-342900">
              <a:buClr>
                <a:srgbClr val="C00000"/>
              </a:buClr>
              <a:buFont typeface="Wingdings" panose="05000000000000000000" pitchFamily="2" charset="2"/>
              <a:buChar char="§"/>
            </a:pPr>
            <a:endParaRPr lang="es-ES" sz="2400" b="0" dirty="0">
              <a:solidFill>
                <a:srgbClr val="002060"/>
              </a:solidFill>
              <a:latin typeface="Arial Narrow" panose="020B0606020202030204" pitchFamily="34" charset="0"/>
            </a:endParaRPr>
          </a:p>
          <a:p>
            <a:pPr marL="342900" indent="-342900">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Datos especialmente protegidos: ideología, afiliación sindical, religión, raza, salud, vida sexual</a:t>
            </a:r>
            <a:endParaRPr lang="es-ES" sz="2400" b="0" dirty="0">
              <a:solidFill>
                <a:srgbClr val="002060"/>
              </a:solidFill>
              <a:latin typeface="Arial Narrow" panose="020B0606020202030204" pitchFamily="34" charset="0"/>
            </a:endParaRPr>
          </a:p>
        </p:txBody>
      </p:sp>
      <p:sp>
        <p:nvSpPr>
          <p:cNvPr id="11" name="9 CuadroTexto"/>
          <p:cNvSpPr txBox="1"/>
          <p:nvPr/>
        </p:nvSpPr>
        <p:spPr>
          <a:xfrm rot="10800000">
            <a:off x="36096" y="1172170"/>
            <a:ext cx="1266750" cy="1569660"/>
          </a:xfrm>
          <a:prstGeom prst="rect">
            <a:avLst/>
          </a:prstGeom>
          <a:noFill/>
        </p:spPr>
        <p:txBody>
          <a:bodyPr wrap="square" rtlCol="0">
            <a:spAutoFit/>
          </a:bodyPr>
          <a:lstStyle/>
          <a:p>
            <a:r>
              <a:rPr lang="es-ES" sz="9600" b="0" dirty="0">
                <a:solidFill>
                  <a:srgbClr val="C00000"/>
                </a:solidFill>
                <a:latin typeface="Arial Narrow" panose="020B0606020202030204" pitchFamily="34" charset="0"/>
              </a:rPr>
              <a:t>”</a:t>
            </a:r>
          </a:p>
        </p:txBody>
      </p:sp>
      <p:sp>
        <p:nvSpPr>
          <p:cNvPr id="12" name="9 CuadroTexto"/>
          <p:cNvSpPr txBox="1"/>
          <p:nvPr/>
        </p:nvSpPr>
        <p:spPr>
          <a:xfrm>
            <a:off x="4521746" y="2240129"/>
            <a:ext cx="1266750" cy="1569660"/>
          </a:xfrm>
          <a:prstGeom prst="rect">
            <a:avLst/>
          </a:prstGeom>
          <a:noFill/>
        </p:spPr>
        <p:txBody>
          <a:bodyPr wrap="square" rtlCol="0">
            <a:spAutoFit/>
          </a:bodyPr>
          <a:lstStyle/>
          <a:p>
            <a:r>
              <a:rPr lang="es-ES" sz="9600" b="0" dirty="0" smtClean="0">
                <a:solidFill>
                  <a:srgbClr val="C00000"/>
                </a:solidFill>
                <a:latin typeface="Arial Narrow" panose="020B0606020202030204" pitchFamily="34" charset="0"/>
              </a:rPr>
              <a:t> ”</a:t>
            </a:r>
            <a:endParaRPr lang="es-ES" sz="9600" b="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1042681559"/>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3225602" y="28529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332854" y="1700808"/>
            <a:ext cx="7365356" cy="3729932"/>
          </a:xfrm>
          <a:prstGeom prst="rect">
            <a:avLst/>
          </a:prstGeom>
        </p:spPr>
        <p:txBody>
          <a:bodyPr wrap="square">
            <a:spAutoFit/>
          </a:bodyPr>
          <a:lstStyle/>
          <a:p>
            <a:pPr marL="0" lvl="1" indent="0" algn="ctr">
              <a:lnSpc>
                <a:spcPct val="107000"/>
              </a:lnSpc>
              <a:spcAft>
                <a:spcPts val="800"/>
              </a:spcAft>
              <a:buClr>
                <a:srgbClr val="C00000"/>
              </a:buClr>
            </a:pP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Protección</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de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los</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datos</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personales</a:t>
            </a:r>
            <a:endParaRPr lang="en-US" sz="28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0" lvl="1" indent="0">
              <a:lnSpc>
                <a:spcPct val="107000"/>
              </a:lnSpc>
              <a:spcAft>
                <a:spcPts val="800"/>
              </a:spcAft>
              <a:buClr>
                <a:srgbClr val="C00000"/>
              </a:buClr>
            </a:pPr>
            <a:endParaRPr lang="en-US" sz="2400" dirty="0" smtClean="0">
              <a:solidFill>
                <a:srgbClr val="002060"/>
              </a:solidFill>
              <a:latin typeface="Arial Narrow" panose="020B0606020202030204" pitchFamily="34" charset="0"/>
            </a:endParaRPr>
          </a:p>
          <a:p>
            <a:pPr marL="0" lvl="1" indent="0">
              <a:lnSpc>
                <a:spcPct val="107000"/>
              </a:lnSpc>
              <a:spcAft>
                <a:spcPts val="800"/>
              </a:spcAft>
              <a:buClr>
                <a:srgbClr val="C00000"/>
              </a:buClr>
            </a:pPr>
            <a:r>
              <a:rPr lang="en-US" sz="2400" b="0" dirty="0" smtClean="0">
                <a:solidFill>
                  <a:srgbClr val="002060"/>
                </a:solidFill>
                <a:latin typeface="Arial Narrow" panose="020B0606020202030204" pitchFamily="34" charset="0"/>
              </a:rPr>
              <a:t>Cualquier </a:t>
            </a:r>
            <a:r>
              <a:rPr lang="es-ES" sz="2400" b="0" dirty="0">
                <a:solidFill>
                  <a:srgbClr val="002060"/>
                </a:solidFill>
                <a:latin typeface="Arial Narrow" panose="020B0606020202030204" pitchFamily="34" charset="0"/>
              </a:rPr>
              <a:t>tratamiento de datos de carácter </a:t>
            </a:r>
            <a:r>
              <a:rPr lang="es-ES" sz="2400" b="0" dirty="0" smtClean="0">
                <a:solidFill>
                  <a:srgbClr val="002060"/>
                </a:solidFill>
                <a:latin typeface="Arial Narrow" panose="020B0606020202030204" pitchFamily="34" charset="0"/>
              </a:rPr>
              <a:t>personal requiere </a:t>
            </a:r>
            <a:r>
              <a:rPr lang="es-ES" sz="2400" b="0" dirty="0">
                <a:solidFill>
                  <a:srgbClr val="002060"/>
                </a:solidFill>
                <a:latin typeface="Arial Narrow" panose="020B0606020202030204" pitchFamily="34" charset="0"/>
              </a:rPr>
              <a:t>el consentimiento </a:t>
            </a:r>
            <a:r>
              <a:rPr lang="es-ES" sz="2400" b="0" dirty="0" smtClean="0">
                <a:solidFill>
                  <a:srgbClr val="002060"/>
                </a:solidFill>
                <a:latin typeface="Arial Narrow" panose="020B0606020202030204" pitchFamily="34" charset="0"/>
              </a:rPr>
              <a:t>informado del afectado</a:t>
            </a:r>
            <a:r>
              <a:rPr lang="en-US" sz="2400" dirty="0" smtClean="0">
                <a:solidFill>
                  <a:srgbClr val="002060"/>
                </a:solidFill>
                <a:latin typeface="Arial Narrow" panose="020B0606020202030204" pitchFamily="34" charset="0"/>
              </a:rPr>
              <a:t>	</a:t>
            </a:r>
          </a:p>
          <a:p>
            <a:pPr marL="0" lvl="1" indent="0">
              <a:lnSpc>
                <a:spcPct val="107000"/>
              </a:lnSpc>
              <a:spcAft>
                <a:spcPts val="800"/>
              </a:spcAft>
              <a:buClr>
                <a:srgbClr val="C00000"/>
              </a:buClr>
            </a:pPr>
            <a:endParaRPr lang="en-US" sz="2400" dirty="0">
              <a:solidFill>
                <a:srgbClr val="002060"/>
              </a:solidFill>
              <a:latin typeface="Arial Narrow" panose="020B0606020202030204" pitchFamily="34" charset="0"/>
            </a:endParaRPr>
          </a:p>
          <a:p>
            <a:pPr marL="0" lvl="1" indent="0">
              <a:lnSpc>
                <a:spcPct val="107000"/>
              </a:lnSpc>
              <a:spcAft>
                <a:spcPts val="800"/>
              </a:spcAft>
              <a:buClr>
                <a:srgbClr val="C00000"/>
              </a:buClr>
            </a:pPr>
            <a:r>
              <a:rPr lang="es-ES" sz="2400" b="0" dirty="0">
                <a:solidFill>
                  <a:srgbClr val="002060"/>
                </a:solidFill>
                <a:latin typeface="Arial Narrow" panose="020B0606020202030204" pitchFamily="34" charset="0"/>
              </a:rPr>
              <a:t>La alternativa a la obtención del consentimiento informado del afectado es el  tratamiento disociado de la información </a:t>
            </a:r>
            <a:r>
              <a:rPr lang="es-ES" sz="2400" b="0" dirty="0" smtClean="0">
                <a:solidFill>
                  <a:srgbClr val="002060"/>
                </a:solidFill>
                <a:latin typeface="Arial Narrow" panose="020B0606020202030204" pitchFamily="34" charset="0"/>
              </a:rPr>
              <a:t>(anonimización de los datos)</a:t>
            </a:r>
            <a:endParaRPr lang="en-US" sz="2400" b="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203349618"/>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3225602" y="28529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1332854" y="1700808"/>
            <a:ext cx="7365356" cy="3935116"/>
          </a:xfrm>
          <a:prstGeom prst="rect">
            <a:avLst/>
          </a:prstGeom>
        </p:spPr>
        <p:txBody>
          <a:bodyPr wrap="square">
            <a:spAutoFit/>
          </a:bodyPr>
          <a:lstStyle/>
          <a:p>
            <a:pPr marL="0" lvl="1" indent="0" algn="ctr">
              <a:lnSpc>
                <a:spcPct val="107000"/>
              </a:lnSpc>
              <a:spcAft>
                <a:spcPts val="800"/>
              </a:spcAft>
              <a:buClr>
                <a:srgbClr val="C00000"/>
              </a:buClr>
            </a:pP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Anonimización</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de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los</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datos</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personales</a:t>
            </a:r>
            <a:endParaRPr lang="en-US" sz="28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0" lvl="1" indent="0">
              <a:lnSpc>
                <a:spcPct val="107000"/>
              </a:lnSpc>
              <a:spcAft>
                <a:spcPts val="800"/>
              </a:spcAft>
              <a:buClr>
                <a:srgbClr val="C00000"/>
              </a:buClr>
            </a:pPr>
            <a:endParaRPr lang="en-US" sz="2400" dirty="0" smtClean="0">
              <a:solidFill>
                <a:srgbClr val="002060"/>
              </a:solidFill>
              <a:latin typeface="Arial Narrow" panose="020B0606020202030204" pitchFamily="34" charset="0"/>
            </a:endParaRPr>
          </a:p>
          <a:p>
            <a:pPr marL="0" lvl="1" indent="0">
              <a:lnSpc>
                <a:spcPct val="107000"/>
              </a:lnSpc>
              <a:spcAft>
                <a:spcPts val="800"/>
              </a:spcAft>
              <a:buClr>
                <a:srgbClr val="C00000"/>
              </a:buClr>
            </a:pPr>
            <a:r>
              <a:rPr lang="es-ES" sz="2400" b="0" dirty="0" smtClean="0">
                <a:solidFill>
                  <a:srgbClr val="002060"/>
                </a:solidFill>
                <a:latin typeface="Arial Narrow" panose="020B0606020202030204" pitchFamily="34" charset="0"/>
              </a:rPr>
              <a:t>Procesar </a:t>
            </a:r>
            <a:r>
              <a:rPr lang="es-ES" sz="2400" b="0" dirty="0">
                <a:solidFill>
                  <a:srgbClr val="002060"/>
                </a:solidFill>
                <a:latin typeface="Arial Narrow" panose="020B0606020202030204" pitchFamily="34" charset="0"/>
              </a:rPr>
              <a:t>los datos personales de forma que se prevenga de manera irreversible la identificación.</a:t>
            </a:r>
            <a:r>
              <a:rPr lang="en-US" sz="2400" dirty="0" smtClean="0">
                <a:solidFill>
                  <a:srgbClr val="002060"/>
                </a:solidFill>
                <a:latin typeface="Arial Narrow" panose="020B0606020202030204" pitchFamily="34" charset="0"/>
              </a:rPr>
              <a:t>	</a:t>
            </a:r>
          </a:p>
          <a:p>
            <a:pPr marL="0" lvl="1" indent="0">
              <a:lnSpc>
                <a:spcPct val="107000"/>
              </a:lnSpc>
              <a:spcAft>
                <a:spcPts val="800"/>
              </a:spcAft>
              <a:buClr>
                <a:srgbClr val="C00000"/>
              </a:buClr>
            </a:pPr>
            <a:r>
              <a:rPr lang="en-US" sz="2400" b="0" dirty="0" err="1" smtClean="0">
                <a:solidFill>
                  <a:srgbClr val="002060"/>
                </a:solidFill>
                <a:latin typeface="Arial Narrow" panose="020B0606020202030204" pitchFamily="34" charset="0"/>
              </a:rPr>
              <a:t>Técnicas</a:t>
            </a:r>
            <a:r>
              <a:rPr lang="en-US" sz="2400" b="0" dirty="0" smtClean="0">
                <a:solidFill>
                  <a:srgbClr val="002060"/>
                </a:solidFill>
                <a:latin typeface="Arial Narrow" panose="020B0606020202030204" pitchFamily="34" charset="0"/>
              </a:rPr>
              <a:t> </a:t>
            </a:r>
            <a:r>
              <a:rPr lang="en-US" sz="2400" b="0" dirty="0" err="1" smtClean="0">
                <a:solidFill>
                  <a:srgbClr val="002060"/>
                </a:solidFill>
                <a:latin typeface="Arial Narrow" panose="020B0606020202030204" pitchFamily="34" charset="0"/>
              </a:rPr>
              <a:t>más</a:t>
            </a:r>
            <a:r>
              <a:rPr lang="en-US" sz="2400" b="0" dirty="0" smtClean="0">
                <a:solidFill>
                  <a:srgbClr val="002060"/>
                </a:solidFill>
                <a:latin typeface="Arial Narrow" panose="020B0606020202030204" pitchFamily="34" charset="0"/>
              </a:rPr>
              <a:t> communes:</a:t>
            </a:r>
          </a:p>
          <a:p>
            <a:pPr marL="342900" lvl="1" indent="-342900">
              <a:lnSpc>
                <a:spcPct val="107000"/>
              </a:lnSpc>
              <a:spcAft>
                <a:spcPts val="800"/>
              </a:spcAft>
              <a:buClr>
                <a:srgbClr val="C00000"/>
              </a:buClr>
              <a:buFont typeface="Wingdings" panose="05000000000000000000" pitchFamily="2" charset="2"/>
              <a:buChar char="§"/>
            </a:pPr>
            <a:r>
              <a:rPr lang="en-US" sz="2400" b="0" dirty="0">
                <a:solidFill>
                  <a:srgbClr val="002060"/>
                </a:solidFill>
                <a:latin typeface="Arial Narrow" panose="020B0606020202030204" pitchFamily="34" charset="0"/>
              </a:rPr>
              <a:t>	</a:t>
            </a:r>
            <a:r>
              <a:rPr lang="en-US" sz="2400" b="0" dirty="0" err="1" smtClean="0">
                <a:solidFill>
                  <a:srgbClr val="002060"/>
                </a:solidFill>
                <a:latin typeface="Arial Narrow" panose="020B0606020202030204" pitchFamily="34" charset="0"/>
              </a:rPr>
              <a:t>Randomización</a:t>
            </a:r>
            <a:r>
              <a:rPr lang="en-US" sz="2400" b="0" dirty="0" smtClean="0">
                <a:solidFill>
                  <a:srgbClr val="002060"/>
                </a:solidFill>
                <a:latin typeface="Arial Narrow" panose="020B0606020202030204" pitchFamily="34" charset="0"/>
              </a:rPr>
              <a:t> </a:t>
            </a:r>
            <a:r>
              <a:rPr lang="en-US" sz="2400" b="0" dirty="0" smtClean="0">
                <a:solidFill>
                  <a:srgbClr val="002060"/>
                </a:solidFill>
                <a:latin typeface="Arial Narrow" panose="020B0606020202030204" pitchFamily="34" charset="0"/>
              </a:rPr>
              <a:t>– </a:t>
            </a:r>
            <a:r>
              <a:rPr lang="en-US" sz="2400" b="0" dirty="0" err="1" smtClean="0">
                <a:solidFill>
                  <a:srgbClr val="002060"/>
                </a:solidFill>
                <a:latin typeface="Arial Narrow" panose="020B0606020202030204" pitchFamily="34" charset="0"/>
              </a:rPr>
              <a:t>asignación</a:t>
            </a:r>
            <a:r>
              <a:rPr lang="en-US" sz="2400" b="0" dirty="0" smtClean="0">
                <a:solidFill>
                  <a:srgbClr val="002060"/>
                </a:solidFill>
                <a:latin typeface="Arial Narrow" panose="020B0606020202030204" pitchFamily="34" charset="0"/>
              </a:rPr>
              <a:t> al azar</a:t>
            </a:r>
            <a:endParaRPr lang="en-US" sz="2400" b="0" dirty="0" smtClean="0">
              <a:solidFill>
                <a:srgbClr val="002060"/>
              </a:solidFill>
              <a:latin typeface="Arial Narrow" panose="020B0606020202030204" pitchFamily="34" charset="0"/>
            </a:endParaRPr>
          </a:p>
          <a:p>
            <a:pPr marL="342900" lvl="1" indent="-342900">
              <a:lnSpc>
                <a:spcPct val="107000"/>
              </a:lnSpc>
              <a:spcAft>
                <a:spcPts val="800"/>
              </a:spcAft>
              <a:buClr>
                <a:srgbClr val="C00000"/>
              </a:buClr>
              <a:buFont typeface="Wingdings" panose="05000000000000000000" pitchFamily="2" charset="2"/>
              <a:buChar char="§"/>
            </a:pPr>
            <a:r>
              <a:rPr lang="en-US" sz="2400" b="0" dirty="0" smtClean="0">
                <a:solidFill>
                  <a:srgbClr val="002060"/>
                </a:solidFill>
                <a:latin typeface="Arial Narrow" panose="020B0606020202030204" pitchFamily="34" charset="0"/>
              </a:rPr>
              <a:t>	</a:t>
            </a:r>
            <a:r>
              <a:rPr lang="en-US" sz="2400" b="0" dirty="0" err="1" smtClean="0">
                <a:solidFill>
                  <a:srgbClr val="002060"/>
                </a:solidFill>
                <a:latin typeface="Arial Narrow" panose="020B0606020202030204" pitchFamily="34" charset="0"/>
              </a:rPr>
              <a:t>Generalización</a:t>
            </a:r>
            <a:r>
              <a:rPr lang="en-US" sz="2400" b="0" dirty="0" smtClean="0">
                <a:solidFill>
                  <a:srgbClr val="002060"/>
                </a:solidFill>
                <a:latin typeface="Arial Narrow" panose="020B0606020202030204" pitchFamily="34" charset="0"/>
              </a:rPr>
              <a:t> – </a:t>
            </a:r>
            <a:r>
              <a:rPr lang="en-US" sz="2400" b="0" dirty="0" err="1" smtClean="0">
                <a:solidFill>
                  <a:srgbClr val="002060"/>
                </a:solidFill>
                <a:latin typeface="Arial Narrow" panose="020B0606020202030204" pitchFamily="34" charset="0"/>
              </a:rPr>
              <a:t>escala</a:t>
            </a:r>
            <a:r>
              <a:rPr lang="en-US" sz="2400" b="0" dirty="0" smtClean="0">
                <a:solidFill>
                  <a:srgbClr val="002060"/>
                </a:solidFill>
                <a:latin typeface="Arial Narrow" panose="020B0606020202030204" pitchFamily="34" charset="0"/>
              </a:rPr>
              <a:t> u </a:t>
            </a:r>
            <a:r>
              <a:rPr lang="en-US" sz="2400" b="0" dirty="0" err="1" smtClean="0">
                <a:solidFill>
                  <a:srgbClr val="002060"/>
                </a:solidFill>
                <a:latin typeface="Arial Narrow" panose="020B0606020202030204" pitchFamily="34" charset="0"/>
              </a:rPr>
              <a:t>orden</a:t>
            </a:r>
            <a:r>
              <a:rPr lang="en-US" sz="2400" b="0" dirty="0" smtClean="0">
                <a:solidFill>
                  <a:srgbClr val="002060"/>
                </a:solidFill>
                <a:latin typeface="Arial Narrow" panose="020B0606020202030204" pitchFamily="34" charset="0"/>
              </a:rPr>
              <a:t> de </a:t>
            </a:r>
            <a:r>
              <a:rPr lang="en-US" sz="2400" b="0" dirty="0" err="1" smtClean="0">
                <a:solidFill>
                  <a:srgbClr val="002060"/>
                </a:solidFill>
                <a:latin typeface="Arial Narrow" panose="020B0606020202030204" pitchFamily="34" charset="0"/>
              </a:rPr>
              <a:t>magnitud</a:t>
            </a:r>
            <a:endParaRPr lang="en-US" sz="2400" b="0" dirty="0" smtClean="0">
              <a:solidFill>
                <a:srgbClr val="002060"/>
              </a:solidFill>
              <a:latin typeface="Arial Narrow" panose="020B0606020202030204" pitchFamily="34" charset="0"/>
            </a:endParaRPr>
          </a:p>
          <a:p>
            <a:pPr marL="0" lvl="1" indent="0">
              <a:lnSpc>
                <a:spcPct val="107000"/>
              </a:lnSpc>
              <a:spcAft>
                <a:spcPts val="800"/>
              </a:spcAft>
              <a:buClr>
                <a:srgbClr val="C00000"/>
              </a:buClr>
            </a:pPr>
            <a:endParaRPr lang="en-US"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49512519"/>
      </p:ext>
    </p:extLst>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3225602" y="28529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990600" y="1340768"/>
            <a:ext cx="8390235" cy="4564648"/>
          </a:xfrm>
          <a:prstGeom prst="rect">
            <a:avLst/>
          </a:prstGeom>
        </p:spPr>
        <p:txBody>
          <a:bodyPr wrap="square">
            <a:spAutoFit/>
          </a:bodyPr>
          <a:lstStyle/>
          <a:p>
            <a:pPr marL="0" lvl="1" indent="0" algn="ctr">
              <a:lnSpc>
                <a:spcPct val="107000"/>
              </a:lnSpc>
              <a:spcAft>
                <a:spcPts val="800"/>
              </a:spcAft>
              <a:buClr>
                <a:srgbClr val="C00000"/>
              </a:buClr>
            </a:pP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Material de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ayuda</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en</a:t>
            </a:r>
            <a:r>
              <a:rPr lang="en-US" sz="28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 la </a:t>
            </a:r>
            <a:r>
              <a:rPr lang="en-US" sz="2800" dirty="0" err="1" smtClean="0">
                <a:solidFill>
                  <a:srgbClr val="002060"/>
                </a:solidFill>
                <a:latin typeface="Arial Narrow" panose="020B0606020202030204" pitchFamily="34" charset="0"/>
                <a:ea typeface="Calibri" panose="020F0502020204030204" pitchFamily="34" charset="0"/>
                <a:cs typeface="Arial" panose="020B0604020202020204" pitchFamily="34" charset="0"/>
              </a:rPr>
              <a:t>anonimización</a:t>
            </a:r>
            <a:endParaRPr lang="en-US" sz="28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0" lvl="1" indent="0">
              <a:lnSpc>
                <a:spcPct val="107000"/>
              </a:lnSpc>
              <a:spcAft>
                <a:spcPts val="800"/>
              </a:spcAft>
              <a:buClr>
                <a:srgbClr val="C00000"/>
              </a:buClr>
            </a:pPr>
            <a:endParaRPr lang="en-US" sz="2400" dirty="0" smtClean="0">
              <a:solidFill>
                <a:srgbClr val="002060"/>
              </a:solidFill>
              <a:latin typeface="Arial Narrow" panose="020B0606020202030204" pitchFamily="34" charset="0"/>
            </a:endParaRPr>
          </a:p>
          <a:p>
            <a:pPr marL="342900" lvl="1" indent="-342900">
              <a:lnSpc>
                <a:spcPct val="107000"/>
              </a:lnSpc>
              <a:spcAft>
                <a:spcPts val="800"/>
              </a:spcAft>
              <a:buClr>
                <a:srgbClr val="C00000"/>
              </a:buClr>
              <a:buFont typeface="Wingdings" panose="05000000000000000000" pitchFamily="2" charset="2"/>
              <a:buChar char="Ø"/>
            </a:pPr>
            <a:r>
              <a:rPr lang="es-ES" sz="2400" b="0" dirty="0">
                <a:solidFill>
                  <a:srgbClr val="002060"/>
                </a:solidFill>
                <a:latin typeface="Arial Narrow" panose="020B0606020202030204" pitchFamily="34" charset="0"/>
              </a:rPr>
              <a:t>Dictamen del Grupo de Trabajo del artículo 29 de Protección de </a:t>
            </a:r>
            <a:r>
              <a:rPr lang="es-ES" sz="2400" b="0" dirty="0" smtClean="0">
                <a:solidFill>
                  <a:srgbClr val="002060"/>
                </a:solidFill>
                <a:latin typeface="Arial Narrow" panose="020B0606020202030204" pitchFamily="34" charset="0"/>
              </a:rPr>
              <a:t>Datos</a:t>
            </a:r>
          </a:p>
          <a:p>
            <a:pPr marL="0" lvl="1" indent="0">
              <a:lnSpc>
                <a:spcPct val="107000"/>
              </a:lnSpc>
              <a:spcAft>
                <a:spcPts val="800"/>
              </a:spcAft>
              <a:buClr>
                <a:srgbClr val="C00000"/>
              </a:buClr>
            </a:pPr>
            <a:r>
              <a:rPr lang="es-ES" sz="2000" b="0" u="sng" dirty="0" smtClean="0">
                <a:solidFill>
                  <a:srgbClr val="0070C0"/>
                </a:solidFill>
                <a:latin typeface="Arial Narrow" panose="020B0606020202030204" pitchFamily="34" charset="0"/>
                <a:hlinkClick r:id="rId4"/>
              </a:rPr>
              <a:t>http://ec.europa.eu/justice/data-protection/article-29/documentation/opinion-recommendation/files/2014/wp216_en.pdf</a:t>
            </a:r>
            <a:endParaRPr lang="es-ES" sz="2000" b="0" dirty="0" smtClean="0">
              <a:solidFill>
                <a:srgbClr val="0070C0"/>
              </a:solidFill>
              <a:latin typeface="Arial Narrow" panose="020B0606020202030204" pitchFamily="34" charset="0"/>
            </a:endParaRPr>
          </a:p>
          <a:p>
            <a:pPr marL="342900" lvl="1" indent="-342900">
              <a:lnSpc>
                <a:spcPct val="107000"/>
              </a:lnSpc>
              <a:spcAft>
                <a:spcPts val="800"/>
              </a:spcAft>
              <a:buClr>
                <a:srgbClr val="C00000"/>
              </a:buClr>
              <a:buFont typeface="Wingdings" panose="05000000000000000000" pitchFamily="2" charset="2"/>
              <a:buChar char="Ø"/>
            </a:pPr>
            <a:r>
              <a:rPr lang="es-ES" sz="2400" b="0" dirty="0" smtClean="0">
                <a:solidFill>
                  <a:srgbClr val="002060"/>
                </a:solidFill>
                <a:latin typeface="Arial Narrow" panose="020B0606020202030204" pitchFamily="34" charset="0"/>
              </a:rPr>
              <a:t>Código </a:t>
            </a:r>
            <a:r>
              <a:rPr lang="es-ES" sz="2400" b="0" dirty="0">
                <a:solidFill>
                  <a:srgbClr val="002060"/>
                </a:solidFill>
                <a:latin typeface="Arial Narrow" panose="020B0606020202030204" pitchFamily="34" charset="0"/>
              </a:rPr>
              <a:t>de buenas prácticas del ICO  (</a:t>
            </a:r>
            <a:r>
              <a:rPr lang="es-ES" sz="2400" b="0" dirty="0" err="1">
                <a:solidFill>
                  <a:srgbClr val="002060"/>
                </a:solidFill>
                <a:latin typeface="Arial Narrow" panose="020B0606020202030204" pitchFamily="34" charset="0"/>
              </a:rPr>
              <a:t>Information</a:t>
            </a:r>
            <a:r>
              <a:rPr lang="es-ES" sz="2400" b="0" dirty="0">
                <a:solidFill>
                  <a:srgbClr val="002060"/>
                </a:solidFill>
                <a:latin typeface="Arial Narrow" panose="020B0606020202030204" pitchFamily="34" charset="0"/>
              </a:rPr>
              <a:t> </a:t>
            </a:r>
            <a:r>
              <a:rPr lang="es-ES" sz="2400" b="0" dirty="0" err="1">
                <a:solidFill>
                  <a:srgbClr val="002060"/>
                </a:solidFill>
                <a:latin typeface="Arial Narrow" panose="020B0606020202030204" pitchFamily="34" charset="0"/>
              </a:rPr>
              <a:t>Commisioner’s</a:t>
            </a:r>
            <a:r>
              <a:rPr lang="es-ES" sz="2400" b="0" dirty="0">
                <a:solidFill>
                  <a:srgbClr val="002060"/>
                </a:solidFill>
                <a:latin typeface="Arial Narrow" panose="020B0606020202030204" pitchFamily="34" charset="0"/>
              </a:rPr>
              <a:t> Office. UK</a:t>
            </a:r>
            <a:r>
              <a:rPr lang="es-ES" sz="2400" b="0" dirty="0" smtClean="0">
                <a:solidFill>
                  <a:srgbClr val="002060"/>
                </a:solidFill>
                <a:latin typeface="Arial Narrow" panose="020B0606020202030204" pitchFamily="34" charset="0"/>
              </a:rPr>
              <a:t>)</a:t>
            </a:r>
          </a:p>
          <a:p>
            <a:pPr marL="0" lvl="1" indent="0">
              <a:lnSpc>
                <a:spcPct val="107000"/>
              </a:lnSpc>
              <a:spcAft>
                <a:spcPts val="800"/>
              </a:spcAft>
              <a:buClr>
                <a:srgbClr val="C00000"/>
              </a:buClr>
            </a:pPr>
            <a:r>
              <a:rPr lang="es-ES" sz="2000" b="0" u="sng" dirty="0">
                <a:latin typeface="Arial Narrow" panose="020B0606020202030204" pitchFamily="34" charset="0"/>
                <a:hlinkClick r:id="rId5"/>
              </a:rPr>
              <a:t>https://ico.org.uk/media/for-organisations/documents/1061/anonymisation-code.pdf</a:t>
            </a:r>
            <a:endParaRPr lang="es-ES" sz="2000" b="0" dirty="0">
              <a:latin typeface="Arial Narrow" panose="020B0606020202030204" pitchFamily="34" charset="0"/>
            </a:endParaRPr>
          </a:p>
          <a:p>
            <a:pPr marL="342900" lvl="1" indent="-342900">
              <a:lnSpc>
                <a:spcPct val="107000"/>
              </a:lnSpc>
              <a:spcAft>
                <a:spcPts val="800"/>
              </a:spcAft>
              <a:buClr>
                <a:srgbClr val="C00000"/>
              </a:buClr>
              <a:buFont typeface="Wingdings" panose="05000000000000000000" pitchFamily="2" charset="2"/>
              <a:buChar char="Ø"/>
            </a:pPr>
            <a:r>
              <a:rPr lang="es-ES" sz="2400" b="0" dirty="0" smtClean="0">
                <a:solidFill>
                  <a:srgbClr val="002060"/>
                </a:solidFill>
                <a:latin typeface="Arial Narrow" panose="020B0606020202030204" pitchFamily="34" charset="0"/>
              </a:rPr>
              <a:t>UK </a:t>
            </a:r>
            <a:r>
              <a:rPr lang="es-ES" sz="2400" b="0" dirty="0" err="1">
                <a:solidFill>
                  <a:srgbClr val="002060"/>
                </a:solidFill>
                <a:latin typeface="Arial Narrow" panose="020B0606020202030204" pitchFamily="34" charset="0"/>
              </a:rPr>
              <a:t>Anonymisation</a:t>
            </a:r>
            <a:r>
              <a:rPr lang="es-ES" sz="2400" b="0" dirty="0">
                <a:solidFill>
                  <a:srgbClr val="002060"/>
                </a:solidFill>
                <a:latin typeface="Arial Narrow" panose="020B0606020202030204" pitchFamily="34" charset="0"/>
              </a:rPr>
              <a:t> </a:t>
            </a:r>
            <a:r>
              <a:rPr lang="es-ES" sz="2400" b="0" dirty="0" smtClean="0">
                <a:solidFill>
                  <a:srgbClr val="002060"/>
                </a:solidFill>
                <a:latin typeface="Arial Narrow" panose="020B0606020202030204" pitchFamily="34" charset="0"/>
              </a:rPr>
              <a:t>Network. Servicio </a:t>
            </a:r>
            <a:r>
              <a:rPr lang="es-ES" sz="2400" b="0" dirty="0">
                <a:solidFill>
                  <a:srgbClr val="002060"/>
                </a:solidFill>
                <a:latin typeface="Arial Narrow" panose="020B0606020202030204" pitchFamily="34" charset="0"/>
              </a:rPr>
              <a:t>de </a:t>
            </a:r>
            <a:r>
              <a:rPr lang="es-ES" sz="2400" b="0" dirty="0" smtClean="0">
                <a:solidFill>
                  <a:srgbClr val="002060"/>
                </a:solidFill>
                <a:latin typeface="Arial Narrow" panose="020B0606020202030204" pitchFamily="34" charset="0"/>
              </a:rPr>
              <a:t>ayuda</a:t>
            </a:r>
          </a:p>
          <a:p>
            <a:pPr marL="0" lvl="1" indent="0">
              <a:lnSpc>
                <a:spcPct val="107000"/>
              </a:lnSpc>
              <a:spcAft>
                <a:spcPts val="800"/>
              </a:spcAft>
              <a:buClr>
                <a:srgbClr val="C00000"/>
              </a:buClr>
            </a:pPr>
            <a:r>
              <a:rPr lang="en-US" sz="2000" b="0" u="sng" dirty="0">
                <a:latin typeface="Arial Narrow" panose="020B0606020202030204" pitchFamily="34" charset="0"/>
                <a:hlinkClick r:id="rId6"/>
              </a:rPr>
              <a:t>http://ukanon.net/ukan-resources</a:t>
            </a:r>
            <a:r>
              <a:rPr lang="en-US" sz="2000" b="0" u="sng" dirty="0" smtClean="0">
                <a:latin typeface="Arial Narrow" panose="020B0606020202030204" pitchFamily="34" charset="0"/>
                <a:hlinkClick r:id="rId6"/>
              </a:rPr>
              <a:t>/</a:t>
            </a:r>
            <a:endParaRPr lang="en-US" sz="2400" b="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7912329"/>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398" r="1432" b="12553"/>
          <a:stretch/>
        </p:blipFill>
        <p:spPr>
          <a:xfrm>
            <a:off x="0" y="980728"/>
            <a:ext cx="9922346" cy="5832648"/>
          </a:xfrm>
          <a:prstGeom prst="rect">
            <a:avLst/>
          </a:prstGeom>
        </p:spPr>
      </p:pic>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456585" y="22399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CuadroTexto 11"/>
          <p:cNvSpPr txBox="1"/>
          <p:nvPr/>
        </p:nvSpPr>
        <p:spPr>
          <a:xfrm>
            <a:off x="-7989" y="3612059"/>
            <a:ext cx="9907588" cy="707886"/>
          </a:xfrm>
          <a:prstGeom prst="rect">
            <a:avLst/>
          </a:prstGeom>
          <a:solidFill>
            <a:srgbClr val="C00000"/>
          </a:solidFill>
          <a:ln>
            <a:solidFill>
              <a:schemeClr val="bg1"/>
            </a:solidFill>
          </a:ln>
        </p:spPr>
        <p:txBody>
          <a:bodyPr wrap="square" rtlCol="0">
            <a:spAutoFit/>
          </a:bodyPr>
          <a:lstStyle/>
          <a:p>
            <a:pPr algn="ctr"/>
            <a:r>
              <a:rPr lang="es-ES" sz="4000" dirty="0" smtClean="0">
                <a:latin typeface="Arial Narrow" panose="020B0606020202030204" pitchFamily="34" charset="0"/>
              </a:rPr>
              <a:t>Otros aspectos legales…</a:t>
            </a:r>
            <a:endParaRPr lang="es-ES" sz="4000" dirty="0">
              <a:latin typeface="Arial Narrow" panose="020B0606020202030204" pitchFamily="34" charset="0"/>
            </a:endParaRPr>
          </a:p>
        </p:txBody>
      </p:sp>
    </p:spTree>
    <p:extLst>
      <p:ext uri="{BB962C8B-B14F-4D97-AF65-F5344CB8AC3E}">
        <p14:creationId xmlns:p14="http://schemas.microsoft.com/office/powerpoint/2010/main" val="1822341725"/>
      </p:ext>
    </p:extLst>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3225602" y="28529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792" y="2060848"/>
            <a:ext cx="2209524" cy="3631746"/>
          </a:xfrm>
          <a:prstGeom prst="rect">
            <a:avLst/>
          </a:prstGeom>
        </p:spPr>
      </p:pic>
      <p:sp>
        <p:nvSpPr>
          <p:cNvPr id="10" name="CuadroTexto 9"/>
          <p:cNvSpPr txBox="1"/>
          <p:nvPr/>
        </p:nvSpPr>
        <p:spPr>
          <a:xfrm>
            <a:off x="2126764" y="3549001"/>
            <a:ext cx="5851366" cy="646331"/>
          </a:xfrm>
          <a:prstGeom prst="rect">
            <a:avLst/>
          </a:prstGeom>
          <a:noFill/>
        </p:spPr>
        <p:txBody>
          <a:bodyPr wrap="square" rtlCol="0">
            <a:spAutoFit/>
          </a:bodyPr>
          <a:lstStyle/>
          <a:p>
            <a:pPr algn="ctr"/>
            <a:r>
              <a:rPr lang="es-ES" sz="3600" dirty="0" smtClean="0">
                <a:solidFill>
                  <a:srgbClr val="002060"/>
                </a:solidFill>
                <a:latin typeface="Arial Narrow" panose="020B0606020202030204" pitchFamily="34" charset="0"/>
              </a:rPr>
              <a:t>¡Gracias por vuestra atención! </a:t>
            </a:r>
            <a:endParaRPr lang="es-ES" sz="3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99267433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669471" y="3966002"/>
            <a:ext cx="6912768" cy="276999"/>
          </a:xfrm>
          <a:prstGeom prst="rect">
            <a:avLst/>
          </a:prstGeom>
          <a:noFill/>
        </p:spPr>
        <p:txBody>
          <a:bodyPr wrap="square" rtlCol="0">
            <a:spAutoFit/>
          </a:bodyPr>
          <a:lstStyle/>
          <a:p>
            <a:pPr marL="1347788"/>
            <a:r>
              <a:rPr lang="es-ES" dirty="0" smtClean="0"/>
              <a:t>			</a:t>
            </a:r>
            <a:endParaRPr lang="es-ES" dirty="0"/>
          </a:p>
        </p:txBody>
      </p:sp>
      <p:sp>
        <p:nvSpPr>
          <p:cNvPr id="6" name="AutoShape 2" descr="Resultado de imagen de licencia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licencia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de licencia CC0"/>
          <p:cNvSpPr>
            <a:spLocks noChangeAspect="1" noChangeArrowheads="1"/>
          </p:cNvSpPr>
          <p:nvPr/>
        </p:nvSpPr>
        <p:spPr bwMode="auto">
          <a:xfrm>
            <a:off x="3225602" y="28529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Rectángulo 1"/>
          <p:cNvSpPr/>
          <p:nvPr/>
        </p:nvSpPr>
        <p:spPr>
          <a:xfrm>
            <a:off x="612775" y="1119261"/>
            <a:ext cx="9108859" cy="5383653"/>
          </a:xfrm>
          <a:prstGeom prst="rect">
            <a:avLst/>
          </a:prstGeom>
        </p:spPr>
        <p:txBody>
          <a:bodyPr wrap="square">
            <a:spAutoFit/>
          </a:bodyPr>
          <a:lstStyle/>
          <a:p>
            <a:pPr marL="0" lvl="1" indent="0">
              <a:lnSpc>
                <a:spcPct val="107000"/>
              </a:lnSpc>
              <a:spcAft>
                <a:spcPts val="800"/>
              </a:spcAft>
              <a:buClr>
                <a:srgbClr val="C00000"/>
              </a:buClr>
            </a:pPr>
            <a:r>
              <a:rPr lang="en-US" sz="2400" b="0" dirty="0" err="1" smtClean="0">
                <a:solidFill>
                  <a:srgbClr val="002060"/>
                </a:solidFill>
                <a:latin typeface="Arial Narrow" panose="020B0606020202030204" pitchFamily="34" charset="0"/>
              </a:rPr>
              <a:t>Créditos</a:t>
            </a:r>
            <a:endParaRPr lang="en-US" sz="2400" b="0" dirty="0" smtClean="0">
              <a:solidFill>
                <a:srgbClr val="002060"/>
              </a:solidFill>
              <a:latin typeface="Arial Narrow" panose="020B0606020202030204" pitchFamily="34" charset="0"/>
            </a:endParaRPr>
          </a:p>
          <a:p>
            <a:pPr marL="0" lvl="1" indent="0">
              <a:spcAft>
                <a:spcPts val="800"/>
              </a:spcAft>
              <a:buClr>
                <a:srgbClr val="C00000"/>
              </a:buClr>
            </a:pPr>
            <a:r>
              <a:rPr lang="en-US" sz="1600" b="0" i="1" dirty="0" smtClean="0">
                <a:solidFill>
                  <a:srgbClr val="002060"/>
                </a:solidFill>
                <a:latin typeface="Arial Narrow" panose="020B0606020202030204" pitchFamily="34" charset="0"/>
              </a:rPr>
              <a:t>First aid case</a:t>
            </a:r>
            <a:r>
              <a:rPr lang="en-US" sz="1600" b="0" dirty="0" smtClean="0">
                <a:solidFill>
                  <a:srgbClr val="002060"/>
                </a:solidFill>
                <a:latin typeface="Arial Narrow" panose="020B0606020202030204" pitchFamily="34" charset="0"/>
              </a:rPr>
              <a:t>, </a:t>
            </a:r>
            <a:r>
              <a:rPr lang="en-US" sz="1600" b="0" dirty="0" err="1" smtClean="0">
                <a:solidFill>
                  <a:srgbClr val="002060"/>
                </a:solidFill>
                <a:latin typeface="Arial Narrow" panose="020B0606020202030204" pitchFamily="34" charset="0"/>
              </a:rPr>
              <a:t>bajo</a:t>
            </a:r>
            <a:r>
              <a:rPr lang="en-US" sz="1600" b="0" dirty="0" smtClean="0">
                <a:solidFill>
                  <a:srgbClr val="002060"/>
                </a:solidFill>
                <a:latin typeface="Arial Narrow" panose="020B0606020202030204" pitchFamily="34" charset="0"/>
              </a:rPr>
              <a:t> </a:t>
            </a:r>
            <a:r>
              <a:rPr lang="en-US" sz="1600" b="0" dirty="0" err="1" smtClean="0">
                <a:solidFill>
                  <a:srgbClr val="002060"/>
                </a:solidFill>
                <a:latin typeface="Arial Narrow" panose="020B0606020202030204" pitchFamily="34" charset="0"/>
              </a:rPr>
              <a:t>licencia</a:t>
            </a:r>
            <a:r>
              <a:rPr lang="en-US" sz="1600" b="0" dirty="0" smtClean="0">
                <a:solidFill>
                  <a:srgbClr val="002060"/>
                </a:solidFill>
                <a:latin typeface="Arial Narrow" panose="020B0606020202030204" pitchFamily="34" charset="0"/>
              </a:rPr>
              <a:t> CC0, via </a:t>
            </a:r>
            <a:r>
              <a:rPr lang="en-US" sz="1600" b="0" dirty="0" err="1" smtClean="0">
                <a:solidFill>
                  <a:srgbClr val="002060"/>
                </a:solidFill>
                <a:latin typeface="Arial Narrow" panose="020B0606020202030204" pitchFamily="34" charset="0"/>
              </a:rPr>
              <a:t>Pixabay</a:t>
            </a:r>
            <a:endParaRPr lang="en-US" sz="1600" b="0" dirty="0" smtClean="0">
              <a:solidFill>
                <a:srgbClr val="002060"/>
              </a:solidFill>
              <a:latin typeface="Arial Narrow" panose="020B0606020202030204" pitchFamily="34" charset="0"/>
            </a:endParaRPr>
          </a:p>
          <a:p>
            <a:pPr marL="0" lvl="1" indent="0">
              <a:spcAft>
                <a:spcPts val="800"/>
              </a:spcAft>
              <a:buClr>
                <a:srgbClr val="C00000"/>
              </a:buClr>
            </a:pPr>
            <a:r>
              <a:rPr lang="en-US" sz="1600" b="0" i="1" dirty="0" smtClean="0">
                <a:solidFill>
                  <a:srgbClr val="002060"/>
                </a:solidFill>
                <a:latin typeface="Arial Narrow" panose="020B0606020202030204" pitchFamily="34" charset="0"/>
              </a:rPr>
              <a:t>Data</a:t>
            </a:r>
            <a:r>
              <a:rPr lang="en-US" sz="1600" b="0" dirty="0" smtClean="0">
                <a:solidFill>
                  <a:srgbClr val="002060"/>
                </a:solidFill>
                <a:latin typeface="Arial Narrow" panose="020B0606020202030204" pitchFamily="34" charset="0"/>
              </a:rPr>
              <a:t>, </a:t>
            </a:r>
            <a:r>
              <a:rPr lang="en-US" sz="1600" b="0" dirty="0" err="1">
                <a:solidFill>
                  <a:srgbClr val="002060"/>
                </a:solidFill>
                <a:latin typeface="Arial Narrow" panose="020B0606020202030204" pitchFamily="34" charset="0"/>
              </a:rPr>
              <a:t>bajo</a:t>
            </a:r>
            <a:r>
              <a:rPr lang="en-US" sz="1600" b="0" dirty="0">
                <a:solidFill>
                  <a:srgbClr val="002060"/>
                </a:solidFill>
                <a:latin typeface="Arial Narrow" panose="020B0606020202030204" pitchFamily="34" charset="0"/>
              </a:rPr>
              <a:t> </a:t>
            </a:r>
            <a:r>
              <a:rPr lang="en-US" sz="1600" b="0" dirty="0" err="1">
                <a:solidFill>
                  <a:srgbClr val="002060"/>
                </a:solidFill>
                <a:latin typeface="Arial Narrow" panose="020B0606020202030204" pitchFamily="34" charset="0"/>
              </a:rPr>
              <a:t>licencia</a:t>
            </a:r>
            <a:r>
              <a:rPr lang="en-US" sz="1600" b="0" dirty="0">
                <a:solidFill>
                  <a:srgbClr val="002060"/>
                </a:solidFill>
                <a:latin typeface="Arial Narrow" panose="020B0606020202030204" pitchFamily="34" charset="0"/>
              </a:rPr>
              <a:t> CC0, via </a:t>
            </a:r>
            <a:r>
              <a:rPr lang="en-US" sz="1600" b="0" dirty="0" err="1" smtClean="0">
                <a:solidFill>
                  <a:srgbClr val="002060"/>
                </a:solidFill>
                <a:latin typeface="Arial Narrow" panose="020B0606020202030204" pitchFamily="34" charset="0"/>
              </a:rPr>
              <a:t>Pixabay</a:t>
            </a:r>
            <a:endParaRPr lang="en-US" sz="1600" b="0" dirty="0" smtClean="0">
              <a:solidFill>
                <a:srgbClr val="002060"/>
              </a:solidFill>
              <a:latin typeface="Arial Narrow" panose="020B0606020202030204" pitchFamily="34" charset="0"/>
            </a:endParaRPr>
          </a:p>
          <a:p>
            <a:pPr marL="0" lvl="1" indent="0">
              <a:spcAft>
                <a:spcPts val="800"/>
              </a:spcAft>
              <a:buClr>
                <a:srgbClr val="C00000"/>
              </a:buClr>
            </a:pPr>
            <a:r>
              <a:rPr lang="en-US" sz="1600" b="0" i="1" dirty="0" smtClean="0">
                <a:solidFill>
                  <a:srgbClr val="002060"/>
                </a:solidFill>
                <a:latin typeface="Arial Narrow" panose="020B0606020202030204" pitchFamily="34" charset="0"/>
              </a:rPr>
              <a:t>Justice</a:t>
            </a:r>
            <a:r>
              <a:rPr lang="en-US" sz="1600" b="0" dirty="0" smtClean="0">
                <a:solidFill>
                  <a:srgbClr val="002060"/>
                </a:solidFill>
                <a:latin typeface="Arial Narrow" panose="020B0606020202030204" pitchFamily="34" charset="0"/>
              </a:rPr>
              <a:t>, </a:t>
            </a:r>
            <a:r>
              <a:rPr lang="en-US" sz="1600" b="0" dirty="0" err="1">
                <a:solidFill>
                  <a:srgbClr val="002060"/>
                </a:solidFill>
                <a:latin typeface="Arial Narrow" panose="020B0606020202030204" pitchFamily="34" charset="0"/>
              </a:rPr>
              <a:t>bajo</a:t>
            </a:r>
            <a:r>
              <a:rPr lang="en-US" sz="1600" b="0" dirty="0">
                <a:solidFill>
                  <a:srgbClr val="002060"/>
                </a:solidFill>
                <a:latin typeface="Arial Narrow" panose="020B0606020202030204" pitchFamily="34" charset="0"/>
              </a:rPr>
              <a:t> </a:t>
            </a:r>
            <a:r>
              <a:rPr lang="en-US" sz="1600" b="0" dirty="0" err="1">
                <a:solidFill>
                  <a:srgbClr val="002060"/>
                </a:solidFill>
                <a:latin typeface="Arial Narrow" panose="020B0606020202030204" pitchFamily="34" charset="0"/>
              </a:rPr>
              <a:t>licencia</a:t>
            </a:r>
            <a:r>
              <a:rPr lang="en-US" sz="1600" b="0" dirty="0">
                <a:solidFill>
                  <a:srgbClr val="002060"/>
                </a:solidFill>
                <a:latin typeface="Arial Narrow" panose="020B0606020202030204" pitchFamily="34" charset="0"/>
              </a:rPr>
              <a:t> CC0, via </a:t>
            </a:r>
            <a:r>
              <a:rPr lang="en-US" sz="1600" b="0" dirty="0" err="1">
                <a:solidFill>
                  <a:srgbClr val="002060"/>
                </a:solidFill>
                <a:latin typeface="Arial Narrow" panose="020B0606020202030204" pitchFamily="34" charset="0"/>
              </a:rPr>
              <a:t>Pixabay</a:t>
            </a:r>
            <a:endParaRPr lang="en-US" sz="1600" b="0" dirty="0">
              <a:solidFill>
                <a:srgbClr val="002060"/>
              </a:solidFill>
              <a:latin typeface="Arial Narrow" panose="020B0606020202030204" pitchFamily="34" charset="0"/>
            </a:endParaRPr>
          </a:p>
          <a:p>
            <a:pPr marL="0" lvl="1" indent="0">
              <a:spcAft>
                <a:spcPts val="800"/>
              </a:spcAft>
              <a:buClr>
                <a:srgbClr val="C00000"/>
              </a:buClr>
            </a:pPr>
            <a:r>
              <a:rPr lang="es-ES" sz="1600" b="0" i="1" dirty="0" err="1" smtClean="0">
                <a:solidFill>
                  <a:srgbClr val="002060"/>
                </a:solidFill>
                <a:latin typeface="Arial Narrow" panose="020B0606020202030204" pitchFamily="34" charset="0"/>
              </a:rPr>
              <a:t>Ballard</a:t>
            </a:r>
            <a:r>
              <a:rPr lang="es-ES" sz="1600" b="0" i="1" dirty="0" smtClean="0">
                <a:solidFill>
                  <a:srgbClr val="002060"/>
                </a:solidFill>
                <a:latin typeface="Arial Narrow" panose="020B0606020202030204" pitchFamily="34" charset="0"/>
              </a:rPr>
              <a:t> </a:t>
            </a:r>
            <a:r>
              <a:rPr lang="es-ES" sz="1600" b="0" i="1" dirty="0" err="1">
                <a:solidFill>
                  <a:srgbClr val="002060"/>
                </a:solidFill>
                <a:latin typeface="Arial Narrow" panose="020B0606020202030204" pitchFamily="34" charset="0"/>
              </a:rPr>
              <a:t>liquor</a:t>
            </a:r>
            <a:r>
              <a:rPr lang="es-ES" sz="1600" b="0" i="1" dirty="0">
                <a:solidFill>
                  <a:srgbClr val="002060"/>
                </a:solidFill>
                <a:latin typeface="Arial Narrow" panose="020B0606020202030204" pitchFamily="34" charset="0"/>
              </a:rPr>
              <a:t> </a:t>
            </a:r>
            <a:r>
              <a:rPr lang="es-ES" sz="1600" b="0" i="1" dirty="0" err="1">
                <a:solidFill>
                  <a:srgbClr val="002060"/>
                </a:solidFill>
                <a:latin typeface="Arial Narrow" panose="020B0606020202030204" pitchFamily="34" charset="0"/>
              </a:rPr>
              <a:t>license</a:t>
            </a:r>
            <a:r>
              <a:rPr lang="es-ES" sz="1600" b="0" dirty="0">
                <a:solidFill>
                  <a:srgbClr val="002060"/>
                </a:solidFill>
                <a:latin typeface="Arial Narrow" panose="020B0606020202030204" pitchFamily="34" charset="0"/>
              </a:rPr>
              <a:t>, 1906, de Seattle Municipal Archives, bajo licencia CC BY, vía </a:t>
            </a:r>
            <a:r>
              <a:rPr lang="es-ES" sz="1600" b="0" dirty="0" err="1" smtClean="0">
                <a:solidFill>
                  <a:srgbClr val="002060"/>
                </a:solidFill>
                <a:latin typeface="Arial Narrow" panose="020B0606020202030204" pitchFamily="34" charset="0"/>
              </a:rPr>
              <a:t>Flickr</a:t>
            </a:r>
            <a:endParaRPr lang="es-ES" sz="1600" b="0" dirty="0" smtClean="0">
              <a:solidFill>
                <a:srgbClr val="002060"/>
              </a:solidFill>
              <a:latin typeface="Arial Narrow" panose="020B0606020202030204" pitchFamily="34" charset="0"/>
            </a:endParaRPr>
          </a:p>
          <a:p>
            <a:pPr marL="0" lvl="1" indent="0">
              <a:spcAft>
                <a:spcPts val="800"/>
              </a:spcAft>
              <a:buClr>
                <a:srgbClr val="C00000"/>
              </a:buClr>
            </a:pPr>
            <a:r>
              <a:rPr lang="es-ES" sz="1600" b="0" i="1" dirty="0" smtClean="0">
                <a:solidFill>
                  <a:srgbClr val="002060"/>
                </a:solidFill>
                <a:latin typeface="Arial Narrow" panose="020B0606020202030204" pitchFamily="34" charset="0"/>
              </a:rPr>
              <a:t>Infografías </a:t>
            </a:r>
            <a:r>
              <a:rPr lang="es-ES" sz="1600" b="0" i="1" dirty="0" err="1" smtClean="0">
                <a:solidFill>
                  <a:srgbClr val="002060"/>
                </a:solidFill>
                <a:latin typeface="Arial Narrow" panose="020B0606020202030204" pitchFamily="34" charset="0"/>
              </a:rPr>
              <a:t>opendata</a:t>
            </a:r>
            <a:r>
              <a:rPr lang="es-ES" sz="1600" b="0" dirty="0" smtClean="0">
                <a:solidFill>
                  <a:srgbClr val="002060"/>
                </a:solidFill>
                <a:latin typeface="Arial Narrow" panose="020B0606020202030204" pitchFamily="34" charset="0"/>
              </a:rPr>
              <a:t>, ec.europa.eu/</a:t>
            </a:r>
            <a:r>
              <a:rPr lang="es-ES" sz="1600" b="0" dirty="0" err="1" smtClean="0">
                <a:solidFill>
                  <a:srgbClr val="002060"/>
                </a:solidFill>
                <a:latin typeface="Arial Narrow" panose="020B0606020202030204" pitchFamily="34" charset="0"/>
              </a:rPr>
              <a:t>research</a:t>
            </a:r>
            <a:r>
              <a:rPr lang="es-ES" sz="1600" b="0" dirty="0" smtClean="0">
                <a:solidFill>
                  <a:srgbClr val="002060"/>
                </a:solidFill>
                <a:latin typeface="Arial Narrow" panose="020B0606020202030204" pitchFamily="34" charset="0"/>
              </a:rPr>
              <a:t>/</a:t>
            </a:r>
            <a:r>
              <a:rPr lang="es-ES" sz="1600" b="0" dirty="0" err="1" smtClean="0">
                <a:solidFill>
                  <a:srgbClr val="002060"/>
                </a:solidFill>
                <a:latin typeface="Arial Narrow" panose="020B0606020202030204" pitchFamily="34" charset="0"/>
              </a:rPr>
              <a:t>openscience</a:t>
            </a:r>
            <a:endParaRPr lang="es-ES" sz="1600" b="0" dirty="0" smtClean="0">
              <a:solidFill>
                <a:srgbClr val="002060"/>
              </a:solidFill>
              <a:latin typeface="Arial Narrow" panose="020B0606020202030204" pitchFamily="34" charset="0"/>
            </a:endParaRPr>
          </a:p>
          <a:p>
            <a:pPr marL="0" lvl="1" indent="0">
              <a:spcAft>
                <a:spcPts val="800"/>
              </a:spcAft>
              <a:buClr>
                <a:srgbClr val="C00000"/>
              </a:buClr>
            </a:pPr>
            <a:r>
              <a:rPr lang="es-ES" sz="1600" b="0" i="1" dirty="0">
                <a:solidFill>
                  <a:srgbClr val="002060"/>
                </a:solidFill>
                <a:latin typeface="Arial Narrow" panose="020B0606020202030204" pitchFamily="34" charset="0"/>
              </a:rPr>
              <a:t>Mina de El Nepal</a:t>
            </a:r>
            <a:r>
              <a:rPr lang="es-ES" sz="1600" b="0" dirty="0">
                <a:solidFill>
                  <a:srgbClr val="002060"/>
                </a:solidFill>
                <a:latin typeface="Arial Narrow" panose="020B0606020202030204" pitchFamily="34" charset="0"/>
              </a:rPr>
              <a:t>, bajo licencia CC-BY-SA, vía </a:t>
            </a:r>
            <a:r>
              <a:rPr lang="es-ES" sz="1600" b="0" dirty="0" err="1" smtClean="0">
                <a:solidFill>
                  <a:srgbClr val="002060"/>
                </a:solidFill>
                <a:latin typeface="Arial Narrow" panose="020B0606020202030204" pitchFamily="34" charset="0"/>
              </a:rPr>
              <a:t>Flicker</a:t>
            </a:r>
            <a:endParaRPr lang="es-ES" sz="1600" b="0" dirty="0" smtClean="0">
              <a:solidFill>
                <a:srgbClr val="002060"/>
              </a:solidFill>
              <a:latin typeface="Arial Narrow" panose="020B0606020202030204" pitchFamily="34" charset="0"/>
            </a:endParaRPr>
          </a:p>
          <a:p>
            <a:pPr marL="0" lvl="1" indent="0">
              <a:spcAft>
                <a:spcPts val="800"/>
              </a:spcAft>
              <a:buClr>
                <a:srgbClr val="C00000"/>
              </a:buClr>
            </a:pPr>
            <a:r>
              <a:rPr lang="en-US" sz="1600" b="0" i="1" dirty="0" smtClean="0">
                <a:solidFill>
                  <a:srgbClr val="002060"/>
                </a:solidFill>
                <a:latin typeface="Arial Narrow" panose="020B0606020202030204" pitchFamily="34" charset="0"/>
              </a:rPr>
              <a:t>Binary</a:t>
            </a:r>
            <a:r>
              <a:rPr lang="en-US" sz="1600" b="0" dirty="0" smtClean="0">
                <a:solidFill>
                  <a:srgbClr val="002060"/>
                </a:solidFill>
                <a:latin typeface="Arial Narrow" panose="020B0606020202030204" pitchFamily="34" charset="0"/>
              </a:rPr>
              <a:t>, </a:t>
            </a:r>
            <a:r>
              <a:rPr lang="en-US" sz="1600" b="0" dirty="0" err="1">
                <a:solidFill>
                  <a:srgbClr val="002060"/>
                </a:solidFill>
                <a:latin typeface="Arial Narrow" panose="020B0606020202030204" pitchFamily="34" charset="0"/>
              </a:rPr>
              <a:t>bajo</a:t>
            </a:r>
            <a:r>
              <a:rPr lang="en-US" sz="1600" b="0" dirty="0">
                <a:solidFill>
                  <a:srgbClr val="002060"/>
                </a:solidFill>
                <a:latin typeface="Arial Narrow" panose="020B0606020202030204" pitchFamily="34" charset="0"/>
              </a:rPr>
              <a:t> </a:t>
            </a:r>
            <a:r>
              <a:rPr lang="en-US" sz="1600" b="0" dirty="0" err="1">
                <a:solidFill>
                  <a:srgbClr val="002060"/>
                </a:solidFill>
                <a:latin typeface="Arial Narrow" panose="020B0606020202030204" pitchFamily="34" charset="0"/>
              </a:rPr>
              <a:t>licencia</a:t>
            </a:r>
            <a:r>
              <a:rPr lang="en-US" sz="1600" b="0" dirty="0">
                <a:solidFill>
                  <a:srgbClr val="002060"/>
                </a:solidFill>
                <a:latin typeface="Arial Narrow" panose="020B0606020202030204" pitchFamily="34" charset="0"/>
              </a:rPr>
              <a:t> CC0, via </a:t>
            </a:r>
            <a:r>
              <a:rPr lang="en-US" sz="1600" b="0" dirty="0" err="1" smtClean="0">
                <a:solidFill>
                  <a:srgbClr val="002060"/>
                </a:solidFill>
                <a:latin typeface="Arial Narrow" panose="020B0606020202030204" pitchFamily="34" charset="0"/>
              </a:rPr>
              <a:t>Pixabay</a:t>
            </a:r>
            <a:endParaRPr lang="en-US" sz="1600" b="0" dirty="0" smtClean="0">
              <a:solidFill>
                <a:srgbClr val="002060"/>
              </a:solidFill>
              <a:latin typeface="Arial Narrow" panose="020B0606020202030204" pitchFamily="34" charset="0"/>
            </a:endParaRPr>
          </a:p>
          <a:p>
            <a:pPr marL="0" lvl="1" indent="0">
              <a:spcAft>
                <a:spcPts val="800"/>
              </a:spcAft>
              <a:buClr>
                <a:srgbClr val="C00000"/>
              </a:buClr>
            </a:pPr>
            <a:r>
              <a:rPr lang="en-US" sz="1600" b="0" i="1" dirty="0">
                <a:solidFill>
                  <a:srgbClr val="002060"/>
                </a:solidFill>
                <a:latin typeface="Arial Narrow" panose="020B0606020202030204" pitchFamily="34" charset="0"/>
              </a:rPr>
              <a:t>Law</a:t>
            </a:r>
            <a:r>
              <a:rPr lang="en-US" sz="1600" b="0" dirty="0">
                <a:solidFill>
                  <a:srgbClr val="002060"/>
                </a:solidFill>
                <a:latin typeface="Arial Narrow" panose="020B0606020202030204" pitchFamily="34" charset="0"/>
              </a:rPr>
              <a:t> </a:t>
            </a:r>
            <a:r>
              <a:rPr lang="en-US" sz="1600" b="0" dirty="0" err="1" smtClean="0">
                <a:solidFill>
                  <a:srgbClr val="002060"/>
                </a:solidFill>
                <a:latin typeface="Arial Narrow" panose="020B0606020202030204" pitchFamily="34" charset="0"/>
              </a:rPr>
              <a:t>por</a:t>
            </a:r>
            <a:r>
              <a:rPr lang="en-US" sz="1600" b="0" dirty="0" smtClean="0">
                <a:solidFill>
                  <a:srgbClr val="002060"/>
                </a:solidFill>
                <a:latin typeface="Arial Narrow" panose="020B0606020202030204" pitchFamily="34" charset="0"/>
              </a:rPr>
              <a:t> </a:t>
            </a:r>
            <a:r>
              <a:rPr lang="en-US" sz="1600" b="0" dirty="0">
                <a:solidFill>
                  <a:srgbClr val="002060"/>
                </a:solidFill>
                <a:latin typeface="Arial Narrow" panose="020B0606020202030204" pitchFamily="34" charset="0"/>
              </a:rPr>
              <a:t>Woody Hibbard, </a:t>
            </a:r>
            <a:r>
              <a:rPr lang="en-US" sz="1600" b="0" dirty="0" err="1">
                <a:solidFill>
                  <a:srgbClr val="002060"/>
                </a:solidFill>
                <a:latin typeface="Arial Narrow" panose="020B0606020202030204" pitchFamily="34" charset="0"/>
              </a:rPr>
              <a:t>bajo</a:t>
            </a:r>
            <a:r>
              <a:rPr lang="en-US" sz="1600" b="0" dirty="0">
                <a:solidFill>
                  <a:srgbClr val="002060"/>
                </a:solidFill>
                <a:latin typeface="Arial Narrow" panose="020B0606020202030204" pitchFamily="34" charset="0"/>
              </a:rPr>
              <a:t> </a:t>
            </a:r>
            <a:r>
              <a:rPr lang="en-US" sz="1600" b="0" dirty="0" err="1">
                <a:solidFill>
                  <a:srgbClr val="002060"/>
                </a:solidFill>
                <a:latin typeface="Arial Narrow" panose="020B0606020202030204" pitchFamily="34" charset="0"/>
              </a:rPr>
              <a:t>licencia</a:t>
            </a:r>
            <a:r>
              <a:rPr lang="en-US" sz="1600" b="0" dirty="0">
                <a:solidFill>
                  <a:srgbClr val="002060"/>
                </a:solidFill>
                <a:latin typeface="Arial Narrow" panose="020B0606020202030204" pitchFamily="34" charset="0"/>
              </a:rPr>
              <a:t> CC-BY, </a:t>
            </a:r>
            <a:r>
              <a:rPr lang="en-US" sz="1600" b="0" dirty="0" err="1">
                <a:solidFill>
                  <a:srgbClr val="002060"/>
                </a:solidFill>
                <a:latin typeface="Arial Narrow" panose="020B0606020202030204" pitchFamily="34" charset="0"/>
              </a:rPr>
              <a:t>vía</a:t>
            </a:r>
            <a:r>
              <a:rPr lang="en-US" sz="1600" b="0" dirty="0">
                <a:solidFill>
                  <a:srgbClr val="002060"/>
                </a:solidFill>
                <a:latin typeface="Arial Narrow" panose="020B0606020202030204" pitchFamily="34" charset="0"/>
              </a:rPr>
              <a:t> </a:t>
            </a:r>
            <a:r>
              <a:rPr lang="en-US" sz="1600" b="0" dirty="0" smtClean="0">
                <a:solidFill>
                  <a:srgbClr val="002060"/>
                </a:solidFill>
                <a:latin typeface="Arial Narrow" panose="020B0606020202030204" pitchFamily="34" charset="0"/>
              </a:rPr>
              <a:t>Flickr</a:t>
            </a:r>
          </a:p>
          <a:p>
            <a:pPr marL="0" lvl="1" indent="0">
              <a:spcAft>
                <a:spcPts val="800"/>
              </a:spcAft>
              <a:buClr>
                <a:srgbClr val="C00000"/>
              </a:buClr>
            </a:pPr>
            <a:r>
              <a:rPr lang="es-ES" sz="1600" b="0" i="1" dirty="0" err="1">
                <a:solidFill>
                  <a:srgbClr val="002060"/>
                </a:solidFill>
                <a:latin typeface="Arial Narrow" panose="020B0606020202030204" pitchFamily="34" charset="0"/>
              </a:rPr>
              <a:t>Prismatic</a:t>
            </a:r>
            <a:r>
              <a:rPr lang="es-ES" sz="1600" b="0" i="1" dirty="0">
                <a:solidFill>
                  <a:srgbClr val="002060"/>
                </a:solidFill>
                <a:latin typeface="Arial Narrow" panose="020B0606020202030204" pitchFamily="34" charset="0"/>
              </a:rPr>
              <a:t> </a:t>
            </a:r>
            <a:r>
              <a:rPr lang="es-ES" sz="1600" b="0" i="1" dirty="0" err="1">
                <a:solidFill>
                  <a:srgbClr val="002060"/>
                </a:solidFill>
                <a:latin typeface="Arial Narrow" panose="020B0606020202030204" pitchFamily="34" charset="0"/>
              </a:rPr>
              <a:t>Question</a:t>
            </a:r>
            <a:r>
              <a:rPr lang="es-ES" sz="1600" b="0" i="1" dirty="0">
                <a:solidFill>
                  <a:srgbClr val="002060"/>
                </a:solidFill>
                <a:latin typeface="Arial Narrow" panose="020B0606020202030204" pitchFamily="34" charset="0"/>
              </a:rPr>
              <a:t> Mark </a:t>
            </a:r>
            <a:r>
              <a:rPr lang="es-ES" sz="1600" b="0" dirty="0" smtClean="0">
                <a:solidFill>
                  <a:srgbClr val="002060"/>
                </a:solidFill>
                <a:latin typeface="Arial Narrow" panose="020B0606020202030204" pitchFamily="34" charset="0"/>
              </a:rPr>
              <a:t>por </a:t>
            </a:r>
            <a:r>
              <a:rPr lang="es-ES" sz="1600" b="0" dirty="0">
                <a:solidFill>
                  <a:srgbClr val="002060"/>
                </a:solidFill>
                <a:latin typeface="Arial Narrow" panose="020B0606020202030204" pitchFamily="34" charset="0"/>
              </a:rPr>
              <a:t>GDJ, bajo licencia CC0, vía </a:t>
            </a:r>
            <a:r>
              <a:rPr lang="es-ES" sz="1600" b="0" dirty="0" err="1">
                <a:solidFill>
                  <a:srgbClr val="002060"/>
                </a:solidFill>
                <a:latin typeface="Arial Narrow" panose="020B0606020202030204" pitchFamily="34" charset="0"/>
              </a:rPr>
              <a:t>Openclipart</a:t>
            </a:r>
            <a:endParaRPr lang="es-ES" sz="1600" b="0" dirty="0">
              <a:solidFill>
                <a:srgbClr val="002060"/>
              </a:solidFill>
              <a:latin typeface="Arial Narrow" panose="020B0606020202030204" pitchFamily="34" charset="0"/>
            </a:endParaRPr>
          </a:p>
          <a:p>
            <a:pPr marL="0" lvl="1" indent="0">
              <a:lnSpc>
                <a:spcPct val="107000"/>
              </a:lnSpc>
              <a:spcAft>
                <a:spcPts val="800"/>
              </a:spcAft>
              <a:buClr>
                <a:srgbClr val="C00000"/>
              </a:buClr>
            </a:pPr>
            <a:endParaRPr lang="es-ES" sz="1600" b="0" dirty="0">
              <a:solidFill>
                <a:srgbClr val="002060"/>
              </a:solidFill>
              <a:latin typeface="Arial Narrow" panose="020B0606020202030204" pitchFamily="34" charset="0"/>
            </a:endParaRPr>
          </a:p>
          <a:p>
            <a:pPr marL="0" lvl="1" indent="0">
              <a:lnSpc>
                <a:spcPct val="107000"/>
              </a:lnSpc>
              <a:spcAft>
                <a:spcPts val="800"/>
              </a:spcAft>
              <a:buClr>
                <a:srgbClr val="C00000"/>
              </a:buClr>
            </a:pPr>
            <a:r>
              <a:rPr lang="es-ES" sz="2400" b="0" dirty="0" smtClean="0">
                <a:solidFill>
                  <a:srgbClr val="002060"/>
                </a:solidFill>
                <a:latin typeface="Arial Narrow" panose="020B0606020202030204" pitchFamily="34" charset="0"/>
              </a:rPr>
              <a:t>Referencias</a:t>
            </a:r>
          </a:p>
          <a:p>
            <a:pPr marL="0" lvl="1" indent="0">
              <a:lnSpc>
                <a:spcPct val="107000"/>
              </a:lnSpc>
              <a:spcAft>
                <a:spcPts val="800"/>
              </a:spcAft>
              <a:buClr>
                <a:srgbClr val="C00000"/>
              </a:buClr>
            </a:pPr>
            <a:r>
              <a:rPr lang="es-ES" sz="1600" b="0" dirty="0">
                <a:solidFill>
                  <a:srgbClr val="002060"/>
                </a:solidFill>
                <a:latin typeface="Arial Narrow" panose="020B0606020202030204" pitchFamily="34" charset="0"/>
              </a:rPr>
              <a:t>FITCHETT, Deborah, 2013. </a:t>
            </a:r>
            <a:r>
              <a:rPr lang="es-ES" sz="1600" b="0" dirty="0" err="1">
                <a:solidFill>
                  <a:srgbClr val="002060"/>
                </a:solidFill>
                <a:latin typeface="Arial Narrow" panose="020B0606020202030204" pitchFamily="34" charset="0"/>
              </a:rPr>
              <a:t>Levelling</a:t>
            </a:r>
            <a:r>
              <a:rPr lang="es-ES" sz="1600" b="0" dirty="0">
                <a:solidFill>
                  <a:srgbClr val="002060"/>
                </a:solidFill>
                <a:latin typeface="Arial Narrow" panose="020B0606020202030204" pitchFamily="34" charset="0"/>
              </a:rPr>
              <a:t> up to Open </a:t>
            </a:r>
            <a:r>
              <a:rPr lang="es-ES" sz="1600" b="0" dirty="0" err="1">
                <a:solidFill>
                  <a:srgbClr val="002060"/>
                </a:solidFill>
                <a:latin typeface="Arial Narrow" panose="020B0606020202030204" pitchFamily="34" charset="0"/>
              </a:rPr>
              <a:t>Research</a:t>
            </a:r>
            <a:r>
              <a:rPr lang="es-ES" sz="1600" b="0" dirty="0">
                <a:solidFill>
                  <a:srgbClr val="002060"/>
                </a:solidFill>
                <a:latin typeface="Arial Narrow" panose="020B0606020202030204" pitchFamily="34" charset="0"/>
              </a:rPr>
              <a:t> Data. En: </a:t>
            </a:r>
            <a:r>
              <a:rPr lang="es-ES" sz="1600" b="0" dirty="0" err="1">
                <a:solidFill>
                  <a:srgbClr val="002060"/>
                </a:solidFill>
                <a:latin typeface="Arial Narrow" panose="020B0606020202030204" pitchFamily="34" charset="0"/>
              </a:rPr>
              <a:t>Creative</a:t>
            </a:r>
            <a:r>
              <a:rPr lang="es-ES" sz="1600" b="0" dirty="0">
                <a:solidFill>
                  <a:srgbClr val="002060"/>
                </a:solidFill>
                <a:latin typeface="Arial Narrow" panose="020B0606020202030204" pitchFamily="34" charset="0"/>
              </a:rPr>
              <a:t> </a:t>
            </a:r>
            <a:r>
              <a:rPr lang="es-ES" sz="1600" b="0" dirty="0" err="1">
                <a:solidFill>
                  <a:srgbClr val="002060"/>
                </a:solidFill>
                <a:latin typeface="Arial Narrow" panose="020B0606020202030204" pitchFamily="34" charset="0"/>
              </a:rPr>
              <a:t>Commons</a:t>
            </a:r>
            <a:r>
              <a:rPr lang="es-ES" sz="1600" b="0" dirty="0">
                <a:solidFill>
                  <a:srgbClr val="002060"/>
                </a:solidFill>
                <a:latin typeface="Arial Narrow" panose="020B0606020202030204" pitchFamily="34" charset="0"/>
              </a:rPr>
              <a:t> </a:t>
            </a:r>
            <a:r>
              <a:rPr lang="es-ES" sz="1600" b="0" dirty="0" err="1">
                <a:solidFill>
                  <a:srgbClr val="002060"/>
                </a:solidFill>
                <a:latin typeface="Arial Narrow" panose="020B0606020202030204" pitchFamily="34" charset="0"/>
              </a:rPr>
              <a:t>Aotearoa</a:t>
            </a:r>
            <a:r>
              <a:rPr lang="es-ES" sz="1600" b="0" dirty="0">
                <a:solidFill>
                  <a:srgbClr val="002060"/>
                </a:solidFill>
                <a:latin typeface="Arial Narrow" panose="020B0606020202030204" pitchFamily="34" charset="0"/>
              </a:rPr>
              <a:t> New </a:t>
            </a:r>
            <a:r>
              <a:rPr lang="es-ES" sz="1600" b="0" dirty="0" err="1">
                <a:solidFill>
                  <a:srgbClr val="002060"/>
                </a:solidFill>
                <a:latin typeface="Arial Narrow" panose="020B0606020202030204" pitchFamily="34" charset="0"/>
              </a:rPr>
              <a:t>Zealand</a:t>
            </a:r>
            <a:r>
              <a:rPr lang="es-ES" sz="1600" b="0" dirty="0">
                <a:solidFill>
                  <a:srgbClr val="002060"/>
                </a:solidFill>
                <a:latin typeface="Arial Narrow" panose="020B0606020202030204" pitchFamily="34" charset="0"/>
              </a:rPr>
              <a:t> [en línea]. Disponible en: </a:t>
            </a:r>
            <a:r>
              <a:rPr lang="es-ES" sz="1600" b="0" dirty="0">
                <a:solidFill>
                  <a:srgbClr val="002060"/>
                </a:solidFill>
                <a:latin typeface="Arial Narrow" panose="020B0606020202030204" pitchFamily="34" charset="0"/>
                <a:hlinkClick r:id="rId4"/>
              </a:rPr>
              <a:t>http://creativecommons.org.nz/2013/10/levelling-up-to-open-research-data/ </a:t>
            </a:r>
            <a:r>
              <a:rPr lang="es-ES" sz="1600" b="0" dirty="0">
                <a:solidFill>
                  <a:srgbClr val="002060"/>
                </a:solidFill>
                <a:latin typeface="Arial Narrow" panose="020B0606020202030204" pitchFamily="34" charset="0"/>
              </a:rPr>
              <a:t>[consulta: 7 noviembre 2016</a:t>
            </a:r>
            <a:r>
              <a:rPr lang="es-ES" sz="1600" b="0" dirty="0" smtClean="0">
                <a:solidFill>
                  <a:srgbClr val="002060"/>
                </a:solidFill>
                <a:latin typeface="Arial Narrow" panose="020B0606020202030204" pitchFamily="34" charset="0"/>
              </a:rPr>
              <a:t>]</a:t>
            </a:r>
            <a:endParaRPr lang="en-US" sz="2400" b="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505305174"/>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442" y="304800"/>
            <a:ext cx="10948988"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lvl="0" algn="l">
              <a:lnSpc>
                <a:spcPct val="100000"/>
              </a:lnSpc>
              <a:spcBef>
                <a:spcPct val="0"/>
              </a:spcBef>
              <a:buClrTx/>
              <a:buSzTx/>
              <a:tabLst/>
            </a:pPr>
            <a:r>
              <a:rPr lang="es-ES" altLang="es-ES" sz="2400" b="0" dirty="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pic>
        <p:nvPicPr>
          <p:cNvPr id="1026" name="Picture 2" descr="Board, Interfaces, Digital, Global, Networ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736"/>
            <a:ext cx="9907588" cy="58052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0" y="3717032"/>
            <a:ext cx="9907588" cy="707886"/>
          </a:xfrm>
          <a:prstGeom prst="rect">
            <a:avLst/>
          </a:prstGeom>
          <a:solidFill>
            <a:srgbClr val="C00000"/>
          </a:solidFill>
        </p:spPr>
        <p:txBody>
          <a:bodyPr wrap="square" rtlCol="0">
            <a:spAutoFit/>
          </a:bodyPr>
          <a:lstStyle/>
          <a:p>
            <a:pPr algn="ctr"/>
            <a:r>
              <a:rPr lang="es-ES" sz="4000" dirty="0" smtClean="0">
                <a:latin typeface="Arial Narrow" panose="020B0606020202030204" pitchFamily="34" charset="0"/>
              </a:rPr>
              <a:t>Conjuntos de datos</a:t>
            </a:r>
            <a:endParaRPr lang="es-ES" sz="4000" dirty="0">
              <a:latin typeface="Arial Narrow" panose="020B0606020202030204" pitchFamily="34" charset="0"/>
            </a:endParaRPr>
          </a:p>
        </p:txBody>
      </p:sp>
    </p:spTree>
    <p:extLst>
      <p:ext uri="{BB962C8B-B14F-4D97-AF65-F5344CB8AC3E}">
        <p14:creationId xmlns:p14="http://schemas.microsoft.com/office/powerpoint/2010/main" val="1453536066"/>
      </p:ext>
    </p:extLst>
  </p:cSld>
  <p:clrMapOvr>
    <a:masterClrMapping/>
  </p:clrMapOvr>
  <p:transition>
    <p:strips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dirty="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777330" y="3212976"/>
            <a:ext cx="6912768" cy="276999"/>
          </a:xfrm>
          <a:prstGeom prst="rect">
            <a:avLst/>
          </a:prstGeom>
          <a:noFill/>
        </p:spPr>
        <p:txBody>
          <a:bodyPr wrap="square" rtlCol="0">
            <a:spAutoFit/>
          </a:bodyPr>
          <a:lstStyle/>
          <a:p>
            <a:endParaRPr lang="es-ES" dirty="0"/>
          </a:p>
        </p:txBody>
      </p:sp>
      <p:sp>
        <p:nvSpPr>
          <p:cNvPr id="5" name="4 Llamada con línea 2 (borde y barra de énfasis)"/>
          <p:cNvSpPr/>
          <p:nvPr/>
        </p:nvSpPr>
        <p:spPr bwMode="auto">
          <a:xfrm flipH="1">
            <a:off x="1962150" y="1968122"/>
            <a:ext cx="1944712" cy="1109266"/>
          </a:xfrm>
          <a:prstGeom prst="accentBorderCallout2">
            <a:avLst>
              <a:gd name="adj1" fmla="val 13140"/>
              <a:gd name="adj2" fmla="val -8333"/>
              <a:gd name="adj3" fmla="val 31273"/>
              <a:gd name="adj4" fmla="val -8641"/>
              <a:gd name="adj5" fmla="val 35388"/>
              <a:gd name="adj6" fmla="val -8558"/>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lnSpc>
                <a:spcPct val="107000"/>
              </a:lnSpc>
              <a:spcAft>
                <a:spcPts val="800"/>
              </a:spcAft>
            </a:pPr>
            <a:r>
              <a:rPr lang="es-ES" sz="3200" dirty="0">
                <a:latin typeface="Arial Narrow" panose="020B0606020202030204" pitchFamily="34" charset="0"/>
                <a:ea typeface="Calibri" panose="020F0502020204030204" pitchFamily="34" charset="0"/>
                <a:cs typeface="Arial" panose="020B0604020202020204" pitchFamily="34" charset="0"/>
              </a:rPr>
              <a:t>Propiedad intelectual</a:t>
            </a:r>
          </a:p>
        </p:txBody>
      </p:sp>
      <p:sp>
        <p:nvSpPr>
          <p:cNvPr id="6" name="5 Rectángulo"/>
          <p:cNvSpPr/>
          <p:nvPr/>
        </p:nvSpPr>
        <p:spPr>
          <a:xfrm>
            <a:off x="3585642" y="1832533"/>
            <a:ext cx="4953000" cy="1380443"/>
          </a:xfrm>
          <a:prstGeom prst="rect">
            <a:avLst/>
          </a:prstGeom>
        </p:spPr>
        <p:txBody>
          <a:bodyPr>
            <a:spAutoFit/>
          </a:bodyPr>
          <a:lstStyle/>
          <a:p>
            <a:pPr marL="1085850" lvl="1" indent="-342900" algn="just">
              <a:lnSpc>
                <a:spcPct val="107000"/>
              </a:lnSpc>
              <a:spcAft>
                <a:spcPts val="800"/>
              </a:spcAft>
              <a:buClr>
                <a:srgbClr val="C00000"/>
              </a:buClr>
              <a:buFont typeface="Wingdings" panose="05000000000000000000" pitchFamily="2" charset="2"/>
              <a:buChar char="§"/>
            </a:pPr>
            <a:r>
              <a:rPr lang="es-ES" sz="2400" b="0" dirty="0">
                <a:solidFill>
                  <a:srgbClr val="002060"/>
                </a:solidFill>
                <a:latin typeface="Arial Narrow" panose="020B0606020202030204" pitchFamily="34" charset="0"/>
                <a:ea typeface="Calibri" panose="020F0502020204030204" pitchFamily="34" charset="0"/>
                <a:cs typeface="Arial" panose="020B0604020202020204" pitchFamily="34" charset="0"/>
              </a:rPr>
              <a:t>Derechos de autor</a:t>
            </a:r>
          </a:p>
          <a:p>
            <a:pPr marL="1085850" lvl="1" indent="-342900">
              <a:lnSpc>
                <a:spcPct val="107000"/>
              </a:lnSpc>
              <a:spcAft>
                <a:spcPts val="800"/>
              </a:spcAft>
              <a:buClr>
                <a:srgbClr val="C00000"/>
              </a:buClr>
              <a:buFont typeface="Wingdings" panose="05000000000000000000" pitchFamily="2" charset="2"/>
              <a:buChar char="§"/>
            </a:pPr>
            <a:r>
              <a:rPr lang="es-ES" sz="2400" b="0" dirty="0">
                <a:solidFill>
                  <a:srgbClr val="002060"/>
                </a:solidFill>
                <a:latin typeface="Arial Narrow" panose="020B0606020202030204" pitchFamily="34" charset="0"/>
                <a:ea typeface="Calibri" panose="020F0502020204030204" pitchFamily="34" charset="0"/>
                <a:cs typeface="Arial" panose="020B0604020202020204" pitchFamily="34" charset="0"/>
              </a:rPr>
              <a:t>Otros derechos de propiedad intelectual</a:t>
            </a:r>
          </a:p>
        </p:txBody>
      </p:sp>
      <p:grpSp>
        <p:nvGrpSpPr>
          <p:cNvPr id="2" name="Grupo 1"/>
          <p:cNvGrpSpPr/>
          <p:nvPr/>
        </p:nvGrpSpPr>
        <p:grpSpPr>
          <a:xfrm>
            <a:off x="779991" y="3645486"/>
            <a:ext cx="8710307" cy="2163702"/>
            <a:chOff x="779991" y="3645486"/>
            <a:chExt cx="8710307" cy="2163702"/>
          </a:xfrm>
        </p:grpSpPr>
        <p:sp>
          <p:nvSpPr>
            <p:cNvPr id="8" name="Rectángulo 7"/>
            <p:cNvSpPr/>
            <p:nvPr/>
          </p:nvSpPr>
          <p:spPr>
            <a:xfrm>
              <a:off x="849338" y="4823918"/>
              <a:ext cx="8640960" cy="985270"/>
            </a:xfrm>
            <a:prstGeom prst="rect">
              <a:avLst/>
            </a:prstGeom>
          </p:spPr>
          <p:txBody>
            <a:bodyPr wrap="square">
              <a:spAutoFit/>
            </a:bodyPr>
            <a:lstStyle/>
            <a:p>
              <a:pPr marL="1085850" lvl="1" indent="-342900" algn="just">
                <a:lnSpc>
                  <a:spcPct val="107000"/>
                </a:lnSpc>
                <a:spcAft>
                  <a:spcPts val="800"/>
                </a:spcAft>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Obra con derechos de autor</a:t>
              </a:r>
            </a:p>
            <a:p>
              <a:pPr marL="1085850" lvl="1" indent="-342900" algn="just">
                <a:lnSpc>
                  <a:spcPct val="107000"/>
                </a:lnSpc>
                <a:spcAft>
                  <a:spcPts val="800"/>
                </a:spcAft>
                <a:buClr>
                  <a:srgbClr val="C00000"/>
                </a:buClr>
                <a:buFont typeface="Wingdings" panose="05000000000000000000" pitchFamily="2" charset="2"/>
                <a:buChar char="§"/>
              </a:pPr>
              <a:r>
                <a:rPr lang="es-ES" sz="2400" b="0" dirty="0" smtClean="0">
                  <a:solidFill>
                    <a:srgbClr val="002060"/>
                  </a:solidFill>
                  <a:latin typeface="Arial Narrow" panose="020B0606020202030204" pitchFamily="34" charset="0"/>
                </a:rPr>
                <a:t>Derecho </a:t>
              </a:r>
              <a:r>
                <a:rPr lang="es-ES" sz="2400" b="0" i="1" dirty="0" smtClean="0">
                  <a:solidFill>
                    <a:srgbClr val="002060"/>
                  </a:solidFill>
                  <a:latin typeface="Arial Narrow" panose="020B0606020202030204" pitchFamily="34" charset="0"/>
                </a:rPr>
                <a:t>sui generis </a:t>
              </a:r>
              <a:r>
                <a:rPr lang="es-ES" sz="2400" b="0" dirty="0" smtClean="0">
                  <a:solidFill>
                    <a:srgbClr val="002060"/>
                  </a:solidFill>
                  <a:latin typeface="Arial Narrow" panose="020B0606020202030204" pitchFamily="34" charset="0"/>
                </a:rPr>
                <a:t>de las bases de datos (otros derechos)</a:t>
              </a:r>
              <a:endParaRPr lang="es-ES" sz="16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p:txBody>
        </p:sp>
        <p:sp>
          <p:nvSpPr>
            <p:cNvPr id="7" name="6 Rectángulo"/>
            <p:cNvSpPr/>
            <p:nvPr/>
          </p:nvSpPr>
          <p:spPr bwMode="auto">
            <a:xfrm>
              <a:off x="779991" y="3645486"/>
              <a:ext cx="8568952" cy="864096"/>
            </a:xfrm>
            <a:prstGeom prst="rect">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lnSpc>
                  <a:spcPct val="107000"/>
                </a:lnSpc>
                <a:spcAft>
                  <a:spcPts val="800"/>
                </a:spcAft>
              </a:pPr>
              <a:r>
                <a:rPr lang="es-ES" sz="3200" dirty="0">
                  <a:latin typeface="Arial Narrow" panose="020B0606020202030204" pitchFamily="34" charset="0"/>
                  <a:ea typeface="Calibri" panose="020F0502020204030204" pitchFamily="34" charset="0"/>
                  <a:cs typeface="Arial" panose="020B0604020202020204" pitchFamily="34" charset="0"/>
                </a:rPr>
                <a:t>Conjuntos de datos = bases de datos (art. 12 LPI)</a:t>
              </a:r>
              <a:endParaRPr lang="es-ES" sz="3200" dirty="0"/>
            </a:p>
          </p:txBody>
        </p:sp>
      </p:grpSp>
    </p:spTree>
    <p:extLst>
      <p:ext uri="{BB962C8B-B14F-4D97-AF65-F5344CB8AC3E}">
        <p14:creationId xmlns:p14="http://schemas.microsoft.com/office/powerpoint/2010/main" val="222873784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705322" y="3933056"/>
            <a:ext cx="6912768" cy="276999"/>
          </a:xfrm>
          <a:prstGeom prst="rect">
            <a:avLst/>
          </a:prstGeom>
          <a:noFill/>
        </p:spPr>
        <p:txBody>
          <a:bodyPr wrap="square" rtlCol="0">
            <a:spAutoFit/>
          </a:bodyPr>
          <a:lstStyle/>
          <a:p>
            <a:endParaRPr lang="es-ES" dirty="0"/>
          </a:p>
        </p:txBody>
      </p:sp>
      <p:sp>
        <p:nvSpPr>
          <p:cNvPr id="8" name="Rectángulo 7"/>
          <p:cNvSpPr/>
          <p:nvPr/>
        </p:nvSpPr>
        <p:spPr>
          <a:xfrm>
            <a:off x="849338" y="1689295"/>
            <a:ext cx="7766918" cy="3561488"/>
          </a:xfrm>
          <a:prstGeom prst="rect">
            <a:avLst/>
          </a:prstGeom>
        </p:spPr>
        <p:txBody>
          <a:bodyPr wrap="square">
            <a:spAutoFit/>
          </a:bodyPr>
          <a:lstStyle/>
          <a:p>
            <a:pPr algn="ctr">
              <a:lnSpc>
                <a:spcPct val="107000"/>
              </a:lnSpc>
              <a:spcAft>
                <a:spcPts val="800"/>
              </a:spcAft>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Los conjuntos de datos como bases de datos</a:t>
            </a:r>
          </a:p>
          <a:p>
            <a:pPr algn="ctr">
              <a:lnSpc>
                <a:spcPct val="107000"/>
              </a:lnSpc>
              <a:spcAft>
                <a:spcPts val="800"/>
              </a:spcAft>
            </a:pP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Art.12</a:t>
            </a:r>
          </a:p>
          <a:p>
            <a:pPr algn="ctr">
              <a:lnSpc>
                <a:spcPct val="107000"/>
              </a:lnSpc>
              <a:spcAft>
                <a:spcPts val="0"/>
              </a:spcAft>
            </a:pPr>
            <a:endPar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400" b="0" i="1" dirty="0" smtClean="0">
                <a:solidFill>
                  <a:schemeClr val="tx1">
                    <a:lumMod val="65000"/>
                    <a:lumOff val="35000"/>
                  </a:schemeClr>
                </a:solidFill>
                <a:latin typeface="Arial Narrow" panose="020B0606020202030204" pitchFamily="34" charset="0"/>
                <a:cs typeface="Arial" panose="020B0604020202020204" pitchFamily="34" charset="0"/>
              </a:rPr>
              <a:t>S</a:t>
            </a:r>
            <a:r>
              <a:rPr lang="es-ES" sz="2400" b="0" i="1" dirty="0" smtClean="0">
                <a:solidFill>
                  <a:schemeClr val="tx1">
                    <a:lumMod val="65000"/>
                    <a:lumOff val="35000"/>
                  </a:schemeClr>
                </a:solidFill>
                <a:latin typeface="Arial Narrow" panose="020B0606020202030204" pitchFamily="34" charset="0"/>
              </a:rPr>
              <a:t>e </a:t>
            </a:r>
            <a:r>
              <a:rPr lang="es-ES" sz="2400" b="0" i="1" dirty="0">
                <a:solidFill>
                  <a:schemeClr val="tx1">
                    <a:lumMod val="65000"/>
                    <a:lumOff val="35000"/>
                  </a:schemeClr>
                </a:solidFill>
                <a:latin typeface="Arial Narrow" panose="020B0606020202030204" pitchFamily="34" charset="0"/>
              </a:rPr>
              <a:t>consideran bases de datos las </a:t>
            </a:r>
            <a:r>
              <a:rPr lang="es-ES" sz="2400" b="0" i="1" u="sng" dirty="0">
                <a:solidFill>
                  <a:schemeClr val="tx1">
                    <a:lumMod val="65000"/>
                    <a:lumOff val="35000"/>
                  </a:schemeClr>
                </a:solidFill>
                <a:latin typeface="Arial Narrow" panose="020B0606020202030204" pitchFamily="34" charset="0"/>
              </a:rPr>
              <a:t>colecciones</a:t>
            </a:r>
            <a:r>
              <a:rPr lang="es-ES" sz="2400" b="0" i="1" dirty="0">
                <a:solidFill>
                  <a:schemeClr val="tx1">
                    <a:lumMod val="65000"/>
                    <a:lumOff val="35000"/>
                  </a:schemeClr>
                </a:solidFill>
                <a:latin typeface="Arial Narrow" panose="020B0606020202030204" pitchFamily="34" charset="0"/>
              </a:rPr>
              <a:t> de </a:t>
            </a:r>
            <a:r>
              <a:rPr lang="es-ES" sz="2400" b="0" i="1" dirty="0" smtClean="0">
                <a:solidFill>
                  <a:schemeClr val="tx1">
                    <a:lumMod val="65000"/>
                    <a:lumOff val="35000"/>
                  </a:schemeClr>
                </a:solidFill>
                <a:latin typeface="Arial Narrow" panose="020B0606020202030204" pitchFamily="34" charset="0"/>
              </a:rPr>
              <a:t>obras, </a:t>
            </a:r>
            <a:r>
              <a:rPr lang="es-ES" sz="2400" b="0" i="1" u="sng" dirty="0" smtClean="0">
                <a:solidFill>
                  <a:schemeClr val="tx1">
                    <a:lumMod val="65000"/>
                    <a:lumOff val="35000"/>
                  </a:schemeClr>
                </a:solidFill>
                <a:latin typeface="Arial Narrow" panose="020B0606020202030204" pitchFamily="34" charset="0"/>
              </a:rPr>
              <a:t>de </a:t>
            </a:r>
            <a:r>
              <a:rPr lang="es-ES" sz="2400" b="0" i="1" u="sng" dirty="0">
                <a:solidFill>
                  <a:schemeClr val="tx1">
                    <a:lumMod val="65000"/>
                    <a:lumOff val="35000"/>
                  </a:schemeClr>
                </a:solidFill>
                <a:latin typeface="Arial Narrow" panose="020B0606020202030204" pitchFamily="34" charset="0"/>
              </a:rPr>
              <a:t>datos</a:t>
            </a:r>
            <a:r>
              <a:rPr lang="es-ES" sz="2400" b="0" i="1" dirty="0">
                <a:solidFill>
                  <a:schemeClr val="tx1">
                    <a:lumMod val="65000"/>
                    <a:lumOff val="35000"/>
                  </a:schemeClr>
                </a:solidFill>
                <a:latin typeface="Arial Narrow" panose="020B0606020202030204" pitchFamily="34" charset="0"/>
              </a:rPr>
              <a:t>, o de otros elementos independientes </a:t>
            </a:r>
            <a:r>
              <a:rPr lang="es-ES" sz="2400" b="0" i="1" u="sng" dirty="0">
                <a:solidFill>
                  <a:schemeClr val="tx1">
                    <a:lumMod val="65000"/>
                    <a:lumOff val="35000"/>
                  </a:schemeClr>
                </a:solidFill>
                <a:latin typeface="Arial Narrow" panose="020B0606020202030204" pitchFamily="34" charset="0"/>
              </a:rPr>
              <a:t>dispuestos de manera sistemática o metódica</a:t>
            </a:r>
            <a:r>
              <a:rPr lang="es-ES" sz="2400" b="0" i="1" dirty="0">
                <a:solidFill>
                  <a:schemeClr val="tx1">
                    <a:lumMod val="65000"/>
                    <a:lumOff val="35000"/>
                  </a:schemeClr>
                </a:solidFill>
                <a:latin typeface="Arial Narrow" panose="020B0606020202030204" pitchFamily="34" charset="0"/>
              </a:rPr>
              <a:t> y </a:t>
            </a:r>
            <a:r>
              <a:rPr lang="es-ES" sz="2400" b="0" i="1" u="sng" dirty="0">
                <a:solidFill>
                  <a:schemeClr val="tx1">
                    <a:lumMod val="65000"/>
                    <a:lumOff val="35000"/>
                  </a:schemeClr>
                </a:solidFill>
                <a:latin typeface="Arial Narrow" panose="020B0606020202030204" pitchFamily="34" charset="0"/>
              </a:rPr>
              <a:t>accesibles individualmente</a:t>
            </a:r>
            <a:r>
              <a:rPr lang="es-ES" sz="2400" b="0" i="1" dirty="0">
                <a:solidFill>
                  <a:schemeClr val="tx1">
                    <a:lumMod val="65000"/>
                    <a:lumOff val="35000"/>
                  </a:schemeClr>
                </a:solidFill>
                <a:latin typeface="Arial Narrow" panose="020B0606020202030204" pitchFamily="34" charset="0"/>
              </a:rPr>
              <a:t> por medios electrónicos o de otra </a:t>
            </a:r>
            <a:r>
              <a:rPr lang="es-ES" sz="2400" b="0" i="1" dirty="0" smtClean="0">
                <a:solidFill>
                  <a:schemeClr val="tx1">
                    <a:lumMod val="65000"/>
                    <a:lumOff val="35000"/>
                  </a:schemeClr>
                </a:solidFill>
                <a:latin typeface="Arial Narrow" panose="020B0606020202030204" pitchFamily="34" charset="0"/>
              </a:rPr>
              <a:t>forma</a:t>
            </a:r>
          </a:p>
          <a:p>
            <a:pPr algn="just">
              <a:lnSpc>
                <a:spcPct val="107000"/>
              </a:lnSpc>
              <a:spcAft>
                <a:spcPts val="800"/>
              </a:spcAft>
            </a:pPr>
            <a:endParaRPr lang="es-ES" sz="2400" b="0" dirty="0" smtClean="0">
              <a:solidFill>
                <a:schemeClr val="tx1">
                  <a:lumMod val="65000"/>
                  <a:lumOff val="35000"/>
                </a:schemeClr>
              </a:solidFill>
              <a:latin typeface="Arial Narrow" panose="020B0606020202030204" pitchFamily="34" charset="0"/>
            </a:endParaRPr>
          </a:p>
        </p:txBody>
      </p:sp>
      <p:sp>
        <p:nvSpPr>
          <p:cNvPr id="9" name="8 CuadroTexto"/>
          <p:cNvSpPr txBox="1"/>
          <p:nvPr/>
        </p:nvSpPr>
        <p:spPr>
          <a:xfrm>
            <a:off x="499244" y="2649483"/>
            <a:ext cx="1008112" cy="1569660"/>
          </a:xfrm>
          <a:prstGeom prst="rect">
            <a:avLst/>
          </a:prstGeom>
          <a:noFill/>
        </p:spPr>
        <p:txBody>
          <a:bodyPr wrap="square" rtlCol="0">
            <a:spAutoFit/>
          </a:bodyPr>
          <a:lstStyle/>
          <a:p>
            <a:r>
              <a:rPr lang="es-ES" sz="9600" b="0" dirty="0" smtClean="0">
                <a:solidFill>
                  <a:srgbClr val="C00000"/>
                </a:solidFill>
                <a:latin typeface="Arial Narrow" panose="020B0606020202030204" pitchFamily="34" charset="0"/>
              </a:rPr>
              <a:t>“</a:t>
            </a:r>
            <a:endParaRPr lang="es-ES" sz="9600" b="0" dirty="0">
              <a:solidFill>
                <a:srgbClr val="C00000"/>
              </a:solidFill>
              <a:latin typeface="Arial Narrow" panose="020B0606020202030204" pitchFamily="34" charset="0"/>
            </a:endParaRPr>
          </a:p>
        </p:txBody>
      </p:sp>
      <p:sp>
        <p:nvSpPr>
          <p:cNvPr id="10" name="9 CuadroTexto"/>
          <p:cNvSpPr txBox="1"/>
          <p:nvPr/>
        </p:nvSpPr>
        <p:spPr>
          <a:xfrm>
            <a:off x="3975324" y="4187647"/>
            <a:ext cx="1266750" cy="1569660"/>
          </a:xfrm>
          <a:prstGeom prst="rect">
            <a:avLst/>
          </a:prstGeom>
          <a:noFill/>
        </p:spPr>
        <p:txBody>
          <a:bodyPr wrap="square" rtlCol="0">
            <a:spAutoFit/>
          </a:bodyPr>
          <a:lstStyle/>
          <a:p>
            <a:r>
              <a:rPr lang="es-ES" sz="9600" b="0" dirty="0">
                <a:solidFill>
                  <a:srgbClr val="C00000"/>
                </a:solidFill>
                <a:latin typeface="Arial Narrow" panose="020B0606020202030204" pitchFamily="34" charset="0"/>
              </a:rPr>
              <a:t>”</a:t>
            </a:r>
          </a:p>
        </p:txBody>
      </p:sp>
    </p:spTree>
    <p:extLst>
      <p:ext uri="{BB962C8B-B14F-4D97-AF65-F5344CB8AC3E}">
        <p14:creationId xmlns:p14="http://schemas.microsoft.com/office/powerpoint/2010/main" val="2499592774"/>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2289498" y="4725144"/>
            <a:ext cx="6912768" cy="276999"/>
          </a:xfrm>
          <a:prstGeom prst="rect">
            <a:avLst/>
          </a:prstGeom>
          <a:noFill/>
        </p:spPr>
        <p:txBody>
          <a:bodyPr wrap="square" rtlCol="0">
            <a:spAutoFit/>
          </a:bodyPr>
          <a:lstStyle/>
          <a:p>
            <a:endParaRPr lang="es-ES" dirty="0"/>
          </a:p>
        </p:txBody>
      </p:sp>
      <p:sp>
        <p:nvSpPr>
          <p:cNvPr id="8" name="Rectángulo 7"/>
          <p:cNvSpPr/>
          <p:nvPr/>
        </p:nvSpPr>
        <p:spPr>
          <a:xfrm>
            <a:off x="1012040" y="1484784"/>
            <a:ext cx="6984776" cy="4849597"/>
          </a:xfrm>
          <a:prstGeom prst="rect">
            <a:avLst/>
          </a:prstGeom>
        </p:spPr>
        <p:txBody>
          <a:bodyPr wrap="square">
            <a:spAutoFit/>
          </a:bodyPr>
          <a:lstStyle/>
          <a:p>
            <a:pPr algn="ctr">
              <a:lnSpc>
                <a:spcPct val="107000"/>
              </a:lnSpc>
              <a:spcAft>
                <a:spcPts val="800"/>
              </a:spcAft>
            </a:pPr>
            <a:r>
              <a:rPr lang="es-ES" sz="2400" dirty="0">
                <a:solidFill>
                  <a:srgbClr val="002060"/>
                </a:solidFill>
                <a:latin typeface="Arial Narrow" panose="020B0606020202030204" pitchFamily="34" charset="0"/>
                <a:ea typeface="Calibri" panose="020F0502020204030204" pitchFamily="34" charset="0"/>
                <a:cs typeface="Arial" panose="020B0604020202020204" pitchFamily="34" charset="0"/>
              </a:rPr>
              <a:t>T</a:t>
            </a:r>
            <a:r>
              <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rPr>
              <a:t>ienen derechos de autor:</a:t>
            </a:r>
          </a:p>
          <a:p>
            <a:pPr algn="just">
              <a:lnSpc>
                <a:spcPct val="107000"/>
              </a:lnSpc>
              <a:spcAft>
                <a:spcPts val="0"/>
              </a:spcAft>
            </a:pPr>
            <a:endParaRPr lang="es-ES" sz="2400" dirty="0" smtClean="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400" b="0" i="1" dirty="0" smtClean="0">
                <a:solidFill>
                  <a:schemeClr val="tx1">
                    <a:lumMod val="65000"/>
                    <a:lumOff val="35000"/>
                  </a:schemeClr>
                </a:solidFill>
                <a:latin typeface="Arial Narrow" panose="020B0606020202030204" pitchFamily="34" charset="0"/>
              </a:rPr>
              <a:t>…las </a:t>
            </a:r>
            <a:r>
              <a:rPr lang="es-ES" sz="2400" b="0" i="1" dirty="0">
                <a:solidFill>
                  <a:schemeClr val="tx1">
                    <a:lumMod val="65000"/>
                    <a:lumOff val="35000"/>
                  </a:schemeClr>
                </a:solidFill>
                <a:latin typeface="Arial Narrow" panose="020B0606020202030204" pitchFamily="34" charset="0"/>
              </a:rPr>
              <a:t>bases de datos que por la selección o disposición de sus contenidos constituyan </a:t>
            </a:r>
            <a:r>
              <a:rPr lang="es-ES" sz="2400" b="0" i="1" u="sng" dirty="0">
                <a:solidFill>
                  <a:schemeClr val="tx1">
                    <a:lumMod val="65000"/>
                    <a:lumOff val="35000"/>
                  </a:schemeClr>
                </a:solidFill>
                <a:latin typeface="Arial Narrow" panose="020B0606020202030204" pitchFamily="34" charset="0"/>
              </a:rPr>
              <a:t>creaciones intelectuales</a:t>
            </a:r>
            <a:r>
              <a:rPr lang="es-ES" sz="2400" b="0" i="1" dirty="0">
                <a:solidFill>
                  <a:schemeClr val="tx1">
                    <a:lumMod val="65000"/>
                    <a:lumOff val="35000"/>
                  </a:schemeClr>
                </a:solidFill>
                <a:latin typeface="Arial Narrow" panose="020B0606020202030204" pitchFamily="34" charset="0"/>
              </a:rPr>
              <a:t>, sin perjuicio, en su caso, de los derechos que pudieran subsistir sobre </a:t>
            </a:r>
            <a:r>
              <a:rPr lang="es-ES" sz="2400" b="0" i="1" dirty="0" smtClean="0">
                <a:solidFill>
                  <a:schemeClr val="tx1">
                    <a:lumMod val="65000"/>
                    <a:lumOff val="35000"/>
                  </a:schemeClr>
                </a:solidFill>
                <a:latin typeface="Arial Narrow" panose="020B0606020202030204" pitchFamily="34" charset="0"/>
              </a:rPr>
              <a:t>dichos contenidos.</a:t>
            </a:r>
          </a:p>
          <a:p>
            <a:pPr algn="just">
              <a:lnSpc>
                <a:spcPct val="107000"/>
              </a:lnSpc>
              <a:spcAft>
                <a:spcPts val="800"/>
              </a:spcAft>
            </a:pPr>
            <a:r>
              <a:rPr lang="es-ES" sz="2400" b="0" i="1" dirty="0">
                <a:solidFill>
                  <a:schemeClr val="tx1">
                    <a:lumMod val="65000"/>
                    <a:lumOff val="35000"/>
                  </a:schemeClr>
                </a:solidFill>
                <a:latin typeface="Arial Narrow" panose="020B0606020202030204" pitchFamily="34" charset="0"/>
              </a:rPr>
              <a:t>La protección reconocida en el presente artículo a estas colecciones se refiere </a:t>
            </a:r>
            <a:r>
              <a:rPr lang="es-ES" sz="2400" b="0" i="1" u="sng" dirty="0">
                <a:solidFill>
                  <a:schemeClr val="tx1">
                    <a:lumMod val="65000"/>
                    <a:lumOff val="35000"/>
                  </a:schemeClr>
                </a:solidFill>
                <a:latin typeface="Arial Narrow" panose="020B0606020202030204" pitchFamily="34" charset="0"/>
              </a:rPr>
              <a:t>únicamente a su estructura </a:t>
            </a:r>
            <a:r>
              <a:rPr lang="es-ES" sz="2400" b="0" i="1" dirty="0">
                <a:solidFill>
                  <a:schemeClr val="tx1">
                    <a:lumMod val="65000"/>
                    <a:lumOff val="35000"/>
                  </a:schemeClr>
                </a:solidFill>
                <a:latin typeface="Arial Narrow" panose="020B0606020202030204" pitchFamily="34" charset="0"/>
              </a:rPr>
              <a:t>en cuanto forma de expresión de la selección o disposición de sus contenidos, no siendo extensiva a éstos</a:t>
            </a:r>
            <a:endParaRPr lang="es-ES" sz="2400" i="1" dirty="0">
              <a:solidFill>
                <a:schemeClr val="tx1">
                  <a:lumMod val="65000"/>
                  <a:lumOff val="35000"/>
                </a:schemeClr>
              </a:solidFill>
              <a:latin typeface="Arial Narrow" panose="020B0606020202030204" pitchFamily="34" charset="0"/>
            </a:endParaRPr>
          </a:p>
          <a:p>
            <a:pPr algn="just">
              <a:lnSpc>
                <a:spcPct val="107000"/>
              </a:lnSpc>
              <a:spcAft>
                <a:spcPts val="800"/>
              </a:spcAft>
            </a:pPr>
            <a:endParaRPr lang="es-ES" sz="2400" b="0" i="1" dirty="0" smtClean="0">
              <a:solidFill>
                <a:schemeClr val="tx1">
                  <a:lumMod val="65000"/>
                  <a:lumOff val="35000"/>
                </a:schemeClr>
              </a:solidFill>
              <a:latin typeface="Arial Narrow" panose="020B0606020202030204" pitchFamily="34" charset="0"/>
            </a:endParaRPr>
          </a:p>
        </p:txBody>
      </p:sp>
      <p:sp>
        <p:nvSpPr>
          <p:cNvPr id="10" name="8 CuadroTexto"/>
          <p:cNvSpPr txBox="1"/>
          <p:nvPr/>
        </p:nvSpPr>
        <p:spPr>
          <a:xfrm>
            <a:off x="633314" y="1988840"/>
            <a:ext cx="1008112" cy="1569660"/>
          </a:xfrm>
          <a:prstGeom prst="rect">
            <a:avLst/>
          </a:prstGeom>
          <a:noFill/>
        </p:spPr>
        <p:txBody>
          <a:bodyPr wrap="square" rtlCol="0">
            <a:spAutoFit/>
          </a:bodyPr>
          <a:lstStyle/>
          <a:p>
            <a:r>
              <a:rPr lang="es-ES" sz="9600" b="0" dirty="0" smtClean="0">
                <a:solidFill>
                  <a:srgbClr val="C00000"/>
                </a:solidFill>
                <a:latin typeface="Arial Narrow" panose="020B0606020202030204" pitchFamily="34" charset="0"/>
              </a:rPr>
              <a:t>“</a:t>
            </a:r>
            <a:endParaRPr lang="es-ES" sz="9600" b="0" dirty="0">
              <a:solidFill>
                <a:srgbClr val="C00000"/>
              </a:solidFill>
              <a:latin typeface="Arial Narrow" panose="020B0606020202030204" pitchFamily="34" charset="0"/>
            </a:endParaRPr>
          </a:p>
        </p:txBody>
      </p:sp>
      <p:sp>
        <p:nvSpPr>
          <p:cNvPr id="12" name="9 CuadroTexto"/>
          <p:cNvSpPr txBox="1"/>
          <p:nvPr/>
        </p:nvSpPr>
        <p:spPr>
          <a:xfrm>
            <a:off x="5529858" y="5085184"/>
            <a:ext cx="1266750" cy="1569660"/>
          </a:xfrm>
          <a:prstGeom prst="rect">
            <a:avLst/>
          </a:prstGeom>
          <a:noFill/>
        </p:spPr>
        <p:txBody>
          <a:bodyPr wrap="square" rtlCol="0">
            <a:spAutoFit/>
          </a:bodyPr>
          <a:lstStyle/>
          <a:p>
            <a:r>
              <a:rPr lang="es-ES" sz="9600" b="0" dirty="0" smtClean="0">
                <a:solidFill>
                  <a:srgbClr val="C00000"/>
                </a:solidFill>
                <a:latin typeface="Arial Narrow" panose="020B0606020202030204" pitchFamily="34" charset="0"/>
              </a:rPr>
              <a:t>”</a:t>
            </a:r>
            <a:endParaRPr lang="es-ES" sz="9600" b="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1513853258"/>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2289498" y="4725144"/>
            <a:ext cx="6912768" cy="276999"/>
          </a:xfrm>
          <a:prstGeom prst="rect">
            <a:avLst/>
          </a:prstGeom>
          <a:noFill/>
        </p:spPr>
        <p:txBody>
          <a:bodyPr wrap="square" rtlCol="0">
            <a:spAutoFit/>
          </a:bodyPr>
          <a:lstStyle/>
          <a:p>
            <a:endParaRPr lang="es-ES" dirty="0"/>
          </a:p>
        </p:txBody>
      </p:sp>
      <p:sp>
        <p:nvSpPr>
          <p:cNvPr id="8" name="Rectángulo 7"/>
          <p:cNvSpPr/>
          <p:nvPr/>
        </p:nvSpPr>
        <p:spPr>
          <a:xfrm>
            <a:off x="1425402" y="1399233"/>
            <a:ext cx="6771506" cy="4249240"/>
          </a:xfrm>
          <a:prstGeom prst="rect">
            <a:avLst/>
          </a:prstGeom>
        </p:spPr>
        <p:txBody>
          <a:bodyPr wrap="square">
            <a:spAutoFit/>
          </a:bodyPr>
          <a:lstStyle/>
          <a:p>
            <a:pPr algn="just">
              <a:lnSpc>
                <a:spcPct val="107000"/>
              </a:lnSpc>
              <a:spcAft>
                <a:spcPts val="800"/>
              </a:spcAft>
            </a:pPr>
            <a:r>
              <a:rPr lang="es-ES" sz="2400" dirty="0" smtClean="0">
                <a:solidFill>
                  <a:srgbClr val="002060"/>
                </a:solidFill>
                <a:latin typeface="Arial Narrow" panose="020B0606020202030204" pitchFamily="34" charset="0"/>
              </a:rPr>
              <a:t>Los jueces dicen (TS y TJUE):</a:t>
            </a:r>
          </a:p>
          <a:p>
            <a:pPr algn="just">
              <a:lnSpc>
                <a:spcPct val="107000"/>
              </a:lnSpc>
              <a:spcAft>
                <a:spcPts val="800"/>
              </a:spcAft>
            </a:pPr>
            <a:endParaRPr lang="es-ES" sz="2400" dirty="0" smtClean="0">
              <a:solidFill>
                <a:srgbClr val="002060"/>
              </a:solidFill>
              <a:latin typeface="Arial Narrow" panose="020B0606020202030204" pitchFamily="34" charset="0"/>
            </a:endParaRPr>
          </a:p>
          <a:p>
            <a:pPr algn="just">
              <a:lnSpc>
                <a:spcPct val="107000"/>
              </a:lnSpc>
              <a:spcAft>
                <a:spcPts val="800"/>
              </a:spcAft>
            </a:pPr>
            <a:r>
              <a:rPr lang="es-ES" sz="2400" b="0" i="1" dirty="0" smtClean="0">
                <a:solidFill>
                  <a:schemeClr val="tx1">
                    <a:lumMod val="65000"/>
                    <a:lumOff val="35000"/>
                  </a:schemeClr>
                </a:solidFill>
                <a:latin typeface="Arial Narrow" panose="020B0606020202030204" pitchFamily="34" charset="0"/>
              </a:rPr>
              <a:t>…la originalidad se </a:t>
            </a:r>
            <a:r>
              <a:rPr lang="es-ES" sz="2400" b="0" i="1" dirty="0">
                <a:solidFill>
                  <a:schemeClr val="tx1">
                    <a:lumMod val="65000"/>
                    <a:lumOff val="35000"/>
                  </a:schemeClr>
                </a:solidFill>
                <a:latin typeface="Arial Narrow" panose="020B0606020202030204" pitchFamily="34" charset="0"/>
              </a:rPr>
              <a:t>cumple cuando, mediante la selección o la disposición de los datos que contiene, su autor expresa su capacidad creativa de manera original tomando elecciones libres y </a:t>
            </a:r>
            <a:r>
              <a:rPr lang="es-ES" sz="2400" b="0" i="1" dirty="0" smtClean="0">
                <a:solidFill>
                  <a:schemeClr val="tx1">
                    <a:lumMod val="65000"/>
                    <a:lumOff val="35000"/>
                  </a:schemeClr>
                </a:solidFill>
                <a:latin typeface="Arial Narrow" panose="020B0606020202030204" pitchFamily="34" charset="0"/>
              </a:rPr>
              <a:t>creativas e </a:t>
            </a:r>
            <a:r>
              <a:rPr lang="es-ES" sz="2400" b="0" i="1" dirty="0">
                <a:solidFill>
                  <a:schemeClr val="tx1">
                    <a:lumMod val="65000"/>
                    <a:lumOff val="35000"/>
                  </a:schemeClr>
                </a:solidFill>
                <a:latin typeface="Arial Narrow" panose="020B0606020202030204" pitchFamily="34" charset="0"/>
              </a:rPr>
              <a:t>imprime así su «toque personal</a:t>
            </a:r>
            <a:r>
              <a:rPr lang="es-ES" sz="2400" b="0" i="1" dirty="0" smtClean="0">
                <a:solidFill>
                  <a:schemeClr val="tx1">
                    <a:lumMod val="65000"/>
                    <a:lumOff val="35000"/>
                  </a:schemeClr>
                </a:solidFill>
                <a:latin typeface="Arial Narrow" panose="020B0606020202030204" pitchFamily="34" charset="0"/>
              </a:rPr>
              <a:t>», </a:t>
            </a:r>
            <a:r>
              <a:rPr lang="es-ES" sz="2400" b="0" i="1" dirty="0">
                <a:solidFill>
                  <a:schemeClr val="tx1">
                    <a:lumMod val="65000"/>
                    <a:lumOff val="35000"/>
                  </a:schemeClr>
                </a:solidFill>
                <a:latin typeface="Arial Narrow" panose="020B0606020202030204" pitchFamily="34" charset="0"/>
              </a:rPr>
              <a:t>por el </a:t>
            </a:r>
            <a:r>
              <a:rPr lang="es-ES" sz="2400" b="0" i="1" dirty="0" smtClean="0">
                <a:solidFill>
                  <a:schemeClr val="tx1">
                    <a:lumMod val="65000"/>
                    <a:lumOff val="35000"/>
                  </a:schemeClr>
                </a:solidFill>
                <a:latin typeface="Arial Narrow" panose="020B0606020202030204" pitchFamily="34" charset="0"/>
              </a:rPr>
              <a:t>contrario </a:t>
            </a:r>
            <a:r>
              <a:rPr lang="es-ES" sz="2400" b="0" i="1" dirty="0">
                <a:solidFill>
                  <a:schemeClr val="tx1">
                    <a:lumMod val="65000"/>
                    <a:lumOff val="35000"/>
                  </a:schemeClr>
                </a:solidFill>
                <a:latin typeface="Arial Narrow" panose="020B0606020202030204" pitchFamily="34" charset="0"/>
              </a:rPr>
              <a:t>ese criterio no se cumple cuando la constitución de la base de datos es dictada por consideraciones técnicas, reglas o exigencias que no dejan lugar a la libertad </a:t>
            </a:r>
            <a:r>
              <a:rPr lang="es-ES" sz="2400" b="0" i="1" dirty="0" smtClean="0">
                <a:solidFill>
                  <a:schemeClr val="tx1">
                    <a:lumMod val="65000"/>
                    <a:lumOff val="35000"/>
                  </a:schemeClr>
                </a:solidFill>
                <a:latin typeface="Arial Narrow" panose="020B0606020202030204" pitchFamily="34" charset="0"/>
              </a:rPr>
              <a:t>creativa</a:t>
            </a:r>
          </a:p>
        </p:txBody>
      </p:sp>
      <p:sp>
        <p:nvSpPr>
          <p:cNvPr id="11" name="8 CuadroTexto"/>
          <p:cNvSpPr txBox="1"/>
          <p:nvPr/>
        </p:nvSpPr>
        <p:spPr>
          <a:xfrm>
            <a:off x="1137370" y="1954193"/>
            <a:ext cx="1008112" cy="1569660"/>
          </a:xfrm>
          <a:prstGeom prst="rect">
            <a:avLst/>
          </a:prstGeom>
          <a:noFill/>
        </p:spPr>
        <p:txBody>
          <a:bodyPr wrap="square" rtlCol="0">
            <a:spAutoFit/>
          </a:bodyPr>
          <a:lstStyle/>
          <a:p>
            <a:r>
              <a:rPr lang="es-ES" sz="9600" b="0" dirty="0" smtClean="0">
                <a:solidFill>
                  <a:srgbClr val="C00000"/>
                </a:solidFill>
                <a:latin typeface="Arial Narrow" panose="020B0606020202030204" pitchFamily="34" charset="0"/>
              </a:rPr>
              <a:t>“</a:t>
            </a:r>
            <a:endParaRPr lang="es-ES" sz="9600" b="0" dirty="0">
              <a:solidFill>
                <a:srgbClr val="C00000"/>
              </a:solidFill>
              <a:latin typeface="Arial Narrow" panose="020B0606020202030204" pitchFamily="34" charset="0"/>
            </a:endParaRPr>
          </a:p>
        </p:txBody>
      </p:sp>
      <p:sp>
        <p:nvSpPr>
          <p:cNvPr id="13" name="9 CuadroTexto"/>
          <p:cNvSpPr txBox="1"/>
          <p:nvPr/>
        </p:nvSpPr>
        <p:spPr>
          <a:xfrm>
            <a:off x="5025802" y="5002143"/>
            <a:ext cx="1266750" cy="1569660"/>
          </a:xfrm>
          <a:prstGeom prst="rect">
            <a:avLst/>
          </a:prstGeom>
          <a:noFill/>
        </p:spPr>
        <p:txBody>
          <a:bodyPr wrap="square" rtlCol="0">
            <a:spAutoFit/>
          </a:bodyPr>
          <a:lstStyle/>
          <a:p>
            <a:r>
              <a:rPr lang="es-ES" sz="9600" b="0" dirty="0">
                <a:solidFill>
                  <a:srgbClr val="C00000"/>
                </a:solidFill>
                <a:latin typeface="Arial Narrow" panose="020B0606020202030204" pitchFamily="34" charset="0"/>
              </a:rPr>
              <a:t>”</a:t>
            </a:r>
          </a:p>
        </p:txBody>
      </p:sp>
    </p:spTree>
    <p:extLst>
      <p:ext uri="{BB962C8B-B14F-4D97-AF65-F5344CB8AC3E}">
        <p14:creationId xmlns:p14="http://schemas.microsoft.com/office/powerpoint/2010/main" val="3712870849"/>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85938" y="322263"/>
            <a:ext cx="691227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lgn="l">
              <a:lnSpc>
                <a:spcPct val="100000"/>
              </a:lnSpc>
              <a:spcBef>
                <a:spcPct val="0"/>
              </a:spcBef>
              <a:buClrTx/>
              <a:buFontTx/>
              <a:buNone/>
            </a:pPr>
            <a:r>
              <a:rPr lang="es-ES" altLang="es-ES" sz="2400" b="0" dirty="0">
                <a:solidFill>
                  <a:srgbClr val="C00000"/>
                </a:solidFill>
              </a:rPr>
              <a:t>Aspectos legales de los datos de investigación</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noChangeArrowheads="1"/>
          </p:cNvSpPr>
          <p:nvPr/>
        </p:nvSpPr>
        <p:spPr bwMode="auto">
          <a:xfrm>
            <a:off x="1003300" y="0"/>
            <a:ext cx="1917700" cy="261938"/>
          </a:xfrm>
          <a:prstGeom prst="rect">
            <a:avLst/>
          </a:prstGeom>
          <a:solidFill>
            <a:srgbClr val="C2C2C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1pPr>
            <a:lvl2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2pPr>
            <a:lvl3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3pPr>
            <a:lvl4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4pPr>
            <a:lvl5pPr algn="ctr">
              <a:lnSpc>
                <a:spcPct val="110000"/>
              </a:lnSpc>
              <a:spcBef>
                <a:spcPts val="9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5pPr>
            <a:lvl6pPr marL="25146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6pPr>
            <a:lvl7pPr marL="29718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7pPr>
            <a:lvl8pPr marL="34290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8pPr>
            <a:lvl9pPr marL="3886200" indent="-228600" algn="ctr" defTabSz="449263" eaLnBrk="0" fontAlgn="base" hangingPunct="0">
              <a:lnSpc>
                <a:spcPct val="110000"/>
              </a:lnSpc>
              <a:spcBef>
                <a:spcPts val="9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chemeClr val="bg1"/>
                </a:solidFill>
                <a:latin typeface="Arial" panose="020B0604020202020204" pitchFamily="34" charset="0"/>
                <a:ea typeface="Noto Sans CJK SC Regular" charset="0"/>
                <a:cs typeface="Noto Sans CJK SC Regular" charset="0"/>
              </a:defRPr>
            </a:lvl9pPr>
          </a:lstStyle>
          <a:p>
            <a:pPr>
              <a:spcBef>
                <a:spcPts val="825"/>
              </a:spcBef>
              <a:buClrTx/>
              <a:buFontTx/>
              <a:buNone/>
            </a:pPr>
            <a:r>
              <a:rPr lang="es-ES" altLang="es-ES" sz="1100" b="0">
                <a:solidFill>
                  <a:srgbClr val="000000"/>
                </a:solidFill>
              </a:rPr>
              <a:t>Seminarios y Formación</a:t>
            </a:r>
          </a:p>
        </p:txBody>
      </p:sp>
      <p:sp>
        <p:nvSpPr>
          <p:cNvPr id="3" name="CuadroTexto 2"/>
          <p:cNvSpPr txBox="1"/>
          <p:nvPr/>
        </p:nvSpPr>
        <p:spPr>
          <a:xfrm>
            <a:off x="705322" y="3933056"/>
            <a:ext cx="6912768" cy="276999"/>
          </a:xfrm>
          <a:prstGeom prst="rect">
            <a:avLst/>
          </a:prstGeom>
          <a:noFill/>
        </p:spPr>
        <p:txBody>
          <a:bodyPr wrap="square" rtlCol="0">
            <a:spAutoFit/>
          </a:bodyPr>
          <a:lstStyle/>
          <a:p>
            <a:endParaRPr lang="es-ES" dirty="0"/>
          </a:p>
        </p:txBody>
      </p:sp>
      <p:pic>
        <p:nvPicPr>
          <p:cNvPr id="2050" name="Picture 2" descr="Graphics, Court, Justice, Design, Animation, 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735"/>
            <a:ext cx="9907588" cy="587987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0" y="3717032"/>
            <a:ext cx="9907588" cy="707886"/>
          </a:xfrm>
          <a:prstGeom prst="rect">
            <a:avLst/>
          </a:prstGeom>
          <a:solidFill>
            <a:srgbClr val="C00000"/>
          </a:solidFill>
          <a:ln>
            <a:solidFill>
              <a:schemeClr val="bg1"/>
            </a:solidFill>
          </a:ln>
        </p:spPr>
        <p:txBody>
          <a:bodyPr wrap="square" rtlCol="0">
            <a:spAutoFit/>
          </a:bodyPr>
          <a:lstStyle/>
          <a:p>
            <a:pPr algn="ctr"/>
            <a:r>
              <a:rPr lang="es-ES" sz="4000" dirty="0" smtClean="0">
                <a:latin typeface="Arial Narrow" panose="020B0606020202030204" pitchFamily="34" charset="0"/>
              </a:rPr>
              <a:t>No somos jueces</a:t>
            </a:r>
            <a:endParaRPr lang="es-ES" sz="4000" dirty="0">
              <a:latin typeface="Arial Narrow" panose="020B0606020202030204" pitchFamily="34" charset="0"/>
            </a:endParaRPr>
          </a:p>
        </p:txBody>
      </p:sp>
    </p:spTree>
    <p:extLst>
      <p:ext uri="{BB962C8B-B14F-4D97-AF65-F5344CB8AC3E}">
        <p14:creationId xmlns:p14="http://schemas.microsoft.com/office/powerpoint/2010/main" val="349175096"/>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defRPr kumimoji="0" lang="en-GB" altLang="es-ES" sz="1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defRPr kumimoji="0" lang="en-GB" altLang="es-ES" sz="1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defRPr kumimoji="0" lang="en-GB" altLang="es-ES" sz="1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110000"/>
          </a:lnSpc>
          <a:spcBef>
            <a:spcPts val="900"/>
          </a:spcBef>
          <a:spcAft>
            <a:spcPct val="0"/>
          </a:spcAft>
          <a:buClr>
            <a:srgbClr val="000000"/>
          </a:buClr>
          <a:buSzPct val="100000"/>
          <a:buFont typeface="Times New Roman" panose="02020603050405020304" pitchFamily="18" charset="0"/>
          <a:buNone/>
          <a:tabLst/>
          <a:defRPr kumimoji="0" lang="en-GB" altLang="es-ES" sz="1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44656</TotalTime>
  <Words>1395</Words>
  <Application>Microsoft Office PowerPoint</Application>
  <PresentationFormat>Personalizado</PresentationFormat>
  <Paragraphs>296</Paragraphs>
  <Slides>36</Slides>
  <Notes>36</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36</vt:i4>
      </vt:variant>
    </vt:vector>
  </HeadingPairs>
  <TitlesOfParts>
    <vt:vector size="46" baseType="lpstr">
      <vt:lpstr>Arial</vt:lpstr>
      <vt:lpstr>Arial Narrow</vt:lpstr>
      <vt:lpstr>Calibri</vt:lpstr>
      <vt:lpstr>DejaVu Sans</vt:lpstr>
      <vt:lpstr>Noto Sans CJK SC Regular</vt:lpstr>
      <vt:lpstr>Tahoma</vt:lpstr>
      <vt:lpstr>Times New Roman</vt:lpstr>
      <vt:lpstr>Wingdings</vt:lpstr>
      <vt:lpstr>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 y Funciones del Área de Marketing</dc:title>
  <dc:subject/>
  <dc:creator>Soledad Díaz-Noriega</dc:creator>
  <cp:keywords/>
  <dc:description/>
  <cp:lastModifiedBy>JARQUE DE LA GANDARA, PALOMA</cp:lastModifiedBy>
  <cp:revision>2476</cp:revision>
  <cp:lastPrinted>2001-11-12T16:33:20Z</cp:lastPrinted>
  <dcterms:created xsi:type="dcterms:W3CDTF">1999-01-28T15:53:16Z</dcterms:created>
  <dcterms:modified xsi:type="dcterms:W3CDTF">2016-11-28T12:32:08Z</dcterms:modified>
</cp:coreProperties>
</file>