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6" r:id="rId2"/>
  </p:sldMasterIdLst>
  <p:notesMasterIdLst>
    <p:notesMasterId r:id="rId41"/>
  </p:notesMasterIdLst>
  <p:handoutMasterIdLst>
    <p:handoutMasterId r:id="rId42"/>
  </p:handoutMasterIdLst>
  <p:sldIdLst>
    <p:sldId id="298" r:id="rId3"/>
    <p:sldId id="257" r:id="rId4"/>
    <p:sldId id="260" r:id="rId5"/>
    <p:sldId id="292" r:id="rId6"/>
    <p:sldId id="291" r:id="rId7"/>
    <p:sldId id="293" r:id="rId8"/>
    <p:sldId id="258" r:id="rId9"/>
    <p:sldId id="294" r:id="rId10"/>
    <p:sldId id="295" r:id="rId11"/>
    <p:sldId id="264" r:id="rId12"/>
    <p:sldId id="268" r:id="rId13"/>
    <p:sldId id="269" r:id="rId14"/>
    <p:sldId id="265" r:id="rId15"/>
    <p:sldId id="266" r:id="rId16"/>
    <p:sldId id="267" r:id="rId17"/>
    <p:sldId id="270" r:id="rId18"/>
    <p:sldId id="271" r:id="rId19"/>
    <p:sldId id="272" r:id="rId20"/>
    <p:sldId id="276" r:id="rId21"/>
    <p:sldId id="277" r:id="rId22"/>
    <p:sldId id="274" r:id="rId23"/>
    <p:sldId id="283" r:id="rId24"/>
    <p:sldId id="284" r:id="rId25"/>
    <p:sldId id="278" r:id="rId26"/>
    <p:sldId id="279" r:id="rId27"/>
    <p:sldId id="282" r:id="rId28"/>
    <p:sldId id="280" r:id="rId29"/>
    <p:sldId id="281" r:id="rId30"/>
    <p:sldId id="297" r:id="rId31"/>
    <p:sldId id="285" r:id="rId32"/>
    <p:sldId id="288" r:id="rId33"/>
    <p:sldId id="289" r:id="rId34"/>
    <p:sldId id="287" r:id="rId35"/>
    <p:sldId id="263" r:id="rId36"/>
    <p:sldId id="275" r:id="rId37"/>
    <p:sldId id="286" r:id="rId38"/>
    <p:sldId id="290" r:id="rId39"/>
    <p:sldId id="296" r:id="rId4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sneros Azpiazu Ainara" initials="CAA" lastIdx="5" clrIdx="0">
    <p:extLst>
      <p:ext uri="{19B8F6BF-5375-455C-9EA6-DF929625EA0E}">
        <p15:presenceInfo xmlns:p15="http://schemas.microsoft.com/office/powerpoint/2012/main" userId="S-1-5-21-242090237-55388879-930774774-310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51" autoAdjust="0"/>
  </p:normalViewPr>
  <p:slideViewPr>
    <p:cSldViewPr snapToGrid="0">
      <p:cViewPr varScale="1">
        <p:scale>
          <a:sx n="69" d="100"/>
          <a:sy n="69" d="100"/>
        </p:scale>
        <p:origin x="684" y="54"/>
      </p:cViewPr>
      <p:guideLst/>
    </p:cSldViewPr>
  </p:slideViewPr>
  <p:outlineViewPr>
    <p:cViewPr>
      <p:scale>
        <a:sx n="33" d="100"/>
        <a:sy n="33" d="100"/>
      </p:scale>
      <p:origin x="0" y="-66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DCCFB-9F56-4716-83BD-553BEE93CBC3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60A1-36A8-45F4-97C5-923CDE564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7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80D19-08C2-4CFE-9B1F-38114D47CC2F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1B17-4CAE-4919-8C28-CFCF11A6F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20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215900" marR="0" lvl="0" indent="-214313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04F05434-D224-4808-885D-E6E8B35423CE}" type="slidenum"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214313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</a:t>
            </a:fld>
            <a:endParaRPr kumimoji="0" lang="es-ES" altLang="es-E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1"/>
            <a:ext cx="4262481" cy="36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49263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576843" y="1"/>
            <a:ext cx="4262480" cy="36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49263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7011284"/>
            <a:ext cx="4262481" cy="36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49263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576843" y="7011284"/>
            <a:ext cx="4262480" cy="36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800" tIns="46080" rIns="9180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4C4C9A7-860D-4352-B991-9B8D0BD0D5FC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717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59038" y="554038"/>
            <a:ext cx="4919662" cy="2767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61778" y="3505051"/>
            <a:ext cx="8621469" cy="3322128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449263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" name="Marcador de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39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5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87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95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15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82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04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05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0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51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5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5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037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807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201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252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192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92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05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926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19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18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612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754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5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93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70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439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86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882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21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32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2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02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79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B17-4CAE-4919-8C28-CFCF11A6FF5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9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88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79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9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50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7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49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91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756" y="1122363"/>
            <a:ext cx="914448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756" y="3602038"/>
            <a:ext cx="914448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79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53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61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206" y="1709739"/>
            <a:ext cx="105158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2206" y="4589464"/>
            <a:ext cx="10515869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696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7918" y="1150939"/>
            <a:ext cx="5542174" cy="4859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37632" y="1150939"/>
            <a:ext cx="5542172" cy="4859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33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20" y="365126"/>
            <a:ext cx="10515869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019" y="1681163"/>
            <a:ext cx="51573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019" y="2505075"/>
            <a:ext cx="515732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27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2724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929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93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9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19" y="457200"/>
            <a:ext cx="3932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724" y="987426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3932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6572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19" y="457200"/>
            <a:ext cx="3932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2724" y="987426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3932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984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058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56950" y="182563"/>
            <a:ext cx="2822855" cy="58277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86430" y="182563"/>
            <a:ext cx="8282980" cy="582771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40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0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0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76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3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0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1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7EB38D-9D06-4EDC-85C8-438F1F050811}" type="datetimeFigureOut">
              <a:rPr lang="es-ES" smtClean="0"/>
              <a:t>12/06/2018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AACBFC-8E0C-43CD-97DA-0D4F85B4D7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48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46885" y="1016000"/>
            <a:ext cx="12143161" cy="1588"/>
          </a:xfrm>
          <a:prstGeom prst="line">
            <a:avLst/>
          </a:prstGeom>
          <a:noFill/>
          <a:ln w="31680" cap="sq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80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953460" y="6575425"/>
            <a:ext cx="40778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B3E5EDB-5F2F-4757-AE15-E8B21AFCD045}" type="slidenum">
              <a:rPr lang="es-ES" altLang="es-ES" sz="1000" b="0"/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es-ES" altLang="es-ES" sz="1000" b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264355" y="2366963"/>
            <a:ext cx="1953" cy="2959100"/>
          </a:xfrm>
          <a:prstGeom prst="line">
            <a:avLst/>
          </a:prstGeom>
          <a:noFill/>
          <a:ln w="9360" cap="sq">
            <a:solidFill>
              <a:srgbClr val="BA98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8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491288"/>
            <a:ext cx="12199814" cy="3667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523266" y="6565900"/>
            <a:ext cx="1953" cy="228600"/>
          </a:xfrm>
          <a:prstGeom prst="line">
            <a:avLst/>
          </a:prstGeom>
          <a:noFill/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8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87363"/>
            <a:ext cx="12190046" cy="36512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" y="1"/>
            <a:ext cx="12195907" cy="4556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03376" y="1"/>
            <a:ext cx="2359868" cy="26379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spcBef>
                <a:spcPts val="825"/>
              </a:spcBef>
              <a:buClrTx/>
              <a:buFontTx/>
              <a:buNone/>
            </a:pPr>
            <a:r>
              <a:rPr lang="es-ES" altLang="es-ES" sz="1100" b="0">
                <a:solidFill>
                  <a:srgbClr val="FFFFFF"/>
                </a:solidFill>
              </a:rPr>
              <a:t>Seminarios y Formación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0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86431" y="182563"/>
            <a:ext cx="1127188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919" y="1150939"/>
            <a:ext cx="1127188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2148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FF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0000"/>
          </a:solidFill>
          <a:latin typeface="Arial" panose="020B0604020202020204" pitchFamily="34" charset="0"/>
          <a:cs typeface="Noto Sans CJK SC Regular" charset="0"/>
        </a:defRPr>
      </a:lvl9pPr>
    </p:titleStyle>
    <p:bodyStyle>
      <a:lvl1pPr marL="342900" indent="-342900" algn="just" defTabSz="449263" rtl="0" eaLnBrk="0" fontAlgn="base" hangingPunct="0">
        <a:lnSpc>
          <a:spcPct val="11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11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just" defTabSz="449263" rtl="0" eaLnBrk="0" fontAlgn="base" hangingPunct="0">
        <a:lnSpc>
          <a:spcPct val="11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just" defTabSz="449263" rtl="0" eaLnBrk="0" fontAlgn="base" hangingPunct="0">
        <a:lnSpc>
          <a:spcPct val="11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just" defTabSz="449263" rtl="0" eaLnBrk="0" fontAlgn="base" hangingPunct="0">
        <a:lnSpc>
          <a:spcPct val="11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espo.org/es/blog/puntos-de-encuesta-del-corpus-oral-de-la-frontera-hispano-portugues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espo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0403576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Y0xuxqrVNU" TargetMode="External"/><Relationship Id="rId5" Type="http://schemas.openxmlformats.org/officeDocument/2006/relationships/hyperlink" Target="http://vimeo.com/242888362" TargetMode="External"/><Relationship Id="rId4" Type="http://schemas.openxmlformats.org/officeDocument/2006/relationships/hyperlink" Target="https://www.youtube.com/watch?v=_IjlFthxF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atos.consorciomadrono.es/dataverse/ES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78214" y="2268494"/>
            <a:ext cx="6432434" cy="20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ts val="1250"/>
              </a:spcAft>
              <a:buSzPct val="100000"/>
            </a:pPr>
            <a:r>
              <a:rPr lang="es-ES" altLang="es-ES" sz="2800" b="0" dirty="0">
                <a:solidFill>
                  <a:srgbClr val="C00000"/>
                </a:solidFill>
              </a:rPr>
              <a:t>Jornada Madroño</a:t>
            </a:r>
            <a:r>
              <a:rPr lang="es-ES" altLang="es-ES" sz="2400" b="0" dirty="0">
                <a:solidFill>
                  <a:srgbClr val="C00000"/>
                </a:solidFill>
              </a:rPr>
              <a:t/>
            </a:r>
            <a:br>
              <a:rPr lang="es-ES" altLang="es-ES" sz="2400" b="0" dirty="0">
                <a:solidFill>
                  <a:srgbClr val="C00000"/>
                </a:solidFill>
              </a:rPr>
            </a:br>
            <a:r>
              <a:rPr lang="es-ES" altLang="es-ES" sz="2400" b="0" dirty="0">
                <a:solidFill>
                  <a:srgbClr val="C00000"/>
                </a:solidFill>
              </a:rPr>
              <a:t/>
            </a:r>
            <a:br>
              <a:rPr lang="es-ES" altLang="es-ES" sz="2400" b="0" dirty="0">
                <a:solidFill>
                  <a:srgbClr val="C00000"/>
                </a:solidFill>
              </a:rPr>
            </a:br>
            <a:r>
              <a:rPr lang="es-ES" altLang="es-ES" sz="2400" b="0" dirty="0">
                <a:solidFill>
                  <a:srgbClr val="C00000"/>
                </a:solidFill>
              </a:rPr>
              <a:t>La gestión de datos de investigación en la Biblioteca de la UAH: dificultades y expectativas</a:t>
            </a:r>
            <a:endParaRPr lang="es-ES" altLang="es-ES" sz="2000" b="0" i="1" dirty="0">
              <a:solidFill>
                <a:srgbClr val="C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070306" y="527538"/>
            <a:ext cx="825500" cy="37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901700"/>
            <a:ext cx="1219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76107" y="4075774"/>
            <a:ext cx="6307808" cy="220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ts val="1000"/>
              </a:spcAft>
              <a:buSzPct val="100000"/>
            </a:pPr>
            <a:endParaRPr lang="es-ES" altLang="es-ES" sz="2400" b="0" dirty="0">
              <a:solidFill>
                <a:srgbClr val="C00000"/>
              </a:solidFill>
            </a:endParaRPr>
          </a:p>
          <a:p>
            <a:pPr algn="r" defTabSz="449263" eaLnBrk="0" fontAlgn="base" hangingPunct="0">
              <a:spcBef>
                <a:spcPct val="0"/>
              </a:spcBef>
              <a:spcAft>
                <a:spcPts val="1000"/>
              </a:spcAft>
              <a:buSzPct val="100000"/>
            </a:pPr>
            <a:r>
              <a:rPr lang="es-ES" altLang="es-ES" sz="1600" b="0" i="1" dirty="0" smtClean="0"/>
              <a:t>Ainara Cisneros </a:t>
            </a:r>
            <a:endParaRPr lang="es-ES" altLang="es-ES" sz="1600" b="0" i="1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22915" y="6515100"/>
            <a:ext cx="5241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algn="ctr" defTabSz="449263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1400" b="0" dirty="0">
                <a:solidFill>
                  <a:srgbClr val="FFFFFF"/>
                </a:solidFill>
              </a:rPr>
              <a:t>Madrid   </a:t>
            </a:r>
            <a:r>
              <a:rPr lang="es-ES" altLang="es-ES" sz="1400" b="0" dirty="0" smtClean="0">
                <a:solidFill>
                  <a:srgbClr val="FFFFFF"/>
                </a:solidFill>
              </a:rPr>
              <a:t>     12     de junio </a:t>
            </a:r>
            <a:r>
              <a:rPr lang="es-ES" altLang="es-ES" sz="1400" b="0" dirty="0">
                <a:solidFill>
                  <a:srgbClr val="FFFFFF"/>
                </a:solidFill>
              </a:rPr>
              <a:t>de </a:t>
            </a:r>
            <a:r>
              <a:rPr lang="es-ES" altLang="es-ES" sz="1400" b="0" dirty="0" smtClean="0">
                <a:solidFill>
                  <a:srgbClr val="FFFFFF"/>
                </a:solidFill>
              </a:rPr>
              <a:t>2018</a:t>
            </a:r>
            <a:endParaRPr lang="es-ES" altLang="es-ES" sz="1400" b="0" dirty="0">
              <a:solidFill>
                <a:srgbClr val="FFFFFF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2" y="5548314"/>
            <a:ext cx="815975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938" y="5064369"/>
            <a:ext cx="4812019" cy="13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47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70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PROYECTO FRONTESPO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3532" y="1452811"/>
            <a:ext cx="9073341" cy="4397433"/>
          </a:xfrm>
        </p:spPr>
        <p:txBody>
          <a:bodyPr>
            <a:normAutofit lnSpcReduction="10000"/>
          </a:bodyPr>
          <a:lstStyle/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b="1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b="1" dirty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b="1" dirty="0" smtClean="0"/>
              <a:t>Frontera </a:t>
            </a:r>
            <a:r>
              <a:rPr lang="es-ES" sz="1800" b="1" dirty="0"/>
              <a:t>hispano-portuguesa: documentación lingüística y bibliográfica</a:t>
            </a:r>
            <a:r>
              <a:rPr lang="es-ES" sz="1800" dirty="0" smtClean="0"/>
              <a:t> (</a:t>
            </a:r>
            <a:r>
              <a:rPr lang="es-ES" sz="1800" b="1" dirty="0" smtClean="0"/>
              <a:t>FRONTESPO</a:t>
            </a:r>
            <a:r>
              <a:rPr lang="es-ES" sz="1800" dirty="0" smtClean="0"/>
              <a:t>)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E</a:t>
            </a:r>
            <a:r>
              <a:rPr lang="es-ES" sz="1800" dirty="0"/>
              <a:t>s un proyecto de investigación lingüística y etnográfica desde múltiples perspectivas </a:t>
            </a:r>
            <a:r>
              <a:rPr lang="es-ES" sz="1800" dirty="0" smtClean="0"/>
              <a:t>(Antropología</a:t>
            </a:r>
            <a:r>
              <a:rPr lang="es-ES" sz="1800" dirty="0"/>
              <a:t>, Economía, Geografía, Literatura</a:t>
            </a:r>
            <a:r>
              <a:rPr lang="es-ES" sz="1800" dirty="0" smtClean="0"/>
              <a:t>....)</a:t>
            </a:r>
            <a:endParaRPr lang="es-ES" sz="1800" dirty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Objetivo</a:t>
            </a:r>
            <a:r>
              <a:rPr lang="es-ES" dirty="0"/>
              <a:t>: recoger información sobre el territorio fronterizo, para documentar la situación más tradicional y estudiar el proceso de cambio, así como para poner en valor </a:t>
            </a:r>
            <a:r>
              <a:rPr lang="es-ES" dirty="0" smtClean="0"/>
              <a:t>su </a:t>
            </a:r>
            <a:r>
              <a:rPr lang="es-ES" dirty="0"/>
              <a:t>patrimonio </a:t>
            </a:r>
            <a:r>
              <a:rPr lang="es-ES" dirty="0" smtClean="0"/>
              <a:t>cultural y contribuir </a:t>
            </a:r>
            <a:r>
              <a:rPr lang="es-ES" dirty="0"/>
              <a:t>a su revitalización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Durante la primera fase (2015 a 2017</a:t>
            </a:r>
            <a:r>
              <a:rPr lang="es-ES" dirty="0" smtClean="0"/>
              <a:t>), </a:t>
            </a:r>
            <a:r>
              <a:rPr lang="es-ES" dirty="0"/>
              <a:t>han explorado </a:t>
            </a:r>
            <a:r>
              <a:rPr lang="es-ES" dirty="0">
                <a:hlinkClick r:id="rId3"/>
              </a:rPr>
              <a:t>64 localidades</a:t>
            </a:r>
            <a:r>
              <a:rPr lang="es-ES" dirty="0"/>
              <a:t>, distribuidas </a:t>
            </a:r>
            <a:r>
              <a:rPr lang="es-ES" dirty="0" smtClean="0"/>
              <a:t>a </a:t>
            </a:r>
            <a:r>
              <a:rPr lang="es-ES" dirty="0"/>
              <a:t>lo largo de la frontera hispano-portuguesa. Cada una de las zonas está formada por un mínimo de dos localidades españolas y dos </a:t>
            </a:r>
            <a:r>
              <a:rPr lang="es-ES" dirty="0" smtClean="0"/>
              <a:t>portuguesas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En </a:t>
            </a:r>
            <a:r>
              <a:rPr lang="es-ES" dirty="0"/>
              <a:t>cada punto </a:t>
            </a:r>
            <a:r>
              <a:rPr lang="es-ES" dirty="0" smtClean="0"/>
              <a:t>han entrevistado a varios informantes</a:t>
            </a:r>
            <a:r>
              <a:rPr lang="es-ES" dirty="0"/>
              <a:t>, con representación de los dos </a:t>
            </a:r>
            <a:r>
              <a:rPr lang="es-ES" dirty="0" smtClean="0"/>
              <a:t>sexos: </a:t>
            </a:r>
            <a:r>
              <a:rPr lang="es-ES" dirty="0"/>
              <a:t>a) hablantes mayores de 75 años; b) hablantes entre 50 y 75 años; c) hablantes menores de 50 años.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419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70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PROYECTO FRONTESPO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0370" y="1596044"/>
            <a:ext cx="9073341" cy="3823854"/>
          </a:xfrm>
        </p:spPr>
        <p:txBody>
          <a:bodyPr>
            <a:normAutofit lnSpcReduction="10000"/>
          </a:bodyPr>
          <a:lstStyle/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Las </a:t>
            </a:r>
            <a:r>
              <a:rPr lang="es-ES" sz="1800" dirty="0"/>
              <a:t>entrevistas giran en torno a tres </a:t>
            </a:r>
            <a:r>
              <a:rPr lang="es-ES" sz="1800" dirty="0" smtClean="0"/>
              <a:t>aspectos: 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 smtClean="0"/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La vida </a:t>
            </a:r>
            <a:r>
              <a:rPr lang="es-ES" sz="1800" dirty="0"/>
              <a:t>tradicional (</a:t>
            </a:r>
            <a:r>
              <a:rPr lang="es-ES" sz="1800" i="1" dirty="0"/>
              <a:t>trabajos del campo, animales domésticos, </a:t>
            </a:r>
            <a:r>
              <a:rPr lang="es-ES" sz="1800" i="1" dirty="0" smtClean="0"/>
              <a:t>los alimentos</a:t>
            </a:r>
            <a:r>
              <a:rPr lang="es-ES" sz="1800" dirty="0" smtClean="0"/>
              <a:t>, </a:t>
            </a:r>
            <a:r>
              <a:rPr lang="es-ES" sz="1800" dirty="0"/>
              <a:t>etc</a:t>
            </a:r>
            <a:r>
              <a:rPr lang="es-ES" sz="1800" dirty="0" smtClean="0"/>
              <a:t>.).</a:t>
            </a:r>
          </a:p>
          <a:p>
            <a:pPr marL="742950" lvl="2">
              <a:spcAft>
                <a:spcPts val="0"/>
              </a:spcAft>
            </a:pPr>
            <a:endParaRPr lang="es-ES" sz="1800" dirty="0"/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Información </a:t>
            </a:r>
            <a:r>
              <a:rPr lang="es-ES" sz="1800" dirty="0"/>
              <a:t>etnográfica sobre la vida en la </a:t>
            </a:r>
            <a:r>
              <a:rPr lang="es-ES" sz="1800" dirty="0" smtClean="0"/>
              <a:t>frontera </a:t>
            </a:r>
            <a:r>
              <a:rPr lang="es-ES" sz="1800" dirty="0"/>
              <a:t>(</a:t>
            </a:r>
            <a:r>
              <a:rPr lang="es-ES" sz="1800" i="1" dirty="0"/>
              <a:t>contrabando, relaciones entre las aldeas, modo de vida tradicional</a:t>
            </a:r>
            <a:r>
              <a:rPr lang="es-ES" sz="1800" dirty="0"/>
              <a:t>, etc.) </a:t>
            </a:r>
            <a:r>
              <a:rPr lang="es-ES" sz="1800" dirty="0" smtClean="0"/>
              <a:t>.</a:t>
            </a:r>
          </a:p>
          <a:p>
            <a:pPr marL="742950" lvl="2">
              <a:spcAft>
                <a:spcPts val="0"/>
              </a:spcAft>
            </a:pPr>
            <a:endParaRPr lang="es-ES" sz="1800" dirty="0" smtClean="0"/>
          </a:p>
          <a:p>
            <a:pPr marL="742950" lvl="2">
              <a:spcAft>
                <a:spcPts val="0"/>
              </a:spcAft>
            </a:pPr>
            <a:r>
              <a:rPr lang="es-ES" sz="1800" dirty="0"/>
              <a:t>L</a:t>
            </a:r>
            <a:r>
              <a:rPr lang="es-ES" sz="1800" dirty="0" smtClean="0"/>
              <a:t>os </a:t>
            </a:r>
            <a:r>
              <a:rPr lang="es-ES" sz="1800" dirty="0"/>
              <a:t>juicios lingüísticos del informante (</a:t>
            </a:r>
            <a:r>
              <a:rPr lang="es-ES" sz="1800" i="1" dirty="0"/>
              <a:t>comparación del habla de la comunidad con los pueblos vecinos, lengua usada en el intercambio lingüístico con la gente del otro lado de la </a:t>
            </a:r>
            <a:r>
              <a:rPr lang="es-ES" sz="1800" i="1" dirty="0" smtClean="0"/>
              <a:t>frontera, </a:t>
            </a:r>
            <a:r>
              <a:rPr lang="es-ES" sz="1800" i="1" dirty="0"/>
              <a:t>la lengua de los más jóvenes</a:t>
            </a:r>
            <a:r>
              <a:rPr lang="es-ES" sz="1800" dirty="0"/>
              <a:t>, etc</a:t>
            </a:r>
            <a:r>
              <a:rPr lang="es-ES" sz="1800" dirty="0" smtClean="0"/>
              <a:t>.).</a:t>
            </a:r>
          </a:p>
          <a:p>
            <a:pPr marL="742950" lvl="2">
              <a:spcAft>
                <a:spcPts val="0"/>
              </a:spcAft>
            </a:pPr>
            <a:endParaRPr lang="es-ES" sz="1800" dirty="0"/>
          </a:p>
          <a:p>
            <a:pPr marL="457200" lvl="2" indent="0">
              <a:spcAft>
                <a:spcPts val="0"/>
              </a:spcAft>
              <a:buNone/>
            </a:pPr>
            <a:endParaRPr lang="es-ES" sz="1800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Página web de FRONTESPO: </a:t>
            </a:r>
            <a:r>
              <a:rPr lang="es-ES" dirty="0">
                <a:hlinkClick r:id="rId3"/>
              </a:rPr>
              <a:t>http://www.frontespo.org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89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305" y="0"/>
            <a:ext cx="10131425" cy="7370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PROYECTO FRONTESPO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338" y="737061"/>
            <a:ext cx="8811724" cy="59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+mn-lt"/>
              </a:rPr>
              <a:t>PROYECTO FRONTESPO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862" y="712177"/>
            <a:ext cx="8423030" cy="5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2" y="147445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+mn-lt"/>
              </a:rPr>
              <a:t>PROYECTO FRONTESPO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575" y="725976"/>
            <a:ext cx="8546123" cy="29316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574" y="3790014"/>
            <a:ext cx="85461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+mn-lt"/>
              </a:rPr>
              <a:t>PROYECTO FRONTESPO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0731" y="720969"/>
            <a:ext cx="8537331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70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PROYECTO FRONTESPO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031" y="1820010"/>
            <a:ext cx="9073341" cy="4246880"/>
          </a:xfrm>
        </p:spPr>
        <p:txBody>
          <a:bodyPr>
            <a:normAutofit/>
          </a:bodyPr>
          <a:lstStyle/>
          <a:p>
            <a:pPr marL="0" lvl="1" indent="0">
              <a:spcAft>
                <a:spcPts val="0"/>
              </a:spcAft>
              <a:buNone/>
            </a:pPr>
            <a:r>
              <a:rPr lang="es-ES" sz="1800" dirty="0" smtClean="0"/>
              <a:t>Las entrevistas se han segmentado en los siguientes temas, dando lugar a un </a:t>
            </a:r>
            <a:r>
              <a:rPr lang="es-ES" sz="1800" dirty="0" err="1" smtClean="0"/>
              <a:t>dataset</a:t>
            </a:r>
            <a:r>
              <a:rPr lang="es-ES" sz="1800" dirty="0" smtClean="0"/>
              <a:t> para cada tema: 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 smtClean="0"/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Animales (excepto el ganado)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Casa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Contesto histórico y geográfico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La frontera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El ganado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La lengua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Plantas 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Productos elaborados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Ser humano (físico y social)</a:t>
            </a:r>
          </a:p>
          <a:p>
            <a:pPr marL="742950" lvl="2">
              <a:spcAft>
                <a:spcPts val="0"/>
              </a:spcAft>
            </a:pPr>
            <a:r>
              <a:rPr lang="es-ES" sz="1800" dirty="0" smtClean="0"/>
              <a:t>Otros (biografía, cuentos, leyendas, informaciones etnográficas)</a:t>
            </a:r>
          </a:p>
          <a:p>
            <a:pPr marL="742950" lvl="2">
              <a:spcAft>
                <a:spcPts val="0"/>
              </a:spcAft>
            </a:pPr>
            <a:endParaRPr lang="es-ES" dirty="0" smtClean="0"/>
          </a:p>
          <a:p>
            <a:pPr marL="742950" lvl="2">
              <a:spcAft>
                <a:spcPts val="0"/>
              </a:spcAft>
            </a:pPr>
            <a:endParaRPr lang="es-ES" dirty="0" smtClean="0"/>
          </a:p>
          <a:p>
            <a:pPr marL="742950" lvl="2">
              <a:spcAft>
                <a:spcPts val="0"/>
              </a:spcAft>
            </a:pPr>
            <a:endParaRPr lang="es-ES" dirty="0"/>
          </a:p>
          <a:p>
            <a:pPr marL="457200" lvl="2" indent="0">
              <a:spcAft>
                <a:spcPts val="0"/>
              </a:spcAft>
              <a:buNone/>
            </a:pPr>
            <a:endParaRPr lang="es-ES" dirty="0"/>
          </a:p>
          <a:p>
            <a:pPr marL="457200" lvl="2" indent="0">
              <a:spcAft>
                <a:spcPts val="0"/>
              </a:spcAft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993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+mn-lt"/>
              </a:rPr>
              <a:t>PROYECTO FRONTESPO</a:t>
            </a: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485" y="606425"/>
            <a:ext cx="8254538" cy="6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Plantilla FRONTESPO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0292" y="636588"/>
            <a:ext cx="8182440" cy="61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132" y="147445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err="1" smtClean="0">
                <a:latin typeface="+mn-lt"/>
              </a:rPr>
              <a:t>dataset</a:t>
            </a:r>
            <a:r>
              <a:rPr lang="es-ES" sz="3200" dirty="0" smtClean="0">
                <a:latin typeface="+mn-lt"/>
              </a:rPr>
              <a:t> de FRONTESPO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499" y="756052"/>
            <a:ext cx="8780774" cy="5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575870"/>
            <a:ext cx="9645162" cy="6462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Gestión de Datos de investigación en la UAH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1363" y="1600200"/>
            <a:ext cx="7570176" cy="448407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Difusión sobre los datos de investigación en la UAH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Situación en la Biblioteca de la UAH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Primeros </a:t>
            </a:r>
            <a:r>
              <a:rPr lang="es-ES" dirty="0" err="1"/>
              <a:t>datasets</a:t>
            </a:r>
            <a:r>
              <a:rPr lang="es-ES" dirty="0"/>
              <a:t> de la </a:t>
            </a:r>
            <a:r>
              <a:rPr lang="es-ES" dirty="0" smtClean="0"/>
              <a:t>UAH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Proyecto </a:t>
            </a:r>
            <a:r>
              <a:rPr lang="es-ES" dirty="0" smtClean="0"/>
              <a:t>FRONTESPO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Expectativas: otros proyectos</a:t>
            </a:r>
          </a:p>
          <a:p>
            <a:pPr marL="0" indent="0" algn="just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02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156238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ficheros de FRONTESPO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0179" y="825186"/>
            <a:ext cx="8736675" cy="55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122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Documentación o </a:t>
            </a:r>
            <a:r>
              <a:rPr lang="es-ES" sz="3200" dirty="0" err="1" smtClean="0">
                <a:latin typeface="+mn-lt"/>
              </a:rPr>
              <a:t>readme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6632" y="623888"/>
            <a:ext cx="5020406" cy="60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Documentación o </a:t>
            </a:r>
            <a:r>
              <a:rPr lang="es-ES" sz="3200" dirty="0" err="1" smtClean="0">
                <a:latin typeface="+mn-lt"/>
              </a:rPr>
              <a:t>readme</a:t>
            </a:r>
            <a:endParaRPr lang="es-ES" sz="3200" dirty="0">
              <a:latin typeface="+mn-lt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7985" y="782638"/>
            <a:ext cx="4967653" cy="59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Documentación o </a:t>
            </a:r>
            <a:r>
              <a:rPr lang="es-ES" sz="3200" dirty="0" err="1" smtClean="0">
                <a:latin typeface="+mn-lt"/>
              </a:rPr>
              <a:t>readme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569" y="729762"/>
            <a:ext cx="4958862" cy="59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metadatos</a:t>
            </a:r>
            <a:endParaRPr lang="es-ES" sz="32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506" y="623888"/>
            <a:ext cx="8443556" cy="59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metadatos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053" y="764320"/>
            <a:ext cx="8660424" cy="5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25" y="858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metadatos</a:t>
            </a:r>
            <a:endParaRPr lang="es-ES" sz="3200" dirty="0">
              <a:latin typeface="+mn-lt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7786" y="1310054"/>
            <a:ext cx="8308730" cy="5249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6" y="637523"/>
            <a:ext cx="8308730" cy="5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402" y="46396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Condiciones de uso</a:t>
            </a:r>
            <a:endParaRPr lang="es-ES" sz="32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5562" y="1397977"/>
            <a:ext cx="8572500" cy="4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002" y="543099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versiones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1262" y="1717212"/>
            <a:ext cx="8317523" cy="1412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62" y="3738114"/>
            <a:ext cx="8317523" cy="9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011" y="1223188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Vídeos de </a:t>
            </a:r>
            <a:r>
              <a:rPr lang="es-ES" sz="3200" dirty="0" err="1" smtClean="0">
                <a:latin typeface="+mn-lt"/>
              </a:rPr>
              <a:t>frontespo</a:t>
            </a:r>
            <a:endParaRPr lang="es-ES" sz="32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010" y="1569338"/>
            <a:ext cx="10131425" cy="430392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ES" dirty="0" err="1" smtClean="0"/>
              <a:t>Sela</a:t>
            </a:r>
            <a:r>
              <a:rPr lang="es-ES" dirty="0" smtClean="0"/>
              <a:t> </a:t>
            </a:r>
            <a:r>
              <a:rPr lang="es-ES" dirty="0">
                <a:hlinkClick r:id="rId3"/>
              </a:rPr>
              <a:t>http://vimeo.com/204035767</a:t>
            </a:r>
            <a:r>
              <a:rPr lang="es-ES" dirty="0"/>
              <a:t> </a:t>
            </a:r>
            <a:endParaRPr lang="es-ES" dirty="0" smtClean="0">
              <a:hlinkClick r:id="rId4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://www.youtube.com/watch?v=_</a:t>
            </a:r>
            <a:r>
              <a:rPr lang="es-ES" dirty="0" smtClean="0">
                <a:hlinkClick r:id="rId4"/>
              </a:rPr>
              <a:t>IjlFthxFSk</a:t>
            </a:r>
            <a:r>
              <a:rPr lang="es-ES" dirty="0" smtClean="0"/>
              <a:t> </a:t>
            </a:r>
            <a:endParaRPr lang="es-E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/>
              <a:t>Alamedilla </a:t>
            </a:r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vimeo.com/242888362</a:t>
            </a:r>
            <a:r>
              <a:rPr lang="es-ES" dirty="0" smtClean="0"/>
              <a:t>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www.youtube.com/watch?v=5Y0xuxqrVNU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488" y="161192"/>
            <a:ext cx="10823329" cy="45426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Difusión sobre datos de investigación en la biblioteca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488" y="615460"/>
            <a:ext cx="9903495" cy="1749671"/>
          </a:xfrm>
        </p:spPr>
        <p:txBody>
          <a:bodyPr>
            <a:normAutofit/>
          </a:bodyPr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 smtClean="0"/>
              <a:t>Colaboración con el Servicio de Investigación en 2016: integración del repositorio institucional e-</a:t>
            </a:r>
            <a:r>
              <a:rPr lang="es-ES" dirty="0" err="1" smtClean="0"/>
              <a:t>Buah</a:t>
            </a:r>
            <a:r>
              <a:rPr lang="es-ES" dirty="0" smtClean="0"/>
              <a:t> y el Portal del Investigador.  Puesta en conocimiento del repositorio e-</a:t>
            </a:r>
            <a:r>
              <a:rPr lang="es-ES" dirty="0" err="1" smtClean="0"/>
              <a:t>cienciaDatos</a:t>
            </a:r>
            <a:r>
              <a:rPr lang="es-ES" dirty="0" smtClean="0"/>
              <a:t>. 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90" y="1380393"/>
            <a:ext cx="8088923" cy="53545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63090" y="6374423"/>
            <a:ext cx="1044941" cy="360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48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765" y="221673"/>
            <a:ext cx="10131425" cy="5861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Otros </a:t>
            </a:r>
            <a:r>
              <a:rPr lang="es-ES" dirty="0" err="1" smtClean="0"/>
              <a:t>datasets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932873"/>
            <a:ext cx="8802255" cy="57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55" y="148006"/>
            <a:ext cx="10131425" cy="5861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relación ente el repositorio e-</a:t>
            </a:r>
            <a:r>
              <a:rPr lang="es-ES" dirty="0" err="1" smtClean="0"/>
              <a:t>cienciaDatos</a:t>
            </a:r>
            <a:r>
              <a:rPr lang="es-ES" dirty="0" smtClean="0"/>
              <a:t> y e-</a:t>
            </a:r>
            <a:r>
              <a:rPr lang="es-ES" dirty="0" err="1" smtClean="0"/>
              <a:t>buah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054" y="659425"/>
            <a:ext cx="10131425" cy="659422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 smtClean="0"/>
              <a:t>  Hemos puesto en el campo “Publicación relacionada” el </a:t>
            </a:r>
            <a:r>
              <a:rPr lang="es-ES" dirty="0" err="1" smtClean="0"/>
              <a:t>handle</a:t>
            </a:r>
            <a:r>
              <a:rPr lang="es-ES" dirty="0" smtClean="0"/>
              <a:t> que lleva a nuestro repositorio de publicaciones e-</a:t>
            </a:r>
            <a:r>
              <a:rPr lang="es-ES" dirty="0" err="1" smtClean="0"/>
              <a:t>Buah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81" y="1245579"/>
            <a:ext cx="8979477" cy="52344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49803" y="3677760"/>
            <a:ext cx="2189018" cy="221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996" y="157019"/>
            <a:ext cx="10131425" cy="5861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relación ente el repositorio e-</a:t>
            </a:r>
            <a:r>
              <a:rPr lang="es-ES" dirty="0" err="1" smtClean="0"/>
              <a:t>cienciaDatos</a:t>
            </a:r>
            <a:r>
              <a:rPr lang="es-ES" dirty="0" smtClean="0"/>
              <a:t> y e-</a:t>
            </a:r>
            <a:r>
              <a:rPr lang="es-ES" dirty="0" err="1" smtClean="0"/>
              <a:t>buah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063871"/>
            <a:ext cx="10131425" cy="659422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44" y="1204546"/>
            <a:ext cx="8731918" cy="53809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19380" y="6113583"/>
            <a:ext cx="3725275" cy="20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55505" y="637584"/>
            <a:ext cx="11099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/>
              <a:t>En </a:t>
            </a:r>
            <a:r>
              <a:rPr lang="es-ES" dirty="0" smtClean="0"/>
              <a:t>e-</a:t>
            </a:r>
            <a:r>
              <a:rPr lang="es-ES" dirty="0" err="1" smtClean="0"/>
              <a:t>Buah</a:t>
            </a:r>
            <a:r>
              <a:rPr lang="es-ES" dirty="0" smtClean="0"/>
              <a:t> </a:t>
            </a:r>
            <a:r>
              <a:rPr lang="es-ES" dirty="0"/>
              <a:t>hemos utilizado para relacionar los datos con la publicación, el metadato </a:t>
            </a:r>
            <a:r>
              <a:rPr lang="es-ES" dirty="0" err="1"/>
              <a:t>dc.relation.haspart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9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531" y="319455"/>
            <a:ext cx="10131425" cy="5861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relación ente el repositorio e-</a:t>
            </a:r>
            <a:r>
              <a:rPr lang="es-ES" dirty="0" err="1" smtClean="0"/>
              <a:t>cienciaDatos</a:t>
            </a:r>
            <a:r>
              <a:rPr lang="es-ES" dirty="0" smtClean="0"/>
              <a:t> y e-</a:t>
            </a:r>
            <a:r>
              <a:rPr lang="es-ES" dirty="0" err="1" smtClean="0"/>
              <a:t>buah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530" y="826479"/>
            <a:ext cx="10131425" cy="659422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26479"/>
            <a:ext cx="8615082" cy="585102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71600" y="2644588"/>
            <a:ext cx="2859741" cy="161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75493"/>
            <a:ext cx="10131425" cy="41030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Otro proyecto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4509" y="628833"/>
            <a:ext cx="10131425" cy="1178197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s-ES" dirty="0" err="1" smtClean="0"/>
              <a:t>Dataverse</a:t>
            </a:r>
            <a:r>
              <a:rPr lang="es-ES" dirty="0" smtClean="0"/>
              <a:t> </a:t>
            </a:r>
            <a:r>
              <a:rPr lang="es-ES" dirty="0">
                <a:hlinkClick r:id="rId3"/>
              </a:rPr>
              <a:t>ESA </a:t>
            </a:r>
            <a:r>
              <a:rPr lang="es-ES" dirty="0" err="1">
                <a:hlinkClick r:id="rId3"/>
              </a:rPr>
              <a:t>Fire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Climate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Change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Initiative</a:t>
            </a:r>
            <a:r>
              <a:rPr lang="es-ES" dirty="0">
                <a:hlinkClick r:id="rId3"/>
              </a:rPr>
              <a:t> (CCI</a:t>
            </a:r>
            <a:r>
              <a:rPr lang="es-ES" dirty="0" smtClean="0">
                <a:hlinkClick r:id="rId3"/>
              </a:rPr>
              <a:t>)</a:t>
            </a:r>
            <a:r>
              <a:rPr lang="es-ES" dirty="0" smtClean="0"/>
              <a:t> para incluir todos los </a:t>
            </a:r>
            <a:r>
              <a:rPr lang="es-ES" dirty="0" err="1" smtClean="0"/>
              <a:t>dataset</a:t>
            </a:r>
            <a:r>
              <a:rPr lang="es-ES" dirty="0" smtClean="0"/>
              <a:t> de este proyecto sobre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es-ES" dirty="0" smtClean="0"/>
              <a:t>el cambio climático. Son datos sobre regiones polares.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10" y="1487056"/>
            <a:ext cx="9226326" cy="52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616" y="483062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Libro de invitados</a:t>
            </a:r>
            <a:endParaRPr lang="es-ES" sz="32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654" y="1552238"/>
            <a:ext cx="8493369" cy="33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616" y="483062"/>
            <a:ext cx="10131425" cy="44611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Libro de invitados</a:t>
            </a:r>
            <a:endParaRPr lang="es-ES" sz="3200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2979" y="1422400"/>
            <a:ext cx="4718697" cy="46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203" y="720454"/>
            <a:ext cx="10131425" cy="60718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+mn-lt"/>
              </a:rPr>
              <a:t>conclusiones</a:t>
            </a:r>
            <a:endParaRPr lang="es-ES" sz="32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306" y="943513"/>
            <a:ext cx="9811137" cy="434926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ES" dirty="0"/>
              <a:t>Las expectativas son buenas  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 smtClean="0"/>
              <a:t>A los investigadores lo que más le interesa y les preocupa es conservar y preservar sus datos de investigación. Les alegra saber que en el repositorio podemos conservar sus datos.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 smtClean="0"/>
              <a:t>Tenemos que trabajar más en la conservación y preservación.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59" y="1711643"/>
            <a:ext cx="9811137" cy="3414665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 smtClean="0"/>
              <a:t>MUCHAS GRACIAS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66759" y="301690"/>
            <a:ext cx="10131425" cy="145626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01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80" y="274026"/>
            <a:ext cx="11007968" cy="45426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datos </a:t>
            </a:r>
            <a:r>
              <a:rPr lang="es-ES" dirty="0"/>
              <a:t>de investigación en la </a:t>
            </a:r>
            <a:r>
              <a:rPr lang="es-ES" dirty="0" smtClean="0"/>
              <a:t>web de la biblioteca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488" y="615460"/>
            <a:ext cx="9903495" cy="1749671"/>
          </a:xfrm>
        </p:spPr>
        <p:txBody>
          <a:bodyPr>
            <a:normAutofit/>
          </a:bodyPr>
          <a:lstStyle/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83" y="841127"/>
            <a:ext cx="8744963" cy="55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24" y="87923"/>
            <a:ext cx="10594729" cy="73706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datos </a:t>
            </a:r>
            <a:r>
              <a:rPr lang="es-ES" sz="3200" dirty="0"/>
              <a:t>de investigación en la biblioteca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832" y="824985"/>
            <a:ext cx="9126414" cy="539117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07832" y="5732584"/>
            <a:ext cx="5917222" cy="483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0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253" y="641410"/>
            <a:ext cx="10131425" cy="737062"/>
          </a:xfrm>
        </p:spPr>
        <p:txBody>
          <a:bodyPr/>
          <a:lstStyle/>
          <a:p>
            <a:pPr algn="ctr"/>
            <a:r>
              <a:rPr lang="es-ES" dirty="0" smtClean="0"/>
              <a:t>Situación en la biblioteca de la UAH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8683" y="1747748"/>
            <a:ext cx="8825659" cy="3615559"/>
          </a:xfrm>
        </p:spPr>
        <p:txBody>
          <a:bodyPr>
            <a:normAutofit/>
          </a:bodyPr>
          <a:lstStyle/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Cambio de equipo directivo (diciembre 2017):  Dirección y subdirecciones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 smtClean="0"/>
          </a:p>
          <a:p>
            <a:pPr marL="0" lvl="1" indent="0">
              <a:spcAft>
                <a:spcPts val="0"/>
              </a:spcAft>
              <a:buNone/>
            </a:pPr>
            <a:endParaRPr lang="es-ES" sz="1800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Cambio de equipo rectoral (marzo 2018) : nuevo Vicerrector de Investigación y Transferencia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800" dirty="0" smtClean="0"/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Al principio, a pesar de la difusión hemos tenido dificultades para conseguir que los investigadores nos facilitaran sus datos de investigación. </a:t>
            </a:r>
          </a:p>
          <a:p>
            <a:pPr marL="285750"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3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487" y="0"/>
            <a:ext cx="10131425" cy="93933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PRIMEROS DATASETS DE LA </a:t>
            </a:r>
            <a:r>
              <a:rPr lang="es-ES" sz="3200" dirty="0" err="1" smtClean="0"/>
              <a:t>uah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0584" y="781396"/>
            <a:ext cx="8827477" cy="56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25" y="-105507"/>
            <a:ext cx="10131425" cy="93933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PRIMEROS DATASETS DE LA </a:t>
            </a:r>
            <a:r>
              <a:rPr lang="es-ES" sz="3200" dirty="0" err="1" smtClean="0"/>
              <a:t>uah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910" y="766617"/>
            <a:ext cx="8737600" cy="58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676" y="0"/>
            <a:ext cx="10131425" cy="93933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PRIMEROS DATASETS DE LA </a:t>
            </a:r>
            <a:r>
              <a:rPr lang="es-ES" sz="3200" dirty="0" err="1" smtClean="0"/>
              <a:t>uah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492" y="847549"/>
            <a:ext cx="8802254" cy="56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Noto Sans CJK SC Regular"/>
      </a:majorFont>
      <a:minorFont>
        <a:latin typeface="Arial"/>
        <a:ea typeface="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10000"/>
          </a:lnSpc>
          <a:spcBef>
            <a:spcPts val="9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10000"/>
          </a:lnSpc>
          <a:spcBef>
            <a:spcPts val="9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 Regular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2268</TotalTime>
  <Words>714</Words>
  <Application>Microsoft Office PowerPoint</Application>
  <PresentationFormat>Panorámica</PresentationFormat>
  <Paragraphs>152</Paragraphs>
  <Slides>38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Noto Sans CJK SC Regular</vt:lpstr>
      <vt:lpstr>Times New Roman</vt:lpstr>
      <vt:lpstr>Wingdings</vt:lpstr>
      <vt:lpstr>Celestial</vt:lpstr>
      <vt:lpstr>Tema de Office</vt:lpstr>
      <vt:lpstr>Presentación de PowerPoint</vt:lpstr>
      <vt:lpstr>Gestión de Datos de investigación en la UAH</vt:lpstr>
      <vt:lpstr>Difusión sobre datos de investigación en la biblioteca</vt:lpstr>
      <vt:lpstr>datos de investigación en la web de la biblioteca</vt:lpstr>
      <vt:lpstr>datos de investigación en la biblioteca</vt:lpstr>
      <vt:lpstr>Situación en la biblioteca de la UAH</vt:lpstr>
      <vt:lpstr>PRIMEROS DATASETS DE LA uah</vt:lpstr>
      <vt:lpstr>PRIMEROS DATASETS DE LA uah</vt:lpstr>
      <vt:lpstr>PRIMEROS DATASETS DE LA uah</vt:lpstr>
      <vt:lpstr>PROYECTO FRONTESPO</vt:lpstr>
      <vt:lpstr>PROYECTO FRONTESPO</vt:lpstr>
      <vt:lpstr>PROYECTO FRONTESPO</vt:lpstr>
      <vt:lpstr>PROYECTO FRONTESPO</vt:lpstr>
      <vt:lpstr>PROYECTO FRONTESPO</vt:lpstr>
      <vt:lpstr>PROYECTO FRONTESPO</vt:lpstr>
      <vt:lpstr>PROYECTO FRONTESPO</vt:lpstr>
      <vt:lpstr>PROYECTO FRONTESPO</vt:lpstr>
      <vt:lpstr>Plantilla FRONTESPO</vt:lpstr>
      <vt:lpstr>dataset de FRONTESPO</vt:lpstr>
      <vt:lpstr>ficheros de FRONTESPO</vt:lpstr>
      <vt:lpstr>Documentación o readme</vt:lpstr>
      <vt:lpstr>Documentación o readme</vt:lpstr>
      <vt:lpstr>Documentación o readme</vt:lpstr>
      <vt:lpstr>metadatos</vt:lpstr>
      <vt:lpstr>metadatos</vt:lpstr>
      <vt:lpstr>metadatos</vt:lpstr>
      <vt:lpstr>Condiciones de uso</vt:lpstr>
      <vt:lpstr>versiones</vt:lpstr>
      <vt:lpstr>Vídeos de frontespo</vt:lpstr>
      <vt:lpstr>Otros datasets</vt:lpstr>
      <vt:lpstr>relación ente el repositorio e-cienciaDatos y e-buah</vt:lpstr>
      <vt:lpstr>relación ente el repositorio e-cienciaDatos y e-buah</vt:lpstr>
      <vt:lpstr>relación ente el repositorio e-cienciaDatos y e-buah</vt:lpstr>
      <vt:lpstr>Otro proyecto</vt:lpstr>
      <vt:lpstr>Libro de invitados</vt:lpstr>
      <vt:lpstr>Libro de invitados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los datos en abierto</dc:title>
  <dc:creator>Cisneros Azpiazu Ainara</dc:creator>
  <cp:lastModifiedBy>Docencia</cp:lastModifiedBy>
  <cp:revision>194</cp:revision>
  <dcterms:created xsi:type="dcterms:W3CDTF">2018-03-19T14:39:54Z</dcterms:created>
  <dcterms:modified xsi:type="dcterms:W3CDTF">2018-06-12T06:55:44Z</dcterms:modified>
</cp:coreProperties>
</file>