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0" r:id="rId1"/>
    <p:sldMasterId id="2147483652" r:id="rId2"/>
  </p:sldMasterIdLst>
  <p:notesMasterIdLst>
    <p:notesMasterId r:id="rId31"/>
  </p:notesMasterIdLst>
  <p:handoutMasterIdLst>
    <p:handoutMasterId r:id="rId32"/>
  </p:handoutMasterIdLst>
  <p:sldIdLst>
    <p:sldId id="26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7" r:id="rId16"/>
    <p:sldId id="288" r:id="rId17"/>
    <p:sldId id="289" r:id="rId18"/>
    <p:sldId id="292" r:id="rId19"/>
    <p:sldId id="291" r:id="rId20"/>
    <p:sldId id="290" r:id="rId21"/>
    <p:sldId id="293" r:id="rId22"/>
    <p:sldId id="294" r:id="rId23"/>
    <p:sldId id="281" r:id="rId24"/>
    <p:sldId id="282" r:id="rId25"/>
    <p:sldId id="283" r:id="rId26"/>
    <p:sldId id="284" r:id="rId27"/>
    <p:sldId id="285" r:id="rId28"/>
    <p:sldId id="286" r:id="rId29"/>
    <p:sldId id="295" r:id="rId30"/>
  </p:sldIdLst>
  <p:sldSz cx="9144000" cy="6858000" type="screen4x3"/>
  <p:notesSz cx="9928225" cy="6797675"/>
  <p:defaultTextStyle>
    <a:defPPr>
      <a:defRPr lang="es-ES_tradnl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FF3300"/>
    <a:srgbClr val="FF0066"/>
    <a:srgbClr val="008000"/>
    <a:srgbClr val="000066"/>
    <a:srgbClr val="990000"/>
    <a:srgbClr val="99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440" y="-60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4D84682-9BB6-4640-A3AD-50324C24E70D}" type="datetimeFigureOut">
              <a:rPr lang="es-ES" altLang="es-ES"/>
              <a:pPr>
                <a:defRPr/>
              </a:pPr>
              <a:t>12/06/2018</a:t>
            </a:fld>
            <a:endParaRPr lang="es-ES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37960A2-4F75-4B1F-8D9D-C409861D266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51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19" y="3228705"/>
            <a:ext cx="7280389" cy="30591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 smtClean="0"/>
              <a:t>Haga clic para modificar el estilo de texto del patrón</a:t>
            </a:r>
          </a:p>
          <a:p>
            <a:pPr lvl="1"/>
            <a:r>
              <a:rPr lang="es-ES_tradnl" altLang="es-ES" noProof="0" smtClean="0"/>
              <a:t>Segundo nivel</a:t>
            </a:r>
          </a:p>
          <a:p>
            <a:pPr lvl="2"/>
            <a:r>
              <a:rPr lang="es-ES_tradnl" altLang="es-ES" noProof="0" smtClean="0"/>
              <a:t>Tercer nivel</a:t>
            </a:r>
          </a:p>
          <a:p>
            <a:pPr lvl="3"/>
            <a:r>
              <a:rPr lang="es-ES_tradnl" altLang="es-ES" noProof="0" smtClean="0"/>
              <a:t>Cuarto nivel</a:t>
            </a:r>
          </a:p>
          <a:p>
            <a:pPr lvl="4"/>
            <a:r>
              <a:rPr lang="es-ES_tradnl" alt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11"/>
            <a:ext cx="4303313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411"/>
            <a:ext cx="4303313" cy="3402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A9272DE-DE05-474F-8BB0-6A4A3A6CAA3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08895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72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65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010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4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39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2239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6129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81209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22417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0729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687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2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46385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16873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732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473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259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482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863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222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272DE-DE05-474F-8BB0-6A4A3A6CAA3F}" type="slidenum">
              <a:rPr lang="es-ES_tradnl" altLang="es-ES" smtClean="0"/>
              <a:pPr>
                <a:defRPr/>
              </a:pPr>
              <a:t>27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84636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201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05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38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6875" y="2924175"/>
            <a:ext cx="4679950" cy="2447925"/>
          </a:xfrm>
        </p:spPr>
        <p:txBody>
          <a:bodyPr anchor="t"/>
          <a:lstStyle>
            <a:lvl1pPr algn="l">
              <a:defRPr sz="4400" u="none">
                <a:latin typeface="Arial Narrow" pitchFamily="34" charset="0"/>
              </a:defRPr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732463"/>
            <a:ext cx="4681537" cy="504825"/>
          </a:xfrm>
        </p:spPr>
        <p:txBody>
          <a:bodyPr/>
          <a:lstStyle>
            <a:lvl1pPr algn="l">
              <a:defRPr sz="2400" b="1" i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1052513"/>
            <a:ext cx="2090737" cy="37449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119813" cy="37449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362950" cy="7207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105275" cy="3024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5" y="1773238"/>
            <a:ext cx="4105275" cy="3024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362950" cy="7207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8362950" cy="1435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360738"/>
            <a:ext cx="8362950" cy="1436687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362950" cy="7207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105275" cy="3024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714875" y="1773238"/>
            <a:ext cx="4105275" cy="1435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714875" y="3360738"/>
            <a:ext cx="4105275" cy="1436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7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19081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7775" y="1844675"/>
            <a:ext cx="190976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1052513"/>
            <a:ext cx="2090737" cy="53292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119813" cy="53292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05275" cy="302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5" y="1773238"/>
            <a:ext cx="4105275" cy="302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04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2513"/>
            <a:ext cx="8362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362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Click to edit Master text styles</a:t>
            </a:r>
          </a:p>
        </p:txBody>
      </p:sp>
      <p:sp>
        <p:nvSpPr>
          <p:cNvPr id="1029" name="Marcador de número de diapositiva 3"/>
          <p:cNvSpPr txBox="1">
            <a:spLocks noGrp="1"/>
          </p:cNvSpPr>
          <p:nvPr userDrawn="1"/>
        </p:nvSpPr>
        <p:spPr bwMode="auto">
          <a:xfrm>
            <a:off x="6659563" y="6621463"/>
            <a:ext cx="2449512" cy="236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s-ES_tradnl" altLang="es-ES" sz="1000" b="1" dirty="0" smtClean="0">
              <a:solidFill>
                <a:srgbClr val="3B3BB3"/>
              </a:solidFill>
            </a:endParaRPr>
          </a:p>
        </p:txBody>
      </p:sp>
      <p:sp>
        <p:nvSpPr>
          <p:cNvPr id="1030" name="Marcador de número de diapositiva 3"/>
          <p:cNvSpPr txBox="1">
            <a:spLocks noGrp="1"/>
          </p:cNvSpPr>
          <p:nvPr userDrawn="1"/>
        </p:nvSpPr>
        <p:spPr bwMode="auto">
          <a:xfrm>
            <a:off x="3603625" y="6621463"/>
            <a:ext cx="1905000" cy="236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s-ES" altLang="es-ES" sz="1000" b="1" smtClean="0">
              <a:solidFill>
                <a:srgbClr val="FFFFFF"/>
              </a:solidFill>
            </a:endParaRPr>
          </a:p>
        </p:txBody>
      </p:sp>
      <p:sp>
        <p:nvSpPr>
          <p:cNvPr id="1031" name="Marcador de número de diapositiva 3"/>
          <p:cNvSpPr txBox="1">
            <a:spLocks noGrp="1"/>
          </p:cNvSpPr>
          <p:nvPr userDrawn="1"/>
        </p:nvSpPr>
        <p:spPr bwMode="auto">
          <a:xfrm>
            <a:off x="0" y="6621463"/>
            <a:ext cx="3708400" cy="236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endParaRPr lang="es-ES_tradnl" altLang="es-ES" sz="1000" b="1" dirty="0" smtClean="0">
              <a:solidFill>
                <a:srgbClr val="3B3BB3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2" r:id="rId1"/>
    <p:sldLayoutId id="2147484873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  <p:sldLayoutId id="2147484883" r:id="rId12"/>
    <p:sldLayoutId id="2147484884" r:id="rId13"/>
    <p:sldLayoutId id="214748486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2513"/>
            <a:ext cx="8362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39703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Click to edit Master text styles</a:t>
            </a:r>
          </a:p>
        </p:txBody>
      </p:sp>
      <p:sp>
        <p:nvSpPr>
          <p:cNvPr id="2053" name="Marcador de número de diapositiva 3"/>
          <p:cNvSpPr txBox="1">
            <a:spLocks noGrp="1"/>
          </p:cNvSpPr>
          <p:nvPr userDrawn="1"/>
        </p:nvSpPr>
        <p:spPr bwMode="auto">
          <a:xfrm>
            <a:off x="7204075" y="6621463"/>
            <a:ext cx="1905000" cy="236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ES_tradnl" altLang="es-ES" sz="1000" b="1" smtClean="0">
                <a:solidFill>
                  <a:srgbClr val="FFFFFF"/>
                </a:solidFill>
              </a:rPr>
              <a:t>Diapositiva </a:t>
            </a:r>
            <a:fld id="{7548F366-BDA0-4C97-8F5F-0717723BF337}" type="slidenum">
              <a:rPr lang="es-ES_tradnl" altLang="es-ES" sz="1000" b="1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_tradnl" altLang="es-ES" sz="1000" b="1" smtClean="0">
              <a:solidFill>
                <a:srgbClr val="FFFFFF"/>
              </a:solidFill>
            </a:endParaRPr>
          </a:p>
        </p:txBody>
      </p:sp>
      <p:sp>
        <p:nvSpPr>
          <p:cNvPr id="2054" name="Marcador de número de diapositiva 3"/>
          <p:cNvSpPr txBox="1">
            <a:spLocks noGrp="1"/>
          </p:cNvSpPr>
          <p:nvPr userDrawn="1"/>
        </p:nvSpPr>
        <p:spPr bwMode="auto">
          <a:xfrm>
            <a:off x="3603625" y="6621463"/>
            <a:ext cx="1905000" cy="236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ES_tradnl" altLang="es-ES" sz="1000" b="1" smtClean="0">
                <a:solidFill>
                  <a:srgbClr val="FFFFFF"/>
                </a:solidFill>
              </a:rPr>
              <a:t>Informe UPM-2010</a:t>
            </a:r>
          </a:p>
        </p:txBody>
      </p:sp>
      <p:sp>
        <p:nvSpPr>
          <p:cNvPr id="2055" name="Marcador de número de diapositiva 3"/>
          <p:cNvSpPr txBox="1">
            <a:spLocks noGrp="1"/>
          </p:cNvSpPr>
          <p:nvPr userDrawn="1"/>
        </p:nvSpPr>
        <p:spPr bwMode="auto">
          <a:xfrm>
            <a:off x="0" y="6621463"/>
            <a:ext cx="1905000" cy="236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s-ES_tradnl" altLang="es-ES" sz="1000" b="1" smtClean="0">
                <a:solidFill>
                  <a:srgbClr val="FFFFFF"/>
                </a:solidFill>
              </a:rPr>
              <a:t>2 de marzo de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u="sng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a.upm.es/4230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a.upm.es/691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eo.up4.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099.1/248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554580" y="732524"/>
            <a:ext cx="7876497" cy="3978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“Las </a:t>
            </a:r>
            <a:r>
              <a:rPr lang="es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universidades politécnicas están implicadas en el territorio</a:t>
            </a:r>
            <a: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2000" i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54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GEO</a:t>
            </a:r>
            <a:r>
              <a:rPr lang="ca-ES" sz="5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UP4</a:t>
            </a:r>
            <a:r>
              <a:rPr lang="ca-ES" sz="2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Proyecto de geolocalización de la producción académica de las universidades politécnicas</a:t>
            </a:r>
            <a:br>
              <a:rPr lang="es-E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UPM, UPV, UPC y UPCT (UP4)</a:t>
            </a:r>
            <a:r>
              <a:rPr lang="es-E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10432" y="5023321"/>
            <a:ext cx="390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/>
              <a:t>Grupo UP4 - </a:t>
            </a:r>
            <a:r>
              <a:rPr lang="ca-ES" sz="2000" dirty="0" err="1" smtClean="0"/>
              <a:t>Bibliotecas</a:t>
            </a:r>
            <a:endParaRPr lang="ca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7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95536" y="1052735"/>
            <a:ext cx="8280919" cy="5760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s-ES" sz="3600" b="1" i="0" u="none" strike="noStrike" cap="none" dirty="0" smtClean="0">
                <a:solidFill>
                  <a:schemeClr val="tx1"/>
                </a:solidFill>
                <a:sym typeface="Arial Black"/>
              </a:rPr>
              <a:t/>
            </a:r>
            <a:br>
              <a:rPr lang="es-ES" sz="3600" b="1" i="0" u="none" strike="noStrike" cap="none" dirty="0" smtClean="0">
                <a:solidFill>
                  <a:schemeClr val="tx1"/>
                </a:solidFill>
                <a:sym typeface="Arial Black"/>
              </a:rPr>
            </a:br>
            <a:r>
              <a:rPr lang="es-ES" sz="360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Qué nos </a:t>
            </a:r>
            <a:r>
              <a:rPr lang="es-ES" sz="360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ofrece</a:t>
            </a:r>
            <a:endParaRPr lang="es-ES" sz="3600" b="1" i="0" u="none" strike="noStrike" cap="none" dirty="0">
              <a:solidFill>
                <a:schemeClr val="tx1"/>
              </a:solidFill>
              <a:sym typeface="Arial Black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39552" y="1484784"/>
            <a:ext cx="8229600" cy="51125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odemos encontrar más de </a:t>
            </a:r>
            <a:r>
              <a:rPr lang="es-E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16.303 geolocalizaciones ( actualmente muchas más) </a:t>
            </a:r>
            <a:r>
              <a:rPr lang="es-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correspondientes a documentos de las distintas universidades como pueden ser:</a:t>
            </a:r>
          </a:p>
          <a:p>
            <a:pPr marL="914400" marR="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Artículos de revista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Proyectos y trabajos de fin de carrera o grado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Textos en actas de congresos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1" dirty="0" smtClean="0"/>
              <a:t>Tesis doctorales</a:t>
            </a:r>
            <a:endParaRPr lang="es-ES" sz="1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Audiovisuales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Reports</a:t>
            </a: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investigación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Tesinas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Libros</a:t>
            </a:r>
          </a:p>
          <a:p>
            <a:pPr marL="914400" marR="0" lvl="1" indent="-457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s-ES" sz="1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Pósters</a:t>
            </a:r>
            <a:endParaRPr lang="es-ES"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UPM: 2383 - UPC:10274 - UPV:2307 -  UPCT: 1339</a:t>
            </a:r>
          </a:p>
        </p:txBody>
      </p:sp>
    </p:spTree>
    <p:extLst>
      <p:ext uri="{BB962C8B-B14F-4D97-AF65-F5344CB8AC3E}">
        <p14:creationId xmlns:p14="http://schemas.microsoft.com/office/powerpoint/2010/main" val="17475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s-ES" sz="2400" b="1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Qué </a:t>
            </a:r>
            <a:r>
              <a:rPr lang="es-ES" sz="2400" b="1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nos ofrece</a:t>
            </a:r>
            <a:r>
              <a:rPr lang="ca-ES" sz="3600" b="1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ca-ES" sz="3600" b="1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ca-ES" sz="3600" b="1" i="0" u="none" strike="noStrike" cap="none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3624181" cy="518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sym typeface="Arial"/>
              </a:rPr>
              <a:t>GeoUP4 permite filtrar los contenidos a partir de: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b="0" dirty="0" smtClean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smtClean="0">
                <a:solidFill>
                  <a:schemeClr val="dk1"/>
                </a:solidFill>
                <a:sym typeface="Arial"/>
              </a:rPr>
              <a:t>Universidades ( y después escuelas…..)</a:t>
            </a:r>
            <a:endParaRPr lang="es-E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sym typeface="Arial"/>
              </a:rPr>
              <a:t>Tipos de vistas de mapas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Dispone </a:t>
            </a:r>
            <a:r>
              <a:rPr lang="es-E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también de un buscador </a:t>
            </a:r>
            <a:r>
              <a:rPr lang="es-E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textual que </a:t>
            </a:r>
            <a:r>
              <a:rPr lang="es-E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facilita la localización de </a:t>
            </a:r>
            <a:r>
              <a:rPr lang="es-E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documentos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smtClean="0">
                <a:solidFill>
                  <a:schemeClr val="dk1"/>
                </a:solidFill>
                <a:cs typeface="Arial"/>
                <a:sym typeface="Arial"/>
              </a:rPr>
              <a:t>En el futuro filtro por tipo de documento</a:t>
            </a:r>
            <a:endParaRPr lang="es-E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91" y="2132856"/>
            <a:ext cx="4071509" cy="4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71706"/>
            <a:ext cx="3095055" cy="8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51846" y="1124743"/>
            <a:ext cx="5791200" cy="6480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s-ES" sz="360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Qué nos </a:t>
            </a:r>
            <a:r>
              <a:rPr lang="es-ES" sz="360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ofrece</a:t>
            </a:r>
            <a:endParaRPr lang="ca-ES" sz="3600" b="1" i="0" u="none" strike="noStrike" cap="none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48851" y="1988840"/>
            <a:ext cx="7810183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800" b="0" i="0" u="none" strike="noStrike" cap="none" dirty="0" smtClean="0">
                <a:solidFill>
                  <a:schemeClr val="dk1"/>
                </a:solidFill>
                <a:sym typeface="Arial"/>
              </a:rPr>
              <a:t>Posibilidad de insertar GeoUP4 cualquier página web filtrado por variables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b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212976"/>
            <a:ext cx="7600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7776864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s-ES" sz="2400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Qué </a:t>
            </a:r>
            <a:r>
              <a:rPr lang="es-ES" sz="240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nos ofrece</a:t>
            </a:r>
            <a:r>
              <a:rPr lang="ca-ES" sz="3600" b="1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ca-ES" sz="3600" b="1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ca-ES" sz="3600" b="1" i="0" u="none" strike="noStrike" cap="none"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67544" y="1340768"/>
            <a:ext cx="7810183" cy="2316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sym typeface="Arial"/>
              </a:rPr>
              <a:t>Visualización de la geolocalización dentro del registro del documento en el repositorio.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r>
              <a:rPr lang="es-ES" sz="2000" b="1" dirty="0"/>
              <a:t>Tuberías de Gas Natural para alimentación de la planta </a:t>
            </a:r>
            <a:r>
              <a:rPr lang="es-ES" sz="2000" b="1" dirty="0" err="1"/>
              <a:t>Gorgon</a:t>
            </a:r>
            <a:r>
              <a:rPr lang="es-ES" sz="2000" b="1" dirty="0"/>
              <a:t> LNG a partir del yacimiento </a:t>
            </a:r>
            <a:r>
              <a:rPr lang="es-ES" sz="2000" b="1" dirty="0" err="1"/>
              <a:t>Gorgon</a:t>
            </a:r>
            <a:endParaRPr lang="es-ES" sz="2000" dirty="0"/>
          </a:p>
          <a:p>
            <a:r>
              <a:rPr lang="es-ES" sz="2000" u="sng" dirty="0">
                <a:hlinkClick r:id="rId3"/>
              </a:rPr>
              <a:t>http://oa.upm.es/42307/</a:t>
            </a:r>
            <a:endParaRPr lang="es-ES" sz="2000" dirty="0"/>
          </a:p>
          <a:p>
            <a:pPr marL="0" indent="0">
              <a:buNone/>
            </a:pPr>
            <a:endParaRPr lang="es-ES" sz="2000" dirty="0">
              <a:solidFill>
                <a:schemeClr val="dk1"/>
              </a:solidFill>
            </a:endParaRPr>
          </a:p>
          <a:p>
            <a:r>
              <a:rPr lang="es-ES" sz="2000" dirty="0">
                <a:solidFill>
                  <a:schemeClr val="dk1"/>
                </a:solidFill>
              </a:rPr>
              <a:t>Ejemplo para introducir metadatos en 3 pasos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b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b="0" dirty="0" smtClean="0"/>
          </a:p>
        </p:txBody>
      </p:sp>
    </p:spTree>
    <p:extLst>
      <p:ext uri="{BB962C8B-B14F-4D97-AF65-F5344CB8AC3E}">
        <p14:creationId xmlns:p14="http://schemas.microsoft.com/office/powerpoint/2010/main" val="15908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s-ES" sz="2800" u="none" dirty="0" smtClean="0">
                <a:solidFill>
                  <a:schemeClr val="tx1"/>
                </a:solidFill>
              </a:rPr>
              <a:t>1. Introducir términos </a:t>
            </a:r>
            <a:r>
              <a:rPr lang="es-ES" sz="2800" u="none" dirty="0">
                <a:solidFill>
                  <a:schemeClr val="tx1"/>
                </a:solidFill>
              </a:rPr>
              <a:t>de </a:t>
            </a:r>
            <a:r>
              <a:rPr lang="es-ES" sz="2800" u="none" dirty="0" smtClean="0">
                <a:solidFill>
                  <a:schemeClr val="tx1"/>
                </a:solidFill>
              </a:rPr>
              <a:t>búsqueda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19" y="1556792"/>
            <a:ext cx="9144000" cy="521046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 bwMode="auto">
          <a:xfrm>
            <a:off x="2987824" y="3861048"/>
            <a:ext cx="2088232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5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u="none" dirty="0" smtClean="0">
                <a:solidFill>
                  <a:schemeClr val="tx1"/>
                </a:solidFill>
                <a:latin typeface="Arial" pitchFamily="34" charset="0"/>
              </a:rPr>
              <a:t>2. Obtener </a:t>
            </a:r>
            <a:r>
              <a:rPr lang="es-ES" sz="2800" u="none" dirty="0">
                <a:solidFill>
                  <a:schemeClr val="tx1"/>
                </a:solidFill>
                <a:latin typeface="Arial" pitchFamily="34" charset="0"/>
              </a:rPr>
              <a:t>coordenadas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893"/>
            <a:ext cx="9144000" cy="541893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 bwMode="auto">
          <a:xfrm>
            <a:off x="2843808" y="5877272"/>
            <a:ext cx="3384376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2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u="none" dirty="0" smtClean="0">
                <a:solidFill>
                  <a:schemeClr val="tx1"/>
                </a:solidFill>
              </a:rPr>
              <a:t>3. Confirmar coordenadas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04" y="1556792"/>
            <a:ext cx="9144000" cy="5215522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 bwMode="auto">
          <a:xfrm>
            <a:off x="2987824" y="2780928"/>
            <a:ext cx="3816424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4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none" dirty="0">
                <a:solidFill>
                  <a:schemeClr val="tx1"/>
                </a:solidFill>
              </a:rPr>
              <a:t>Registro OAI para recolectar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7690104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9"/>
            <a:ext cx="8362950" cy="1152128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u="none" dirty="0" smtClean="0">
                <a:solidFill>
                  <a:schemeClr val="tx1"/>
                </a:solidFill>
              </a:rPr>
              <a:t>Set </a:t>
            </a:r>
            <a:r>
              <a:rPr lang="es-ES" u="none" dirty="0">
                <a:solidFill>
                  <a:schemeClr val="tx1"/>
                </a:solidFill>
              </a:rPr>
              <a:t>con el conjunto de todos los registros </a:t>
            </a:r>
            <a:r>
              <a:rPr lang="es-ES" u="none" dirty="0" err="1">
                <a:solidFill>
                  <a:schemeClr val="tx1"/>
                </a:solidFill>
              </a:rPr>
              <a:t>g</a:t>
            </a:r>
            <a:r>
              <a:rPr lang="es-ES" u="none" dirty="0" err="1" smtClean="0">
                <a:solidFill>
                  <a:schemeClr val="tx1"/>
                </a:solidFill>
              </a:rPr>
              <a:t>eolocalizados</a:t>
            </a:r>
            <a:r>
              <a:rPr lang="es-ES" u="none" dirty="0" smtClean="0">
                <a:solidFill>
                  <a:schemeClr val="tx1"/>
                </a:solidFill>
              </a:rPr>
              <a:t> </a:t>
            </a:r>
            <a:r>
              <a:rPr lang="es-ES" u="none" dirty="0">
                <a:solidFill>
                  <a:schemeClr val="tx1"/>
                </a:solidFill>
              </a:rPr>
              <a:t>que </a:t>
            </a:r>
            <a:r>
              <a:rPr lang="es-ES" u="none" dirty="0" smtClean="0">
                <a:solidFill>
                  <a:schemeClr val="tx1"/>
                </a:solidFill>
              </a:rPr>
              <a:t>se </a:t>
            </a:r>
            <a:r>
              <a:rPr lang="es-ES" u="none" dirty="0" err="1" smtClean="0">
                <a:solidFill>
                  <a:schemeClr val="tx1"/>
                </a:solidFill>
              </a:rPr>
              <a:t>harvestean</a:t>
            </a:r>
            <a:r>
              <a:rPr lang="es-ES" u="none" dirty="0" smtClean="0">
                <a:solidFill>
                  <a:schemeClr val="tx1"/>
                </a:solidFill>
              </a:rPr>
              <a:t>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4824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none" dirty="0" smtClean="0">
                <a:solidFill>
                  <a:schemeClr val="tx1"/>
                </a:solidFill>
              </a:rPr>
              <a:t>Ejemplo </a:t>
            </a:r>
            <a:r>
              <a:rPr lang="es-ES" u="none" dirty="0" err="1" smtClean="0">
                <a:solidFill>
                  <a:schemeClr val="tx1"/>
                </a:solidFill>
              </a:rPr>
              <a:t>multilocalización</a:t>
            </a:r>
            <a:endParaRPr lang="es-ES" u="non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2400" b="1" dirty="0" smtClean="0"/>
          </a:p>
          <a:p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smtClean="0"/>
              <a:t>Estructura </a:t>
            </a:r>
            <a:r>
              <a:rPr lang="es-ES" sz="2400" b="1" dirty="0"/>
              <a:t>poblacional y flujo genético de </a:t>
            </a:r>
            <a:r>
              <a:rPr lang="es-ES" sz="2400" b="1" dirty="0" err="1"/>
              <a:t>Pinus</a:t>
            </a:r>
            <a:r>
              <a:rPr lang="es-ES" sz="2400" b="1" dirty="0"/>
              <a:t> </a:t>
            </a:r>
            <a:r>
              <a:rPr lang="es-ES" sz="2400" b="1" dirty="0" err="1"/>
              <a:t>pinaster</a:t>
            </a:r>
            <a:r>
              <a:rPr lang="es-ES" sz="2400" b="1" dirty="0"/>
              <a:t> Aiton en el noroeste de la Península Ibérica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http://oa.upm.es/691/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7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67544" y="476672"/>
            <a:ext cx="7829550" cy="64151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ES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ES" sz="2000" dirty="0" smtClean="0">
              <a:solidFill>
                <a:schemeClr val="bg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b="1" dirty="0" smtClean="0">
                <a:solidFill>
                  <a:schemeClr val="tx1"/>
                </a:solidFill>
              </a:rPr>
              <a:t>Objetivos </a:t>
            </a:r>
            <a:r>
              <a:rPr lang="es-ES" sz="2000" b="1" u="sng" dirty="0" smtClean="0">
                <a:solidFill>
                  <a:schemeClr val="tx1"/>
                </a:solidFill>
              </a:rPr>
              <a:t>generales</a:t>
            </a:r>
            <a:r>
              <a:rPr lang="es-ES" sz="2000" b="1" dirty="0" smtClean="0">
                <a:solidFill>
                  <a:schemeClr val="tx1"/>
                </a:solidFill>
              </a:rPr>
              <a:t> del </a:t>
            </a:r>
            <a:r>
              <a:rPr lang="es-ES" sz="2000" b="1" dirty="0">
                <a:solidFill>
                  <a:schemeClr val="tx1"/>
                </a:solidFill>
              </a:rPr>
              <a:t>proyecto  </a:t>
            </a:r>
            <a:r>
              <a:rPr lang="es-ES" sz="2000" b="1" dirty="0" smtClean="0">
                <a:solidFill>
                  <a:schemeClr val="dk2"/>
                </a:solidFill>
              </a:rPr>
              <a:t>GEO</a:t>
            </a:r>
            <a:r>
              <a:rPr lang="es-ES" sz="2000" b="1" dirty="0" smtClean="0">
                <a:solidFill>
                  <a:schemeClr val="tx1"/>
                </a:solidFill>
              </a:rPr>
              <a:t>UP4</a:t>
            </a:r>
            <a:endParaRPr lang="es-ES" sz="2000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sz="2000" b="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000" b="0" dirty="0" smtClean="0">
                <a:solidFill>
                  <a:schemeClr val="tx1"/>
                </a:solidFill>
              </a:rPr>
              <a:t>Incrementar la </a:t>
            </a:r>
            <a:r>
              <a:rPr lang="es-ES" sz="2000" dirty="0">
                <a:solidFill>
                  <a:schemeClr val="tx1"/>
                </a:solidFill>
              </a:rPr>
              <a:t>visibilidad y el acceso </a:t>
            </a:r>
            <a:r>
              <a:rPr lang="es-ES" sz="2000" dirty="0" smtClean="0">
                <a:solidFill>
                  <a:schemeClr val="tx1"/>
                </a:solidFill>
              </a:rPr>
              <a:t>abierto </a:t>
            </a:r>
            <a:r>
              <a:rPr lang="es-ES" sz="2000" b="0" dirty="0" smtClean="0">
                <a:solidFill>
                  <a:schemeClr val="tx1"/>
                </a:solidFill>
              </a:rPr>
              <a:t>a </a:t>
            </a:r>
            <a:r>
              <a:rPr lang="es-ES" sz="2000" b="0" dirty="0">
                <a:solidFill>
                  <a:schemeClr val="tx1"/>
                </a:solidFill>
              </a:rPr>
              <a:t>la producción </a:t>
            </a:r>
            <a:r>
              <a:rPr lang="es-ES" sz="2000" b="0" dirty="0" smtClean="0">
                <a:solidFill>
                  <a:schemeClr val="tx1"/>
                </a:solidFill>
              </a:rPr>
              <a:t>académica, especialmente PFG, PFC, Tesinas, Tesis, etc. de </a:t>
            </a:r>
            <a:r>
              <a:rPr lang="es-ES" sz="2000" b="0" dirty="0">
                <a:solidFill>
                  <a:schemeClr val="tx1"/>
                </a:solidFill>
              </a:rPr>
              <a:t>las universidades </a:t>
            </a:r>
            <a:r>
              <a:rPr lang="es-ES" sz="2000" b="0" dirty="0" smtClean="0">
                <a:solidFill>
                  <a:schemeClr val="tx1"/>
                </a:solidFill>
              </a:rPr>
              <a:t>UP4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sz="2000" b="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000" b="0" dirty="0" smtClean="0">
                <a:solidFill>
                  <a:schemeClr val="tx1"/>
                </a:solidFill>
              </a:rPr>
              <a:t>Dar a conocer a la sociedad la producción académica de las universidades UP4 y </a:t>
            </a:r>
            <a:r>
              <a:rPr lang="es-ES" sz="2000" dirty="0" smtClean="0">
                <a:solidFill>
                  <a:schemeClr val="tx1"/>
                </a:solidFill>
              </a:rPr>
              <a:t>su impacto e implicación en el territorio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sz="2000" b="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000" b="0" dirty="0" smtClean="0">
                <a:solidFill>
                  <a:schemeClr val="tx1"/>
                </a:solidFill>
              </a:rPr>
              <a:t>Ayudar a los autores (estudiantes y profesores) en la sus carreras académicas y profesionales mediante la </a:t>
            </a:r>
            <a:r>
              <a:rPr lang="es-ES" sz="2000" dirty="0" smtClean="0">
                <a:solidFill>
                  <a:schemeClr val="tx1"/>
                </a:solidFill>
              </a:rPr>
              <a:t>difusión de sus proyectos (PFG, PFC, tesinas, tesis, etc.) </a:t>
            </a:r>
            <a:r>
              <a:rPr lang="es-ES" sz="2000" dirty="0" err="1" smtClean="0">
                <a:solidFill>
                  <a:schemeClr val="tx1"/>
                </a:solidFill>
              </a:rPr>
              <a:t>geolocalizados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sz="2000" b="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000" b="0" dirty="0" smtClean="0">
                <a:solidFill>
                  <a:schemeClr val="tx1"/>
                </a:solidFill>
              </a:rPr>
              <a:t>Disponer de datos relacionados con el territorio para elaborar</a:t>
            </a:r>
            <a:r>
              <a:rPr lang="es-ES" sz="2000" dirty="0" smtClean="0">
                <a:solidFill>
                  <a:schemeClr val="tx1"/>
                </a:solidFill>
              </a:rPr>
              <a:t> informes </a:t>
            </a:r>
            <a:r>
              <a:rPr lang="es-ES" sz="2000" dirty="0" err="1" smtClean="0">
                <a:solidFill>
                  <a:schemeClr val="tx1"/>
                </a:solidFill>
              </a:rPr>
              <a:t>bibliométricos</a:t>
            </a:r>
            <a:r>
              <a:rPr lang="es-ES" sz="2000" dirty="0" smtClean="0">
                <a:solidFill>
                  <a:schemeClr val="tx1"/>
                </a:solidFill>
              </a:rPr>
              <a:t> y analíticos </a:t>
            </a:r>
            <a:r>
              <a:rPr lang="es-ES" sz="2000" b="0" dirty="0" smtClean="0">
                <a:solidFill>
                  <a:schemeClr val="tx1"/>
                </a:solidFill>
              </a:rPr>
              <a:t>de la producción científica de las áreas en ciencia y tecnología       </a:t>
            </a:r>
            <a:endParaRPr lang="es-ES" sz="2000" b="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ES" sz="2000" b="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1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4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7" y="980728"/>
            <a:ext cx="7915656" cy="5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a-ES" sz="243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43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324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324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324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27583" y="5805264"/>
            <a:ext cx="7619999" cy="93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s-ES" sz="2000" dirty="0" smtClean="0">
                <a:solidFill>
                  <a:schemeClr val="dk1"/>
                </a:solidFill>
                <a:ea typeface="Arial"/>
                <a:cs typeface="Arial"/>
                <a:sym typeface="Arial"/>
                <a:hlinkClick r:id="rId3"/>
              </a:rPr>
              <a:t>http://geo.up4.es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875"/>
            <a:ext cx="8680640" cy="39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80920" cy="126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a-ES" sz="2400" b="1" u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Aspectos</a:t>
            </a:r>
            <a:r>
              <a:rPr lang="ca-ES" sz="2400" b="1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400" b="1" u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técnicos</a:t>
            </a:r>
            <a: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412718"/>
            <a:ext cx="8435400" cy="5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s-ES" sz="1800" dirty="0" smtClean="0"/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dirty="0" err="1" smtClean="0">
                <a:solidFill>
                  <a:schemeClr val="tx1"/>
                </a:solidFill>
              </a:rPr>
              <a:t>Yii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framework</a:t>
            </a:r>
            <a:r>
              <a:rPr lang="es-ES" sz="1800" dirty="0">
                <a:solidFill>
                  <a:schemeClr val="tx1"/>
                </a:solidFill>
              </a:rPr>
              <a:t>: </a:t>
            </a:r>
            <a:r>
              <a:rPr lang="es-ES" sz="1800" dirty="0" err="1">
                <a:solidFill>
                  <a:schemeClr val="tx1"/>
                </a:solidFill>
              </a:rPr>
              <a:t>f</a:t>
            </a:r>
            <a:r>
              <a:rPr lang="es-ES" sz="1800" dirty="0" err="1">
                <a:solidFill>
                  <a:schemeClr val="tx1"/>
                </a:solidFill>
                <a:sym typeface="Arial"/>
              </a:rPr>
              <a:t>ramework</a:t>
            </a:r>
            <a:r>
              <a:rPr lang="es-ES" sz="1800" dirty="0">
                <a:solidFill>
                  <a:schemeClr val="tx1"/>
                </a:solidFill>
                <a:sym typeface="Arial"/>
              </a:rPr>
              <a:t> PHP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MVC: patrón de diseño </a:t>
            </a:r>
            <a:r>
              <a:rPr lang="es-ES" sz="1800" dirty="0" err="1">
                <a:solidFill>
                  <a:schemeClr val="tx1"/>
                </a:solidFill>
              </a:rPr>
              <a:t>Model</a:t>
            </a:r>
            <a:r>
              <a:rPr lang="es-ES" sz="1800" dirty="0">
                <a:solidFill>
                  <a:schemeClr val="tx1"/>
                </a:solidFill>
              </a:rPr>
              <a:t>-View-</a:t>
            </a:r>
            <a:r>
              <a:rPr lang="es-ES" sz="1800" dirty="0" err="1">
                <a:solidFill>
                  <a:schemeClr val="tx1"/>
                </a:solidFill>
              </a:rPr>
              <a:t>Controller</a:t>
            </a:r>
            <a:endParaRPr lang="es-ES" sz="1800" dirty="0">
              <a:solidFill>
                <a:schemeClr val="tx1"/>
              </a:solidFill>
            </a:endParaRP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DAO: soporte Data Access </a:t>
            </a:r>
            <a:r>
              <a:rPr lang="es-ES" sz="1800" dirty="0" err="1">
                <a:solidFill>
                  <a:schemeClr val="tx1"/>
                </a:solidFill>
              </a:rPr>
              <a:t>Object</a:t>
            </a:r>
            <a:endParaRPr lang="es-ES" sz="1800" dirty="0">
              <a:solidFill>
                <a:schemeClr val="tx1"/>
              </a:solidFill>
            </a:endParaRP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Internacionalización y localización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dirty="0" err="1">
                <a:solidFill>
                  <a:schemeClr val="tx1"/>
                </a:solidFill>
              </a:rPr>
              <a:t>Leaflet</a:t>
            </a:r>
            <a:r>
              <a:rPr lang="es-ES" sz="1800" dirty="0">
                <a:solidFill>
                  <a:schemeClr val="tx1"/>
                </a:solidFill>
              </a:rPr>
              <a:t>: </a:t>
            </a:r>
            <a:r>
              <a:rPr lang="es-ES" sz="1800" dirty="0">
                <a:solidFill>
                  <a:schemeClr val="tx1"/>
                </a:solidFill>
                <a:sym typeface="Arial"/>
              </a:rPr>
              <a:t>Librer</a:t>
            </a:r>
            <a:r>
              <a:rPr lang="es-ES" sz="1800" dirty="0">
                <a:solidFill>
                  <a:schemeClr val="tx1"/>
                </a:solidFill>
              </a:rPr>
              <a:t>ía </a:t>
            </a:r>
            <a:r>
              <a:rPr lang="es-ES" sz="1800" dirty="0" err="1">
                <a:solidFill>
                  <a:schemeClr val="tx1"/>
                </a:solidFill>
              </a:rPr>
              <a:t>javascript</a:t>
            </a:r>
            <a:r>
              <a:rPr lang="es-ES" sz="1800" dirty="0">
                <a:solidFill>
                  <a:schemeClr val="tx1"/>
                </a:solidFill>
              </a:rPr>
              <a:t> para la creación de mapas interactivos.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Rápida curva de aprendizaje (estilo de código moderno)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Buena arquitectura de software: rendimiento, ligero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Look and </a:t>
            </a:r>
            <a:r>
              <a:rPr lang="es-ES" sz="1800" dirty="0" err="1">
                <a:solidFill>
                  <a:schemeClr val="tx1"/>
                </a:solidFill>
              </a:rPr>
              <a:t>feel</a:t>
            </a:r>
            <a:r>
              <a:rPr lang="es-ES" sz="1800" dirty="0">
                <a:solidFill>
                  <a:schemeClr val="tx1"/>
                </a:solidFill>
              </a:rPr>
              <a:t> atractivo y soporte móvil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Extenso ecosistema de </a:t>
            </a:r>
            <a:r>
              <a:rPr lang="es-ES" sz="1800" dirty="0" err="1">
                <a:solidFill>
                  <a:schemeClr val="tx1"/>
                </a:solidFill>
              </a:rPr>
              <a:t>plugins</a:t>
            </a:r>
            <a:r>
              <a:rPr lang="es-ES" sz="1800" dirty="0">
                <a:solidFill>
                  <a:schemeClr val="tx1"/>
                </a:solidFill>
              </a:rPr>
              <a:t> (200 </a:t>
            </a:r>
            <a:r>
              <a:rPr lang="es-ES" sz="1800" dirty="0" err="1">
                <a:solidFill>
                  <a:schemeClr val="tx1"/>
                </a:solidFill>
              </a:rPr>
              <a:t>plugins</a:t>
            </a:r>
            <a:r>
              <a:rPr lang="es-ES" sz="1800" dirty="0">
                <a:solidFill>
                  <a:schemeClr val="tx1"/>
                </a:solidFill>
              </a:rPr>
              <a:t> implementados)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Excelente documentación de la API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</a:rPr>
              <a:t>Recomendación de expertos en el ámbito GIS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dirty="0" err="1">
                <a:solidFill>
                  <a:schemeClr val="tx1"/>
                </a:solidFill>
              </a:rPr>
              <a:t>Bootstrap</a:t>
            </a:r>
            <a:r>
              <a:rPr lang="es-ES" sz="1800" dirty="0">
                <a:solidFill>
                  <a:schemeClr val="tx1"/>
                </a:solidFill>
              </a:rPr>
              <a:t>: </a:t>
            </a:r>
            <a:r>
              <a:rPr lang="es-ES" sz="1800" dirty="0" err="1">
                <a:solidFill>
                  <a:schemeClr val="tx1"/>
                </a:solidFill>
              </a:rPr>
              <a:t>framework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front-end</a:t>
            </a:r>
            <a:r>
              <a:rPr lang="es-ES" sz="1800" dirty="0">
                <a:solidFill>
                  <a:schemeClr val="tx1"/>
                </a:solidFill>
              </a:rPr>
              <a:t> gratuito y de código abierto, para diseñar sitios y aplicaciones web (CSS, JS).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800" b="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4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6610800" cy="126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ES" sz="2400" b="1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Aspectos técnicos</a:t>
            </a:r>
            <a: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8785096" cy="4968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Gestión de geolocalizaciones</a:t>
            </a:r>
            <a:endParaRPr lang="ca-ES" sz="1800" b="1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lvl="1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None/>
            </a:pPr>
            <a:r>
              <a:rPr lang="ca-ES" sz="1800" b="0" dirty="0" err="1">
                <a:solidFill>
                  <a:schemeClr val="tx1"/>
                </a:solidFill>
              </a:rPr>
              <a:t>Metadato</a:t>
            </a:r>
            <a:r>
              <a:rPr lang="ca-ES" sz="1800" b="0" dirty="0" smtClean="0">
                <a:solidFill>
                  <a:schemeClr val="tx1"/>
                </a:solidFill>
              </a:rPr>
              <a:t> “</a:t>
            </a:r>
            <a:r>
              <a:rPr lang="ca-ES" sz="1800" b="0" dirty="0" err="1" smtClean="0">
                <a:solidFill>
                  <a:schemeClr val="tx1"/>
                </a:solidFill>
              </a:rPr>
              <a:t>dc.coverage.spatial</a:t>
            </a:r>
            <a:r>
              <a:rPr lang="ca-ES" sz="1800" b="0" dirty="0" smtClean="0">
                <a:solidFill>
                  <a:schemeClr val="tx1"/>
                </a:solidFill>
              </a:rPr>
              <a:t>”</a:t>
            </a:r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dirty="0" smtClean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 b="0" dirty="0" smtClean="0">
                <a:solidFill>
                  <a:schemeClr val="tx1"/>
                </a:solidFill>
              </a:rPr>
              <a:t>Incorporación y actualización en el propio repositorio</a:t>
            </a:r>
            <a:endParaRPr lang="es-ES" sz="18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4733" y="3050776"/>
            <a:ext cx="4879975" cy="1059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4833064"/>
            <a:ext cx="4104949" cy="637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581128"/>
            <a:ext cx="2713555" cy="21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95536" y="620688"/>
            <a:ext cx="6610800" cy="126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ES" sz="2400" b="1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Aspectos técnicos</a:t>
            </a:r>
            <a: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8785096" cy="4968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/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Gestión de </a:t>
            </a:r>
            <a:r>
              <a:rPr lang="ca-ES" sz="1800" dirty="0" err="1" smtClean="0">
                <a:solidFill>
                  <a:schemeClr val="tx1"/>
                </a:solidFill>
              </a:rPr>
              <a:t>entidades</a:t>
            </a:r>
            <a:r>
              <a:rPr lang="ca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smtClean="0">
                <a:solidFill>
                  <a:schemeClr val="tx1"/>
                </a:solidFill>
              </a:rPr>
              <a:t>colaboradoras</a:t>
            </a:r>
            <a:endParaRPr lang="es-ES" sz="1800" b="1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marL="542925" lvl="1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None/>
            </a:pPr>
            <a:r>
              <a:rPr lang="ca-ES" sz="1800" b="0" dirty="0" err="1" smtClean="0">
                <a:solidFill>
                  <a:schemeClr val="tx1"/>
                </a:solidFill>
              </a:rPr>
              <a:t>Metadato</a:t>
            </a:r>
            <a:r>
              <a:rPr lang="ca-ES" sz="1800" b="0" dirty="0" smtClean="0">
                <a:solidFill>
                  <a:schemeClr val="tx1"/>
                </a:solidFill>
              </a:rPr>
              <a:t> “</a:t>
            </a:r>
            <a:r>
              <a:rPr lang="ca-ES" sz="1800" b="0" dirty="0" err="1" smtClean="0">
                <a:solidFill>
                  <a:schemeClr val="tx1"/>
                </a:solidFill>
              </a:rPr>
              <a:t>dc.contributor.covenantee</a:t>
            </a:r>
            <a:r>
              <a:rPr lang="ca-ES" sz="1800" b="0" dirty="0" smtClean="0">
                <a:solidFill>
                  <a:schemeClr val="tx1"/>
                </a:solidFill>
              </a:rPr>
              <a:t>”</a:t>
            </a:r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dirty="0" smtClean="0"/>
              <a:t>    </a:t>
            </a:r>
            <a:r>
              <a:rPr lang="es-ES" sz="1800" b="0" dirty="0" smtClean="0">
                <a:solidFill>
                  <a:schemeClr val="tx1"/>
                </a:solidFill>
              </a:rPr>
              <a:t>Gestionado parcialmente con una aplicación externa</a:t>
            </a:r>
            <a:endParaRPr lang="es-ES" sz="18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882" t="62555" r="36438" b="30647"/>
          <a:stretch/>
        </p:blipFill>
        <p:spPr>
          <a:xfrm>
            <a:off x="971600" y="2996952"/>
            <a:ext cx="6333882" cy="4973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3309" t="38542" r="34188" b="27865"/>
          <a:stretch/>
        </p:blipFill>
        <p:spPr>
          <a:xfrm>
            <a:off x="4716016" y="4149080"/>
            <a:ext cx="3887228" cy="2258795"/>
          </a:xfrm>
          <a:prstGeom prst="rect">
            <a:avLst/>
          </a:prstGeom>
        </p:spPr>
      </p:pic>
      <p:pic>
        <p:nvPicPr>
          <p:cNvPr id="7" name="Picture 2" descr="https://lh4.googleusercontent.com/fSOEvC0bIF1j5IX_x0laV73xp72WfOqF7bkQIYOdqtMKLRPdhm3ER8qwvtYCbj7NDI1k3chD3GhQK-DQWxc3be5-rTRfWW_0erle2wAVAdCJ01ygUO-6cpLlPbkFa9Y2CENrmYePm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0" y="4149080"/>
            <a:ext cx="3579752" cy="25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11560" y="836712"/>
            <a:ext cx="7992888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ES" sz="2400" b="1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Aspectos técnicos</a:t>
            </a:r>
            <a:endParaRPr lang="ca-E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39552" y="1484784"/>
            <a:ext cx="8363392" cy="52565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a-ES" sz="1600" dirty="0">
                <a:solidFill>
                  <a:schemeClr val="tx1"/>
                </a:solidFill>
              </a:rPr>
              <a:t>Carga de </a:t>
            </a:r>
            <a:r>
              <a:rPr lang="ca-ES" sz="1600" dirty="0" err="1">
                <a:solidFill>
                  <a:schemeClr val="tx1"/>
                </a:solidFill>
              </a:rPr>
              <a:t>datos</a:t>
            </a:r>
            <a:endParaRPr lang="ca-ES" sz="1600" dirty="0">
              <a:solidFill>
                <a:schemeClr val="tx1"/>
              </a:solidFill>
            </a:endParaRP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ca-ES" sz="1600" dirty="0" err="1">
                <a:solidFill>
                  <a:schemeClr val="tx1"/>
                </a:solidFill>
              </a:rPr>
              <a:t>Proceso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ejecución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diaria</a:t>
            </a:r>
            <a:r>
              <a:rPr lang="ca-ES" sz="1600" dirty="0">
                <a:solidFill>
                  <a:schemeClr val="tx1"/>
                </a:solidFill>
              </a:rPr>
              <a:t> (script PHP)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ca-ES" sz="1600" dirty="0" err="1">
                <a:solidFill>
                  <a:schemeClr val="tx1"/>
                </a:solidFill>
              </a:rPr>
              <a:t>Obtiene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información</a:t>
            </a:r>
            <a:r>
              <a:rPr lang="ca-ES" sz="1600" dirty="0">
                <a:solidFill>
                  <a:schemeClr val="tx1"/>
                </a:solidFill>
              </a:rPr>
              <a:t> de </a:t>
            </a:r>
            <a:r>
              <a:rPr lang="ca-ES" sz="1600" dirty="0" smtClean="0">
                <a:solidFill>
                  <a:schemeClr val="tx1"/>
                </a:solidFill>
              </a:rPr>
              <a:t>los </a:t>
            </a:r>
            <a:r>
              <a:rPr lang="ca-ES" sz="1600" dirty="0" err="1" smtClean="0">
                <a:solidFill>
                  <a:schemeClr val="tx1"/>
                </a:solidFill>
              </a:rPr>
              <a:t>repositorios</a:t>
            </a:r>
            <a:r>
              <a:rPr lang="ca-ES" sz="1600" dirty="0" smtClean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vía</a:t>
            </a:r>
            <a:r>
              <a:rPr lang="ca-ES" sz="1600" dirty="0">
                <a:solidFill>
                  <a:schemeClr val="tx1"/>
                </a:solidFill>
              </a:rPr>
              <a:t> OAI:</a:t>
            </a:r>
          </a:p>
          <a:p>
            <a:pPr marL="1371600" lvl="2" indent="-342900">
              <a:lnSpc>
                <a:spcPct val="90000"/>
              </a:lnSpc>
              <a:spcBef>
                <a:spcPts val="960"/>
              </a:spcBef>
            </a:pPr>
            <a:r>
              <a:rPr lang="ca-ES" sz="1600" dirty="0">
                <a:solidFill>
                  <a:schemeClr val="tx1"/>
                </a:solidFill>
              </a:rPr>
              <a:t>ítems </a:t>
            </a:r>
            <a:r>
              <a:rPr lang="ca-ES" sz="1600" dirty="0" err="1">
                <a:solidFill>
                  <a:schemeClr val="tx1"/>
                </a:solidFill>
              </a:rPr>
              <a:t>geolocalizados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2000" dirty="0">
                <a:solidFill>
                  <a:schemeClr val="tx1"/>
                </a:solidFill>
              </a:rPr>
              <a:t>(</a:t>
            </a:r>
            <a:r>
              <a:rPr lang="ca-ES" sz="1600" dirty="0" err="1">
                <a:solidFill>
                  <a:schemeClr val="tx1"/>
                </a:solidFill>
              </a:rPr>
              <a:t>dc.coverage.spatial</a:t>
            </a:r>
            <a:r>
              <a:rPr lang="ca-ES" sz="1600" dirty="0">
                <a:solidFill>
                  <a:schemeClr val="tx1"/>
                </a:solidFill>
              </a:rPr>
              <a:t>) </a:t>
            </a:r>
          </a:p>
          <a:p>
            <a:pPr marL="1371600" lvl="2" indent="-342900">
              <a:lnSpc>
                <a:spcPct val="90000"/>
              </a:lnSpc>
              <a:spcBef>
                <a:spcPts val="960"/>
              </a:spcBef>
            </a:pPr>
            <a:r>
              <a:rPr lang="ca-ES" sz="1600" dirty="0">
                <a:solidFill>
                  <a:schemeClr val="tx1"/>
                </a:solidFill>
              </a:rPr>
              <a:t>y/o </a:t>
            </a:r>
            <a:r>
              <a:rPr lang="ca-ES" sz="2000" dirty="0">
                <a:solidFill>
                  <a:schemeClr val="tx1"/>
                </a:solidFill>
              </a:rPr>
              <a:t>ítems con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entidad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colaboradora</a:t>
            </a:r>
            <a:r>
              <a:rPr lang="ca-ES" sz="1600" dirty="0">
                <a:solidFill>
                  <a:schemeClr val="tx1"/>
                </a:solidFill>
              </a:rPr>
              <a:t> (</a:t>
            </a:r>
            <a:r>
              <a:rPr lang="ca-ES" sz="1600" dirty="0" err="1">
                <a:solidFill>
                  <a:schemeClr val="tx1"/>
                </a:solidFill>
              </a:rPr>
              <a:t>dc.contributor.covenantee</a:t>
            </a:r>
            <a:r>
              <a:rPr lang="ca-ES" sz="1600" dirty="0">
                <a:solidFill>
                  <a:schemeClr val="tx1"/>
                </a:solidFill>
              </a:rPr>
              <a:t>)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</a:rPr>
              <a:t>Para cada ítem </a:t>
            </a:r>
            <a:r>
              <a:rPr lang="ca-ES" sz="1600" dirty="0" err="1">
                <a:solidFill>
                  <a:schemeClr val="tx1"/>
                </a:solidFill>
              </a:rPr>
              <a:t>guardamos</a:t>
            </a:r>
            <a:r>
              <a:rPr lang="ca-ES" sz="1600" dirty="0">
                <a:solidFill>
                  <a:schemeClr val="tx1"/>
                </a:solidFill>
              </a:rPr>
              <a:t> los </a:t>
            </a:r>
            <a:r>
              <a:rPr lang="ca-ES" sz="1600" dirty="0" err="1">
                <a:solidFill>
                  <a:schemeClr val="tx1"/>
                </a:solidFill>
              </a:rPr>
              <a:t>siguientes</a:t>
            </a:r>
            <a:r>
              <a:rPr lang="ca-ES" sz="1600" dirty="0">
                <a:solidFill>
                  <a:schemeClr val="tx1"/>
                </a:solidFill>
              </a:rPr>
              <a:t> </a:t>
            </a:r>
            <a:r>
              <a:rPr lang="ca-ES" sz="1600" dirty="0" err="1">
                <a:solidFill>
                  <a:schemeClr val="tx1"/>
                </a:solidFill>
              </a:rPr>
              <a:t>campos</a:t>
            </a:r>
            <a:r>
              <a:rPr lang="ca-ES" sz="1600" dirty="0">
                <a:solidFill>
                  <a:schemeClr val="tx1"/>
                </a:solidFill>
              </a:rPr>
              <a:t> en BBDD: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600" b="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Shape 196"/>
          <p:cNvGraphicFramePr/>
          <p:nvPr>
            <p:extLst>
              <p:ext uri="{D42A27DB-BD31-4B8C-83A1-F6EECF244321}">
                <p14:modId xmlns:p14="http://schemas.microsoft.com/office/powerpoint/2010/main" val="1973075992"/>
              </p:ext>
            </p:extLst>
          </p:nvPr>
        </p:nvGraphicFramePr>
        <p:xfrm>
          <a:off x="902025" y="3644200"/>
          <a:ext cx="7126359" cy="2925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14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a-ES" sz="1200" dirty="0" err="1"/>
                        <a:t>Handle</a:t>
                      </a:r>
                      <a:r>
                        <a:rPr lang="ca-ES" sz="1200" dirty="0"/>
                        <a:t> → </a:t>
                      </a:r>
                      <a:r>
                        <a:rPr lang="ca-ES" sz="1200" dirty="0" err="1"/>
                        <a:t>handle</a:t>
                      </a:r>
                      <a:r>
                        <a:rPr lang="ca-ES" sz="1200" dirty="0"/>
                        <a:t> </a:t>
                      </a:r>
                      <a:r>
                        <a:rPr lang="ca-ES" sz="1200" dirty="0" err="1"/>
                        <a:t>UPCommons</a:t>
                      </a:r>
                      <a:endParaRPr lang="ca-ES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Autores → autoria (multi*)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 dirty="0" err="1"/>
                        <a:t>Título</a:t>
                      </a:r>
                      <a:r>
                        <a:rPr lang="ca-ES" sz="1200" dirty="0"/>
                        <a:t> → </a:t>
                      </a:r>
                      <a:r>
                        <a:rPr lang="ca-ES" sz="1200" dirty="0" err="1"/>
                        <a:t>título</a:t>
                      </a:r>
                      <a:r>
                        <a:rPr lang="ca-ES" sz="1200" dirty="0"/>
                        <a:t> del </a:t>
                      </a:r>
                      <a:r>
                        <a:rPr lang="ca-ES" sz="1200" dirty="0" err="1"/>
                        <a:t>documentos</a:t>
                      </a:r>
                      <a:endParaRPr lang="ca-ES"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Tutores → tutoria </a:t>
                      </a: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(multi*)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Fecha → fecha de publicación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Escuelas → siglas escuela (</a:t>
                      </a: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multi*</a:t>
                      </a:r>
                      <a:r>
                        <a:rPr lang="ca-ES" sz="1200"/>
                        <a:t>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Tipo → Tipos de documentos (tabla*)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Departamentos → </a:t>
                      </a: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(multi*)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Depósito → pfc, video, eprints, llibres, etc.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Grupos investigación→ </a:t>
                      </a: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(multi*)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Derechos → Open Acces, Restricted Acces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Colaboradores → nombre (tabla*, 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ca-ES" sz="1200">
                          <a:solidFill>
                            <a:schemeClr val="dk1"/>
                          </a:solidFill>
                        </a:rPr>
                        <a:t>Coordenadas → (multi*)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a-ES" sz="1200"/>
                        <a:t>Ámbitos → ámbitos UPC (tabla*, multi*)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4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a-ES" sz="1200" dirty="0" err="1"/>
                        <a:t>multicampo</a:t>
                      </a:r>
                      <a:r>
                        <a:rPr lang="ca-ES" sz="1200" dirty="0"/>
                        <a:t>*: </a:t>
                      </a:r>
                      <a:r>
                        <a:rPr lang="ca-ES" sz="1200" dirty="0" err="1"/>
                        <a:t>separado</a:t>
                      </a:r>
                      <a:r>
                        <a:rPr lang="ca-ES" sz="1200" dirty="0"/>
                        <a:t> por ;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a-ES" sz="1200" dirty="0"/>
                        <a:t>tabla*: </a:t>
                      </a:r>
                      <a:r>
                        <a:rPr lang="ca-ES" sz="1200" dirty="0" err="1"/>
                        <a:t>relacion</a:t>
                      </a:r>
                      <a:r>
                        <a:rPr lang="ca-ES" sz="1200" dirty="0"/>
                        <a:t> BBDD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6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6751800" cy="126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ES" sz="2400" b="1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Próximas actuaciones </a:t>
            </a:r>
            <a: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581150"/>
            <a:ext cx="8435400" cy="50161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s-ES" sz="1800" dirty="0" smtClean="0"/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dirty="0" smtClean="0">
                <a:solidFill>
                  <a:schemeClr val="tx1"/>
                </a:solidFill>
              </a:rPr>
              <a:t>Presentación en </a:t>
            </a:r>
            <a:r>
              <a:rPr lang="es-ES" sz="1800" smtClean="0">
                <a:solidFill>
                  <a:schemeClr val="tx1"/>
                </a:solidFill>
              </a:rPr>
              <a:t>GUP4 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smtClean="0">
                <a:solidFill>
                  <a:schemeClr val="tx1"/>
                </a:solidFill>
              </a:rPr>
              <a:t>Incremento </a:t>
            </a:r>
            <a:r>
              <a:rPr lang="es-ES" sz="1800" dirty="0" smtClean="0">
                <a:solidFill>
                  <a:schemeClr val="tx1"/>
                </a:solidFill>
              </a:rPr>
              <a:t>de los documentos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dirty="0" smtClean="0">
                <a:solidFill>
                  <a:schemeClr val="tx1"/>
                </a:solidFill>
              </a:rPr>
              <a:t>Mejoras en la gestión del </a:t>
            </a:r>
            <a:r>
              <a:rPr lang="es-ES" sz="1800" dirty="0" err="1">
                <a:solidFill>
                  <a:schemeClr val="tx1"/>
                </a:solidFill>
              </a:rPr>
              <a:t>b</a:t>
            </a:r>
            <a:r>
              <a:rPr lang="es-ES" sz="1800" dirty="0" err="1" smtClean="0">
                <a:solidFill>
                  <a:schemeClr val="tx1"/>
                </a:solidFill>
              </a:rPr>
              <a:t>ackend</a:t>
            </a:r>
            <a:r>
              <a:rPr lang="es-ES" sz="1800" dirty="0" smtClean="0">
                <a:solidFill>
                  <a:schemeClr val="tx1"/>
                </a:solidFill>
              </a:rPr>
              <a:t> de la aplicación</a:t>
            </a:r>
          </a:p>
          <a:p>
            <a:pPr marL="7429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Estructura de base de datos</a:t>
            </a: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dirty="0" smtClean="0">
                <a:solidFill>
                  <a:schemeClr val="tx1"/>
                </a:solidFill>
              </a:rPr>
              <a:t>Tratamiento de la geografía política: municipios, países, comarcas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Gestión de metadatos</a:t>
            </a: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Carga de </a:t>
            </a:r>
            <a:r>
              <a:rPr lang="es-ES" sz="1800" dirty="0" err="1" smtClean="0">
                <a:solidFill>
                  <a:schemeClr val="tx1"/>
                </a:solidFill>
              </a:rPr>
              <a:t>shapes</a:t>
            </a:r>
            <a:endParaRPr lang="es-ES" sz="1800" dirty="0" smtClean="0">
              <a:solidFill>
                <a:schemeClr val="tx1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ca-ES" sz="1800" dirty="0" err="1" smtClean="0">
                <a:solidFill>
                  <a:schemeClr val="tx1"/>
                </a:solidFill>
              </a:rPr>
              <a:t>Nuevas</a:t>
            </a:r>
            <a:r>
              <a:rPr lang="ca-ES" sz="1800" dirty="0" smtClean="0">
                <a:solidFill>
                  <a:schemeClr val="tx1"/>
                </a:solidFill>
              </a:rPr>
              <a:t> </a:t>
            </a:r>
            <a:r>
              <a:rPr lang="ca-ES" sz="1800" dirty="0" err="1">
                <a:solidFill>
                  <a:schemeClr val="tx1"/>
                </a:solidFill>
              </a:rPr>
              <a:t>formas</a:t>
            </a:r>
            <a:r>
              <a:rPr lang="ca-ES" sz="1800" dirty="0">
                <a:solidFill>
                  <a:schemeClr val="tx1"/>
                </a:solidFill>
              </a:rPr>
              <a:t> de </a:t>
            </a:r>
            <a:r>
              <a:rPr lang="ca-ES" sz="1800" dirty="0" err="1">
                <a:solidFill>
                  <a:schemeClr val="tx1"/>
                </a:solidFill>
              </a:rPr>
              <a:t>georeferenciación</a:t>
            </a:r>
            <a:endParaRPr lang="ca-ES" sz="1800" dirty="0">
              <a:solidFill>
                <a:schemeClr val="tx1"/>
              </a:solidFill>
            </a:endParaRP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ca-ES" sz="1800" dirty="0" err="1">
                <a:solidFill>
                  <a:schemeClr val="tx1"/>
                </a:solidFill>
              </a:rPr>
              <a:t>Rutas</a:t>
            </a:r>
            <a:r>
              <a:rPr lang="ca-ES" sz="1800" dirty="0">
                <a:solidFill>
                  <a:schemeClr val="tx1"/>
                </a:solidFill>
              </a:rPr>
              <a:t> </a:t>
            </a:r>
            <a:r>
              <a:rPr lang="ca-ES" sz="1800" dirty="0" err="1">
                <a:solidFill>
                  <a:schemeClr val="tx1"/>
                </a:solidFill>
              </a:rPr>
              <a:t>marítimas</a:t>
            </a:r>
            <a:r>
              <a:rPr lang="ca-ES" sz="1800" dirty="0">
                <a:solidFill>
                  <a:schemeClr val="tx1"/>
                </a:solidFill>
              </a:rPr>
              <a:t> </a:t>
            </a:r>
            <a:endParaRPr lang="ca-ES" sz="1800" dirty="0" smtClean="0">
              <a:solidFill>
                <a:schemeClr val="tx1"/>
              </a:solidFill>
            </a:endParaRPr>
          </a:p>
          <a:p>
            <a:pPr marL="679450" lvl="1" indent="-285750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ca-ES" sz="1800" dirty="0" err="1" smtClean="0">
                <a:solidFill>
                  <a:schemeClr val="tx1"/>
                </a:solidFill>
              </a:rPr>
              <a:t>Indice</a:t>
            </a:r>
            <a:r>
              <a:rPr lang="ca-ES" sz="1800" dirty="0" smtClean="0">
                <a:solidFill>
                  <a:schemeClr val="tx1"/>
                </a:solidFill>
              </a:rPr>
              <a:t> de </a:t>
            </a:r>
            <a:r>
              <a:rPr lang="ca-ES" sz="1800" dirty="0" err="1" smtClean="0">
                <a:solidFill>
                  <a:schemeClr val="tx1"/>
                </a:solidFill>
              </a:rPr>
              <a:t>autoridades</a:t>
            </a:r>
            <a:r>
              <a:rPr lang="ca-ES" sz="1800" dirty="0" smtClean="0">
                <a:solidFill>
                  <a:schemeClr val="tx1"/>
                </a:solidFill>
              </a:rPr>
              <a:t> de </a:t>
            </a:r>
            <a:r>
              <a:rPr lang="ca-ES" sz="1800" dirty="0" err="1" smtClean="0">
                <a:solidFill>
                  <a:schemeClr val="tx1"/>
                </a:solidFill>
              </a:rPr>
              <a:t>entidades</a:t>
            </a:r>
            <a:r>
              <a:rPr lang="ca-ES" sz="1800" dirty="0" smtClean="0">
                <a:solidFill>
                  <a:schemeClr val="tx1"/>
                </a:solidFill>
              </a:rPr>
              <a:t> </a:t>
            </a:r>
            <a:r>
              <a:rPr lang="ca-ES" sz="1800" dirty="0" err="1" smtClean="0">
                <a:solidFill>
                  <a:schemeClr val="tx1"/>
                </a:solidFill>
              </a:rPr>
              <a:t>colaboradoras</a:t>
            </a:r>
            <a:endParaRPr lang="ca-ES" sz="1800" dirty="0">
              <a:solidFill>
                <a:schemeClr val="tx1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endParaRPr sz="1800" b="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9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73238"/>
            <a:ext cx="7704534" cy="3024187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GRACIAS</a:t>
            </a:r>
          </a:p>
          <a:p>
            <a:pPr marL="0" indent="0" algn="ctr">
              <a:buNone/>
            </a:pPr>
            <a:endParaRPr lang="es-E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tx1"/>
                </a:solidFill>
              </a:rPr>
              <a:t>¿DUDAS, PREGUNTAS?</a:t>
            </a:r>
          </a:p>
          <a:p>
            <a:pPr marL="0" indent="0" algn="ctr">
              <a:buNone/>
            </a:pPr>
            <a:endParaRPr lang="es-ES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María Boyer</a:t>
            </a:r>
          </a:p>
          <a:p>
            <a:pPr marL="0" indent="0" algn="r">
              <a:buNone/>
            </a:pPr>
            <a:r>
              <a:rPr lang="es-ES" sz="2400" b="1" dirty="0" smtClean="0">
                <a:solidFill>
                  <a:schemeClr val="tx1"/>
                </a:solidFill>
              </a:rPr>
              <a:t>Nacho González</a:t>
            </a:r>
          </a:p>
          <a:p>
            <a:pPr marL="0" indent="0" algn="r">
              <a:buNone/>
            </a:pPr>
            <a:r>
              <a:rPr lang="es-ES" b="1" dirty="0" smtClean="0">
                <a:solidFill>
                  <a:schemeClr val="tx1"/>
                </a:solidFill>
              </a:rPr>
              <a:t>Biblioteca UPM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de CHINCHETA 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" y="980729"/>
            <a:ext cx="2404444" cy="134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" y="3933056"/>
            <a:ext cx="5629635" cy="2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9452" y="504812"/>
            <a:ext cx="7829550" cy="547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dirty="0" smtClean="0">
              <a:solidFill>
                <a:schemeClr val="bg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400" b="1" dirty="0">
                <a:solidFill>
                  <a:schemeClr val="tx1"/>
                </a:solidFill>
              </a:rPr>
              <a:t>Objetivos </a:t>
            </a:r>
            <a:r>
              <a:rPr lang="es-ES" sz="2400" b="1" u="sng" dirty="0" smtClean="0">
                <a:solidFill>
                  <a:schemeClr val="tx1"/>
                </a:solidFill>
              </a:rPr>
              <a:t>específicos</a:t>
            </a:r>
            <a:r>
              <a:rPr lang="es-ES" sz="2400" b="1" dirty="0" smtClean="0">
                <a:solidFill>
                  <a:schemeClr val="tx1"/>
                </a:solidFill>
              </a:rPr>
              <a:t> del </a:t>
            </a:r>
            <a:r>
              <a:rPr lang="es-ES" sz="2400" b="1" dirty="0">
                <a:solidFill>
                  <a:schemeClr val="tx1"/>
                </a:solidFill>
              </a:rPr>
              <a:t>proyecto  </a:t>
            </a:r>
            <a:r>
              <a:rPr lang="es-ES" sz="2400" b="1" dirty="0" smtClean="0">
                <a:solidFill>
                  <a:schemeClr val="dk2"/>
                </a:solidFill>
              </a:rPr>
              <a:t>GEO</a:t>
            </a:r>
            <a:r>
              <a:rPr lang="es-ES" sz="2400" b="1" dirty="0" smtClean="0">
                <a:solidFill>
                  <a:schemeClr val="tx1"/>
                </a:solidFill>
              </a:rPr>
              <a:t>UP4</a:t>
            </a:r>
            <a:endParaRPr lang="es-ES" sz="2400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sz="2400" b="0" dirty="0" smtClean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tx1"/>
                </a:solidFill>
              </a:rPr>
              <a:t>Crear y diseñar un portal web </a:t>
            </a:r>
            <a:r>
              <a:rPr lang="es-ES" sz="2400" b="0" dirty="0" smtClean="0">
                <a:solidFill>
                  <a:schemeClr val="tx1"/>
                </a:solidFill>
              </a:rPr>
              <a:t>que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</a:rPr>
              <a:t>facilite la geolocalización de la producción académica de los repositorios académicos de las bibliotecas de las universidades del grupo UP4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sz="2400" b="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tx1"/>
                </a:solidFill>
              </a:rPr>
              <a:t>Definir su estructura de contenidos, buscadores y resultados del portal web  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sz="2400" dirty="0" smtClean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tx1"/>
                </a:solidFill>
              </a:rPr>
              <a:t>Previamente catalogar/</a:t>
            </a:r>
            <a:r>
              <a:rPr lang="es-ES" sz="2400" dirty="0" err="1" smtClean="0">
                <a:solidFill>
                  <a:schemeClr val="tx1"/>
                </a:solidFill>
              </a:rPr>
              <a:t>geolocaliza</a:t>
            </a:r>
            <a:r>
              <a:rPr lang="es-ES" sz="2400" b="0" dirty="0" err="1" smtClean="0">
                <a:solidFill>
                  <a:schemeClr val="tx1"/>
                </a:solidFill>
              </a:rPr>
              <a:t>r</a:t>
            </a:r>
            <a:r>
              <a:rPr lang="es-ES" sz="2400" b="0" dirty="0" smtClean="0">
                <a:solidFill>
                  <a:schemeClr val="tx1"/>
                </a:solidFill>
              </a:rPr>
              <a:t> aquellas publicaciones académicas de acceso libre y en texto completo que ya dispongan las bibliotecas y que estén relacionadas con el territorio, ya sea por su contenido, </a:t>
            </a:r>
            <a:r>
              <a:rPr lang="es-ES" sz="2400" b="0" dirty="0" err="1" smtClean="0">
                <a:solidFill>
                  <a:schemeClr val="tx1"/>
                </a:solidFill>
              </a:rPr>
              <a:t>co-autoria</a:t>
            </a:r>
            <a:r>
              <a:rPr lang="es-ES" sz="2400" b="0" dirty="0" smtClean="0">
                <a:solidFill>
                  <a:schemeClr val="tx1"/>
                </a:solidFill>
              </a:rPr>
              <a:t> y relación institucional       </a:t>
            </a:r>
            <a:endParaRPr lang="es-ES" sz="2400" b="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0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9452" y="504812"/>
            <a:ext cx="8345836" cy="6159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dirty="0" smtClean="0">
              <a:solidFill>
                <a:schemeClr val="bg2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b="1" dirty="0">
                <a:solidFill>
                  <a:schemeClr val="tx1"/>
                </a:solidFill>
              </a:rPr>
              <a:t>Objetivos </a:t>
            </a:r>
            <a:r>
              <a:rPr lang="es-ES" sz="2000" b="1" u="sng" dirty="0" smtClean="0">
                <a:solidFill>
                  <a:schemeClr val="tx1"/>
                </a:solidFill>
              </a:rPr>
              <a:t>específicos</a:t>
            </a:r>
            <a:r>
              <a:rPr lang="es-ES" sz="2000" b="1" dirty="0" smtClean="0">
                <a:solidFill>
                  <a:schemeClr val="tx1"/>
                </a:solidFill>
              </a:rPr>
              <a:t> del </a:t>
            </a:r>
            <a:r>
              <a:rPr lang="es-ES" sz="2000" b="1" dirty="0">
                <a:solidFill>
                  <a:schemeClr val="tx1"/>
                </a:solidFill>
              </a:rPr>
              <a:t>proyecto  </a:t>
            </a:r>
            <a:r>
              <a:rPr lang="es-ES" sz="2000" b="1" dirty="0" smtClean="0">
                <a:solidFill>
                  <a:schemeClr val="dk2"/>
                </a:solidFill>
              </a:rPr>
              <a:t>GEO</a:t>
            </a:r>
            <a:r>
              <a:rPr lang="es-ES" sz="2000" b="1" dirty="0" smtClean="0">
                <a:solidFill>
                  <a:schemeClr val="tx1"/>
                </a:solidFill>
              </a:rPr>
              <a:t>UP4</a:t>
            </a:r>
            <a:endParaRPr lang="es-ES" sz="20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b="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1600" b="0" dirty="0" smtClean="0">
                <a:solidFill>
                  <a:schemeClr val="tx1"/>
                </a:solidFill>
              </a:rPr>
              <a:t>Para realizar el proyecto se constituye un </a:t>
            </a:r>
            <a:r>
              <a:rPr lang="es-ES" sz="1600" dirty="0" smtClean="0">
                <a:solidFill>
                  <a:schemeClr val="tx1"/>
                </a:solidFill>
              </a:rPr>
              <a:t>Grupo de trabajo </a:t>
            </a:r>
            <a:r>
              <a:rPr lang="es-ES" sz="1600" dirty="0" smtClean="0">
                <a:solidFill>
                  <a:schemeClr val="bg2"/>
                </a:solidFill>
              </a:rPr>
              <a:t>GEO</a:t>
            </a:r>
            <a:r>
              <a:rPr lang="es-ES" sz="1600" b="0" dirty="0" smtClean="0">
                <a:solidFill>
                  <a:schemeClr val="tx1"/>
                </a:solidFill>
              </a:rPr>
              <a:t>UP4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b="0" dirty="0" smtClean="0">
                <a:solidFill>
                  <a:schemeClr val="tx1"/>
                </a:solidFill>
              </a:rPr>
              <a:t>formado por miembros de las diferentes bibliotecas de las universidades UP4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sz="2000" b="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b="0" dirty="0" smtClean="0">
                <a:solidFill>
                  <a:schemeClr val="tx1"/>
                </a:solidFill>
              </a:rPr>
              <a:t>UPV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b="0" dirty="0" smtClean="0">
                <a:solidFill>
                  <a:schemeClr val="tx1"/>
                </a:solidFill>
              </a:rPr>
              <a:t>UPM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b="0" dirty="0" smtClean="0">
                <a:solidFill>
                  <a:schemeClr val="tx1"/>
                </a:solidFill>
              </a:rPr>
              <a:t>UPCT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b="0" dirty="0" smtClean="0">
                <a:solidFill>
                  <a:schemeClr val="tx1"/>
                </a:solidFill>
              </a:rPr>
              <a:t>UPC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ES" sz="2400" b="0" dirty="0" smtClean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1600" b="0" dirty="0" smtClean="0">
                <a:solidFill>
                  <a:schemeClr val="tx1"/>
                </a:solidFill>
              </a:rPr>
              <a:t>Tareas del grupo de trabajo </a:t>
            </a:r>
            <a:r>
              <a:rPr lang="es-ES" sz="1600" dirty="0" smtClean="0">
                <a:solidFill>
                  <a:schemeClr val="tx1"/>
                </a:solidFill>
              </a:rPr>
              <a:t>GEO</a:t>
            </a:r>
            <a:r>
              <a:rPr lang="es-ES" sz="1600" b="0" dirty="0" smtClean="0">
                <a:solidFill>
                  <a:schemeClr val="tx1"/>
                </a:solidFill>
              </a:rPr>
              <a:t>UP4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sz="2000" b="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dirty="0" smtClean="0">
                <a:solidFill>
                  <a:schemeClr val="tx1"/>
                </a:solidFill>
              </a:rPr>
              <a:t>Definir la organización de los contenidos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dirty="0" smtClean="0">
                <a:solidFill>
                  <a:schemeClr val="tx1"/>
                </a:solidFill>
              </a:rPr>
              <a:t>Definir </a:t>
            </a:r>
            <a:r>
              <a:rPr lang="es-ES" sz="1800" dirty="0">
                <a:solidFill>
                  <a:schemeClr val="tx1"/>
                </a:solidFill>
              </a:rPr>
              <a:t>la arquitectura </a:t>
            </a:r>
            <a:r>
              <a:rPr lang="es-ES" sz="1800" dirty="0" smtClean="0">
                <a:solidFill>
                  <a:schemeClr val="tx1"/>
                </a:solidFill>
              </a:rPr>
              <a:t>e infraestructura tecnológica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dirty="0" smtClean="0">
                <a:solidFill>
                  <a:schemeClr val="tx1"/>
                </a:solidFill>
              </a:rPr>
              <a:t>Diseñar la imagen gráfica   </a:t>
            </a:r>
            <a:endParaRPr lang="es-ES" sz="18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/>
                </a:solidFill>
              </a:rPr>
              <a:t>Distribuir las tareas a </a:t>
            </a:r>
            <a:r>
              <a:rPr lang="es-ES" sz="1800" dirty="0" smtClean="0">
                <a:solidFill>
                  <a:schemeClr val="tx1"/>
                </a:solidFill>
              </a:rPr>
              <a:t>realizar (</a:t>
            </a:r>
            <a:r>
              <a:rPr lang="es-ES" sz="1800" dirty="0" err="1" smtClean="0">
                <a:solidFill>
                  <a:schemeClr val="tx1"/>
                </a:solidFill>
              </a:rPr>
              <a:t>geolocalizar</a:t>
            </a:r>
            <a:r>
              <a:rPr lang="es-ES" sz="1800" dirty="0" smtClean="0">
                <a:solidFill>
                  <a:schemeClr val="tx1"/>
                </a:solidFill>
              </a:rPr>
              <a:t> en los metadatos y coordinar el </a:t>
            </a:r>
            <a:r>
              <a:rPr lang="es-ES" sz="1800" dirty="0" err="1" smtClean="0">
                <a:solidFill>
                  <a:schemeClr val="tx1"/>
                </a:solidFill>
              </a:rPr>
              <a:t>harvesteo</a:t>
            </a:r>
            <a:r>
              <a:rPr lang="es-ES" sz="1800" dirty="0" smtClean="0">
                <a:solidFill>
                  <a:schemeClr val="tx1"/>
                </a:solidFill>
              </a:rPr>
              <a:t>)</a:t>
            </a:r>
            <a:endParaRPr lang="es-ES" sz="18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/>
                </a:solidFill>
              </a:rPr>
              <a:t>Elaborar una planificación </a:t>
            </a:r>
            <a:r>
              <a:rPr lang="es-ES" sz="1800" dirty="0" smtClean="0">
                <a:solidFill>
                  <a:schemeClr val="tx1"/>
                </a:solidFill>
              </a:rPr>
              <a:t>básica</a:t>
            </a:r>
          </a:p>
          <a:p>
            <a:pPr marL="9144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dirty="0" smtClean="0">
                <a:solidFill>
                  <a:schemeClr val="tx1"/>
                </a:solidFill>
              </a:rPr>
              <a:t>Hacer el seguimiento del proyecto   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s-ES" b="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b="0" dirty="0" smtClean="0">
                <a:solidFill>
                  <a:schemeClr val="tx1"/>
                </a:solidFill>
              </a:rPr>
              <a:t>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7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9452" y="504812"/>
            <a:ext cx="8276094" cy="6012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b="1" dirty="0" smtClean="0">
                <a:solidFill>
                  <a:schemeClr val="tx1"/>
                </a:solidFill>
              </a:rPr>
              <a:t>Estado actual del </a:t>
            </a:r>
            <a:r>
              <a:rPr lang="es-ES" b="1" dirty="0">
                <a:solidFill>
                  <a:schemeClr val="tx1"/>
                </a:solidFill>
              </a:rPr>
              <a:t>proyecto  </a:t>
            </a:r>
            <a:r>
              <a:rPr lang="es-ES" b="1" dirty="0" smtClean="0">
                <a:solidFill>
                  <a:schemeClr val="dk2"/>
                </a:solidFill>
              </a:rPr>
              <a:t>GEO</a:t>
            </a:r>
            <a:r>
              <a:rPr lang="es-ES" b="1" dirty="0" smtClean="0">
                <a:solidFill>
                  <a:schemeClr val="tx1"/>
                </a:solidFill>
              </a:rPr>
              <a:t>UP4</a:t>
            </a:r>
            <a:endParaRPr lang="es-ES" b="1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SzPct val="100000"/>
            </a:pPr>
            <a:endParaRPr lang="es-ES" b="0" dirty="0" smtClean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P</a:t>
            </a:r>
            <a:r>
              <a:rPr lang="es-ES" b="0" dirty="0" smtClean="0">
                <a:solidFill>
                  <a:schemeClr val="tx1"/>
                </a:solidFill>
              </a:rPr>
              <a:t>resentado </a:t>
            </a:r>
            <a:r>
              <a:rPr lang="es-ES" b="0" dirty="0" smtClean="0">
                <a:solidFill>
                  <a:schemeClr val="tx1"/>
                </a:solidFill>
              </a:rPr>
              <a:t>al grupo de gerentes y rectores de UP4 para su aprobación y puesta en explotación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dirty="0">
                <a:solidFill>
                  <a:schemeClr val="tx1"/>
                </a:solidFill>
              </a:rPr>
              <a:t>	</a:t>
            </a:r>
            <a:r>
              <a:rPr lang="es-ES" b="0" dirty="0" smtClean="0">
                <a:solidFill>
                  <a:schemeClr val="tx1"/>
                </a:solidFill>
              </a:rPr>
              <a:t>(5/2/2018)  </a:t>
            </a:r>
            <a:endParaRPr lang="es-ES" dirty="0" smtClean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Firmado </a:t>
            </a:r>
            <a:r>
              <a:rPr lang="es-ES" dirty="0" smtClean="0">
                <a:solidFill>
                  <a:schemeClr val="tx1"/>
                </a:solidFill>
              </a:rPr>
              <a:t>del convenio </a:t>
            </a:r>
            <a:r>
              <a:rPr lang="es-ES" dirty="0" smtClean="0">
                <a:solidFill>
                  <a:schemeClr val="tx1"/>
                </a:solidFill>
              </a:rPr>
              <a:t>entre Rectores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Salida a producción en abril 2018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Ofertado a REBIUN </a:t>
            </a:r>
            <a:r>
              <a:rPr lang="es-ES" smtClean="0">
                <a:solidFill>
                  <a:schemeClr val="tx1"/>
                </a:solidFill>
              </a:rPr>
              <a:t>para colaboraciones </a:t>
            </a:r>
            <a:r>
              <a:rPr lang="es-ES" dirty="0" smtClean="0">
                <a:solidFill>
                  <a:schemeClr val="tx1"/>
                </a:solidFill>
              </a:rPr>
              <a:t>con otras universidades: UC3M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ES" b="0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9452" y="504812"/>
            <a:ext cx="7829550" cy="547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ES" dirty="0">
              <a:solidFill>
                <a:schemeClr val="bg2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b="1" dirty="0" smtClean="0">
                <a:solidFill>
                  <a:schemeClr val="tx1"/>
                </a:solidFill>
              </a:rPr>
              <a:t>El</a:t>
            </a:r>
            <a:r>
              <a:rPr lang="es-ES" b="1" dirty="0" smtClean="0">
                <a:solidFill>
                  <a:schemeClr val="bg2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proyecto GeoUP4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E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 Qué </a:t>
            </a:r>
            <a:r>
              <a:rPr lang="es-ES" dirty="0">
                <a:solidFill>
                  <a:schemeClr val="tx1"/>
                </a:solidFill>
              </a:rPr>
              <a:t>es GeoUP4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 Sobre </a:t>
            </a:r>
            <a:r>
              <a:rPr lang="es-ES" dirty="0">
                <a:solidFill>
                  <a:schemeClr val="tx1"/>
                </a:solidFill>
              </a:rPr>
              <a:t>GeoUP4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1"/>
                </a:solidFill>
              </a:rPr>
              <a:t>Qué </a:t>
            </a:r>
            <a:r>
              <a:rPr lang="es-ES" dirty="0">
                <a:solidFill>
                  <a:schemeClr val="tx1"/>
                </a:solidFill>
              </a:rPr>
              <a:t>nos ofrece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</a:rPr>
              <a:t>Aspectos técnicos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</a:rPr>
              <a:t>Próximas actuaciones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0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5791200" cy="9000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a-ES" sz="24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3200" b="1" i="0" u="none" strike="noStrike" cap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ca-ES" sz="32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s-ES" sz="3200" dirty="0">
                <a:solidFill>
                  <a:schemeClr val="tx1"/>
                </a:solidFill>
              </a:rPr>
              <a:t>GeoUP4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67543" y="1694111"/>
            <a:ext cx="3672409" cy="47592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GeoUP4 es un proyecto que pretende mostrar el impacto de las universidades del grupo UP4 en </a:t>
            </a:r>
            <a:r>
              <a:rPr lang="es-ES" sz="1800" b="0" dirty="0"/>
              <a:t>el territorio, a partir de sus </a:t>
            </a:r>
            <a:r>
              <a:rPr lang="es-ES" sz="1800" b="0" dirty="0" smtClean="0"/>
              <a:t>publicaciones. </a:t>
            </a:r>
            <a:endParaRPr lang="es-ES" sz="18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800" b="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El proyecto toma como punto de partida los contenidos depositados en los repositorios </a:t>
            </a:r>
            <a:r>
              <a:rPr lang="es-ES" sz="1800" dirty="0" smtClean="0">
                <a:solidFill>
                  <a:schemeClr val="dk1"/>
                </a:solidFill>
                <a:sym typeface="Arial"/>
              </a:rPr>
              <a:t>OAI de cada universidad (en la UPM Archivo Digital UPM)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sym typeface="Arial"/>
              </a:rPr>
              <a:t>, el repositorio institucional de la universidad.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0217"/>
            <a:ext cx="4925901" cy="338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67544" y="692695"/>
            <a:ext cx="8568952" cy="1008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a-ES" sz="36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Sobre GeoUP4</a:t>
            </a:r>
            <a:endParaRPr lang="ca-ES" sz="3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39553" y="1340768"/>
            <a:ext cx="7747198" cy="52565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s-ES" sz="1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GeoUP4 toma como punto de partida el PFC de la UPC 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s-ES" sz="1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Creación de un S.I.G de levantamientos topográficos realizados en proyectos de fin de carrera en la EPSEB con </a:t>
            </a:r>
            <a:r>
              <a:rPr lang="es-ES" sz="18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leaflet</a:t>
            </a:r>
            <a:r>
              <a:rPr lang="es-ES" sz="1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JS, </a:t>
            </a:r>
            <a:r>
              <a:rPr lang="es-ES" sz="18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geodjango</a:t>
            </a:r>
            <a:r>
              <a:rPr lang="es-ES" sz="1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s-ES" sz="18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postgis</a:t>
            </a:r>
            <a:r>
              <a:rPr lang="es-ES" sz="18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ES" sz="18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http://hdl.handle.net/2099.1/24821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de la titulación </a:t>
            </a:r>
            <a:r>
              <a:rPr lang="es-ES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Ingeniería Técnica en Topografía de la EPSEB/UPC.</a:t>
            </a:r>
          </a:p>
          <a:p>
            <a:pPr marL="285750" marR="0" lvl="0" indent="-285750" algn="just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proyecto tenía por objetivo desarrollar una aplicación que permitiera mostrar en un mapa interactivo los PFC </a:t>
            </a:r>
            <a:r>
              <a:rPr lang="es-ES" sz="1800" b="0" dirty="0" smtClean="0"/>
              <a:t>hechos en la escuela. </a:t>
            </a:r>
            <a:endParaRPr lang="ca-E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de la presentación del PFC nace la idea de extender el concepto a cualquier documento disponible en los repositorios.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3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23528" y="908720"/>
            <a:ext cx="5791200" cy="648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ca-ES" sz="32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Sobre GeoUP4</a:t>
            </a:r>
            <a:endParaRPr lang="ca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23528" y="1628800"/>
            <a:ext cx="3600399" cy="44644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Existen documentos claramente </a:t>
            </a:r>
            <a:r>
              <a:rPr lang="es-ES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geolocalizables</a:t>
            </a: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unas coordenadas, pero…</a:t>
            </a:r>
            <a:endParaRPr lang="es-E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paralelo podemos encontrar otros documentos con entidades, organizaciones académicas, empresas, …con las cuales la universidad ha establecido acuerdos de colaboración que han derivado en la realización de una publicación. </a:t>
            </a:r>
            <a:endParaRPr lang="es-ES" sz="1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a-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a-ES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067" y="1700807"/>
            <a:ext cx="4775673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1066</Words>
  <Application>Microsoft Office PowerPoint</Application>
  <PresentationFormat>Presentación en pantalla (4:3)</PresentationFormat>
  <Paragraphs>208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MS PGothic</vt:lpstr>
      <vt:lpstr>MS PGothic</vt:lpstr>
      <vt:lpstr>Arial</vt:lpstr>
      <vt:lpstr>Arial Black</vt:lpstr>
      <vt:lpstr>Arial Narrow</vt:lpstr>
      <vt:lpstr>Courier New</vt:lpstr>
      <vt:lpstr>Geneva</vt:lpstr>
      <vt:lpstr>Wingdings</vt:lpstr>
      <vt:lpstr>Custom Design</vt:lpstr>
      <vt:lpstr>1_Custom Design</vt:lpstr>
      <vt:lpstr>  “Las universidades politécnicas están implicadas en el territorio”     GEOUP4 Proyecto de geolocalización de la producción académica de las universidades politécnicas UPM, UPV, UPC y UPCT (UP4)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Qué es GeoUP4</vt:lpstr>
      <vt:lpstr>Sobre GeoUP4</vt:lpstr>
      <vt:lpstr>Sobre GeoUP4</vt:lpstr>
      <vt:lpstr> Qué nos ofrece</vt:lpstr>
      <vt:lpstr>Qué nos ofrece </vt:lpstr>
      <vt:lpstr>Qué nos ofrece</vt:lpstr>
      <vt:lpstr>Qué nos ofrece </vt:lpstr>
      <vt:lpstr>1. Introducir términos de búsqueda </vt:lpstr>
      <vt:lpstr>2. Obtener coordenadas </vt:lpstr>
      <vt:lpstr>3. Confirmar coordenadas </vt:lpstr>
      <vt:lpstr>Registro OAI para recolectar </vt:lpstr>
      <vt:lpstr>  Set con el conjunto de todos los registros geolocalizados que se harvestean  </vt:lpstr>
      <vt:lpstr>Ejemplo multilocalización</vt:lpstr>
      <vt:lpstr>Presentación de PowerPoint</vt:lpstr>
      <vt:lpstr>Presentación de PowerPoint</vt:lpstr>
      <vt:lpstr>  </vt:lpstr>
      <vt:lpstr>Aspectos técnicos </vt:lpstr>
      <vt:lpstr>Aspectos técnicos </vt:lpstr>
      <vt:lpstr>Aspectos técnicos </vt:lpstr>
      <vt:lpstr>Aspectos técnicos</vt:lpstr>
      <vt:lpstr>Próximas actuaciones  </vt:lpstr>
      <vt:lpstr>Presentación de PowerPoint</vt:lpstr>
    </vt:vector>
  </TitlesOfParts>
  <Company>ernesto arroyo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0</dc:title>
  <dc:creator>ernesto arroyo</dc:creator>
  <cp:lastModifiedBy>Docencia</cp:lastModifiedBy>
  <cp:revision>517</cp:revision>
  <cp:lastPrinted>2018-02-05T13:47:17Z</cp:lastPrinted>
  <dcterms:created xsi:type="dcterms:W3CDTF">2010-11-15T10:46:39Z</dcterms:created>
  <dcterms:modified xsi:type="dcterms:W3CDTF">2018-06-12T09:31:20Z</dcterms:modified>
</cp:coreProperties>
</file>