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2" r:id="rId5"/>
    <p:sldId id="258" r:id="rId6"/>
    <p:sldId id="267" r:id="rId7"/>
    <p:sldId id="259" r:id="rId8"/>
    <p:sldId id="269" r:id="rId9"/>
    <p:sldId id="260" r:id="rId10"/>
    <p:sldId id="268" r:id="rId11"/>
    <p:sldId id="261" r:id="rId12"/>
  </p:sldIdLst>
  <p:sldSz cx="12192000" cy="6858000"/>
  <p:notesSz cx="6769100" cy="9906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A6542-2651-E489-985E-C864EB7CDC4A}" v="3" dt="2019-06-12T15:04:54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9053" autoAdjust="0"/>
  </p:normalViewPr>
  <p:slideViewPr>
    <p:cSldViewPr>
      <p:cViewPr varScale="1">
        <p:scale>
          <a:sx n="78" d="100"/>
          <a:sy n="78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776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33505" y="0"/>
            <a:ext cx="2934014" cy="495776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fld id="{E50362AD-73A0-47C5-A8F5-B9F497E6F810}" type="datetimeFigureOut">
              <a:rPr lang="es-ES" smtClean="0"/>
              <a:t>20/06/2019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34014" cy="495776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33505" y="9408641"/>
            <a:ext cx="2934014" cy="495776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D9183853-F48C-4702-9626-81EB7765E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469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6963" y="811213"/>
            <a:ext cx="5332412" cy="39989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desplazar la página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2822" y="5067151"/>
            <a:ext cx="6022218" cy="48002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66889" cy="5330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260973" y="0"/>
            <a:ext cx="3266889" cy="5330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10134662"/>
            <a:ext cx="3266889" cy="5330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260973" y="10134662"/>
            <a:ext cx="3266889" cy="5330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A99F231-A4ED-4495-A3DD-135A77067107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376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244BE2C3-889B-4D61-A5DB-DE34DAD8812A}" type="slidenum">
              <a:rPr lang="es-ES" sz="1200" spc="-1">
                <a:solidFill>
                  <a:srgbClr val="000000"/>
                </a:solidFill>
              </a:rPr>
              <a:t>1</a:t>
            </a:fld>
            <a:endParaRPr lang="es-E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rm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ACD3259A-0BF7-4621-B015-A333B7725269}" type="slidenum">
              <a:rPr lang="es-ES" sz="1200" spc="-1">
                <a:solidFill>
                  <a:srgbClr val="000000"/>
                </a:solidFill>
              </a:rPr>
              <a:t>10</a:t>
            </a:fld>
            <a:endParaRPr lang="es-E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rm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9047A6D9-6BFD-4986-B300-C16B1E8B8222}" type="slidenum">
              <a:rPr lang="es-ES" sz="1200" spc="-1">
                <a:solidFill>
                  <a:srgbClr val="000000"/>
                </a:solidFill>
              </a:rPr>
              <a:t>2</a:t>
            </a:fld>
            <a:endParaRPr lang="es-E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rm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9047A6D9-6BFD-4986-B300-C16B1E8B8222}" type="slidenum">
              <a:rPr lang="es-ES" sz="1200" spc="-1">
                <a:solidFill>
                  <a:srgbClr val="000000"/>
                </a:solidFill>
              </a:rPr>
              <a:t>3</a:t>
            </a:fld>
            <a:endParaRPr lang="es-E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65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rm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51CA80EC-85EE-43FC-8CE4-3B7AD9ED74B2}" type="slidenum">
              <a:rPr lang="es-ES" sz="1200" spc="-1">
                <a:solidFill>
                  <a:srgbClr val="000000"/>
                </a:solidFill>
              </a:rPr>
              <a:t>4</a:t>
            </a:fld>
            <a:endParaRPr lang="es-E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rm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51CA80EC-85EE-43FC-8CE4-3B7AD9ED74B2}" type="slidenum">
              <a:rPr lang="es-ES" sz="1200" spc="-1">
                <a:solidFill>
                  <a:srgbClr val="000000"/>
                </a:solidFill>
              </a:rPr>
              <a:t>5</a:t>
            </a:fld>
            <a:endParaRPr lang="es-E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rm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778B87A4-2986-4E24-B7B7-CE93684BF3F8}" type="slidenum">
              <a:rPr lang="es-ES" sz="1200" spc="-1">
                <a:solidFill>
                  <a:srgbClr val="000000"/>
                </a:solidFill>
              </a:rPr>
              <a:t>6</a:t>
            </a:fld>
            <a:endParaRPr lang="es-E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rm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778B87A4-2986-4E24-B7B7-CE93684BF3F8}" type="slidenum">
              <a:rPr lang="es-ES" sz="1200" spc="-1">
                <a:solidFill>
                  <a:srgbClr val="000000"/>
                </a:solidFill>
              </a:rPr>
              <a:t>7</a:t>
            </a:fld>
            <a:endParaRPr lang="es-E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rm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F4F7133B-E1E8-4760-AF29-6EEBBA66599F}" type="slidenum">
              <a:rPr lang="es-ES" sz="1200" spc="-1">
                <a:solidFill>
                  <a:srgbClr val="000000"/>
                </a:solidFill>
              </a:rPr>
              <a:t>8</a:t>
            </a:fld>
            <a:endParaRPr lang="es-E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2413" cy="3714750"/>
          </a:xfrm>
          <a:prstGeom prst="rect">
            <a:avLst/>
          </a:prstGeom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76823" y="4705443"/>
            <a:ext cx="5414224" cy="4456521"/>
          </a:xfrm>
          <a:prstGeom prst="rect">
            <a:avLst/>
          </a:prstGeom>
        </p:spPr>
        <p:txBody>
          <a:bodyPr lIns="91874" tIns="45937" rIns="91874" bIns="45937">
            <a:normAutofit/>
          </a:bodyPr>
          <a:lstStyle/>
          <a:p>
            <a:endParaRPr lang="es-ES" sz="2000" spc="-1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3834373" y="9409090"/>
            <a:ext cx="2932063" cy="494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74" tIns="45937" rIns="91874" bIns="45937" anchor="b">
            <a:noAutofit/>
          </a:bodyPr>
          <a:lstStyle/>
          <a:p>
            <a:pPr algn="r">
              <a:lnSpc>
                <a:spcPct val="100000"/>
              </a:lnSpc>
            </a:pPr>
            <a:fld id="{F4F7133B-E1E8-4760-AF29-6EEBBA66599F}" type="slidenum">
              <a:rPr lang="es-ES" sz="1200" spc="-1">
                <a:solidFill>
                  <a:srgbClr val="000000"/>
                </a:solidFill>
              </a:rPr>
              <a:t>9</a:t>
            </a:fld>
            <a:endParaRPr lang="es-ES" sz="12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281120" cy="215820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963960"/>
            <a:ext cx="1281120" cy="215820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600" y="396396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66240" y="396396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043040" y="160020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476480" y="160020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600" y="396396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043040" y="396396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476480" y="396396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281120" cy="45248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281120" cy="4524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45248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45248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600" y="273240"/>
            <a:ext cx="10971360" cy="53096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45248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600" y="396396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281120" cy="45248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45248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66240" y="396396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600" y="3963960"/>
            <a:ext cx="1281120" cy="215820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281120" cy="215820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600" y="3963960"/>
            <a:ext cx="1281120" cy="215820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600" y="396396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66240" y="396396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043040" y="160020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476480" y="160020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600" y="396396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1043040" y="396396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476480" y="3963960"/>
            <a:ext cx="41232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281120" cy="4524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45248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45248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3240"/>
            <a:ext cx="10971360" cy="53096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45248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600" y="396396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452484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66240" y="396396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1360" cy="114516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66240" y="1600200"/>
            <a:ext cx="624960" cy="2158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963960"/>
            <a:ext cx="1281120" cy="2158200"/>
          </a:xfrm>
          <a:prstGeom prst="rect">
            <a:avLst/>
          </a:prstGeom>
        </p:spPr>
        <p:txBody>
          <a:bodyPr lIns="0" tIns="0" rIns="0" bIns="0">
            <a:normAutofit fontScale="32000"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721170"/>
            <a:ext cx="10971360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2626080" cy="452484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00" y="721170"/>
            <a:ext cx="10971360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281120" cy="45248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956000" y="1600200"/>
            <a:ext cx="1281120" cy="452484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365938" y="2463308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1" spc="-1">
                <a:solidFill>
                  <a:srgbClr val="A50021"/>
                </a:solidFill>
                <a:latin typeface="Calibri"/>
                <a:ea typeface="DejaVu Sans"/>
              </a:rPr>
              <a:t>El Consorcio Madroño:</a:t>
            </a:r>
            <a:r>
              <a:rPr sz="1800"/>
              <a:t/>
            </a:r>
            <a:br>
              <a:rPr sz="1800"/>
            </a:br>
            <a:r>
              <a:rPr lang="es-ES" sz="4400" b="1" spc="-1">
                <a:solidFill>
                  <a:srgbClr val="A50021"/>
                </a:solidFill>
                <a:latin typeface="Calibri"/>
                <a:ea typeface="DejaVu Sans"/>
              </a:rPr>
              <a:t>20 años de logros</a:t>
            </a:r>
            <a:endParaRPr lang="es-ES" sz="4400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7665899" y="5029200"/>
            <a:ext cx="2773501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500"/>
          </a:bodyPr>
          <a:lstStyle/>
          <a:p>
            <a:pPr>
              <a:lnSpc>
                <a:spcPct val="100000"/>
              </a:lnSpc>
            </a:pPr>
            <a:r>
              <a:rPr lang="es-ES" sz="2000" b="1" spc="-1" dirty="0">
                <a:solidFill>
                  <a:srgbClr val="A50021"/>
                </a:solidFill>
                <a:latin typeface="Calibri"/>
                <a:ea typeface="DejaVu Sans"/>
              </a:rPr>
              <a:t>María Boyer</a:t>
            </a:r>
            <a:endParaRPr lang="es-ES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pc="-1" dirty="0">
                <a:solidFill>
                  <a:srgbClr val="A50021"/>
                </a:solidFill>
                <a:latin typeface="Calibri"/>
                <a:ea typeface="DejaVu Sans"/>
              </a:rPr>
              <a:t>Santiago Fernández-Conti</a:t>
            </a:r>
            <a:endParaRPr lang="es-ES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pc="-1" dirty="0" err="1">
                <a:solidFill>
                  <a:srgbClr val="A50021"/>
                </a:solidFill>
                <a:latin typeface="Calibri"/>
                <a:ea typeface="DejaVu Sans"/>
              </a:rPr>
              <a:t>Ianko</a:t>
            </a:r>
            <a:r>
              <a:rPr lang="es-ES" sz="2000" b="1" spc="-1" dirty="0">
                <a:solidFill>
                  <a:srgbClr val="A50021"/>
                </a:solidFill>
                <a:latin typeface="Calibri"/>
                <a:ea typeface="DejaVu Sans"/>
              </a:rPr>
              <a:t> López</a:t>
            </a:r>
            <a:endParaRPr lang="es-ES" sz="2000" spc="-1" dirty="0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1559640" y="6638760"/>
            <a:ext cx="2132640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000" spc="-1">
                <a:solidFill>
                  <a:srgbClr val="FFFFFF"/>
                </a:solidFill>
                <a:latin typeface="Calibri"/>
                <a:ea typeface="DejaVu Sans"/>
              </a:rPr>
              <a:t>Madrid, junio de 2019</a:t>
            </a:r>
            <a:endParaRPr lang="es-ES" sz="1000" spc="-1">
              <a:latin typeface="Arial"/>
            </a:endParaRPr>
          </a:p>
        </p:txBody>
      </p:sp>
      <p:pic>
        <p:nvPicPr>
          <p:cNvPr id="2" name="Picture 2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5FF62391-F66B-4355-B2FA-6113EE83A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297" y="2171262"/>
            <a:ext cx="2060028" cy="2060028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8BCFB73D-DE8F-4CBB-8F5D-73A31AA1F35B}"/>
              </a:ext>
            </a:extLst>
          </p:cNvPr>
          <p:cNvSpPr/>
          <p:nvPr/>
        </p:nvSpPr>
        <p:spPr>
          <a:xfrm>
            <a:off x="1" y="6637534"/>
            <a:ext cx="12154633" cy="219386"/>
          </a:xfrm>
          <a:prstGeom prst="rect">
            <a:avLst/>
          </a:prstGeom>
          <a:gradFill rotWithShape="0">
            <a:gsLst>
              <a:gs pos="0">
                <a:srgbClr val="7A0000"/>
              </a:gs>
              <a:gs pos="0">
                <a:schemeClr val="bg1"/>
              </a:gs>
              <a:gs pos="0">
                <a:schemeClr val="bg1"/>
              </a:gs>
              <a:gs pos="89000">
                <a:srgbClr val="800000"/>
              </a:gs>
              <a:gs pos="100000">
                <a:srgbClr val="FF82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1B0A873A-E3D8-4308-BE1F-969B0D429725}"/>
              </a:ext>
            </a:extLst>
          </p:cNvPr>
          <p:cNvSpPr/>
          <p:nvPr/>
        </p:nvSpPr>
        <p:spPr>
          <a:xfrm>
            <a:off x="671286" y="0"/>
            <a:ext cx="11519633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endParaRPr lang="es-ES" spc="-1" dirty="0">
              <a:latin typeface="Calibri"/>
            </a:endParaRPr>
          </a:p>
        </p:txBody>
      </p:sp>
      <p:pic>
        <p:nvPicPr>
          <p:cNvPr id="5" name="Picture 3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FC240332-6A86-4402-8D50-2C5F2087789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024" y="0"/>
            <a:ext cx="682560" cy="55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744680" y="998640"/>
            <a:ext cx="9162000" cy="48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  <a:p>
            <a:pPr marL="343080" indent="-329040" algn="just">
              <a:lnSpc>
                <a:spcPct val="100000"/>
              </a:lnSpc>
              <a:spcBef>
                <a:spcPts val="1049"/>
              </a:spcBef>
            </a:pPr>
            <a:endParaRPr lang="es-ES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80358" y="0"/>
            <a:ext cx="11483347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Picture 3"/>
          <p:cNvPicPr/>
          <p:nvPr/>
        </p:nvPicPr>
        <p:blipFill>
          <a:blip r:embed="rId3"/>
          <a:stretch/>
        </p:blipFill>
        <p:spPr>
          <a:xfrm>
            <a:off x="0" y="0"/>
            <a:ext cx="682560" cy="55620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2148490" y="4381446"/>
            <a:ext cx="7771320" cy="259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571500" indent="-570230" algn="ctr">
              <a:lnSpc>
                <a:spcPct val="100000"/>
              </a:lnSpc>
              <a:buFont typeface="Arial"/>
              <a:buChar char="•"/>
            </a:pPr>
            <a:r>
              <a:rPr lang="es-ES" sz="4400" b="1" spc="-1" dirty="0">
                <a:solidFill>
                  <a:srgbClr val="A50021"/>
                </a:solidFill>
                <a:latin typeface="Calibri"/>
                <a:ea typeface="DejaVu Sans"/>
              </a:rPr>
              <a:t>Preguntas</a:t>
            </a:r>
            <a:endParaRPr lang="es-ES" sz="4400" spc="-1" dirty="0">
              <a:latin typeface="Arial"/>
            </a:endParaRPr>
          </a:p>
          <a:p>
            <a:pPr marL="571500" indent="-570230" algn="ctr">
              <a:lnSpc>
                <a:spcPct val="100000"/>
              </a:lnSpc>
              <a:buClr>
                <a:srgbClr val="A50021"/>
              </a:buClr>
              <a:buFont typeface="Arial"/>
              <a:buChar char="•"/>
            </a:pPr>
            <a:r>
              <a:rPr lang="es-ES" sz="4400" b="1" spc="-1" dirty="0">
                <a:solidFill>
                  <a:srgbClr val="A50021"/>
                </a:solidFill>
                <a:latin typeface="Calibri"/>
                <a:ea typeface="DejaVu Sans"/>
              </a:rPr>
              <a:t>Comentarios</a:t>
            </a:r>
            <a:endParaRPr lang="es-ES" sz="4400" spc="-1" dirty="0">
              <a:latin typeface="Arial"/>
            </a:endParaRPr>
          </a:p>
        </p:txBody>
      </p:sp>
      <p:pic>
        <p:nvPicPr>
          <p:cNvPr id="6" name="Picture 6" descr="Imagen que contiene persona, sujetando&#10;&#10;Descripción generada con confianza alta">
            <a:extLst>
              <a:ext uri="{FF2B5EF4-FFF2-40B4-BE49-F238E27FC236}">
                <a16:creationId xmlns:a16="http://schemas.microsoft.com/office/drawing/2014/main" id="{58D86389-1FD2-4587-AF43-2E4C6AA4F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560" y="1184056"/>
            <a:ext cx="66675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" y="6637534"/>
            <a:ext cx="12190918" cy="219386"/>
          </a:xfrm>
          <a:prstGeom prst="rect">
            <a:avLst/>
          </a:prstGeom>
          <a:gradFill rotWithShape="0">
            <a:gsLst>
              <a:gs pos="0">
                <a:srgbClr val="7A0000"/>
              </a:gs>
              <a:gs pos="0">
                <a:schemeClr val="bg1"/>
              </a:gs>
              <a:gs pos="0">
                <a:schemeClr val="bg1"/>
              </a:gs>
              <a:gs pos="89000">
                <a:srgbClr val="800000"/>
              </a:gs>
              <a:gs pos="100000">
                <a:srgbClr val="FF82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671286" y="0"/>
            <a:ext cx="11519633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pc="-1">
                <a:solidFill>
                  <a:srgbClr val="000000"/>
                </a:solidFill>
                <a:latin typeface="Calibri"/>
                <a:ea typeface="DejaVu Sans"/>
              </a:rPr>
              <a:t>QUÉ ES EL CONSORCIO MADROÑO</a:t>
            </a:r>
            <a:endParaRPr lang="es-ES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9660143" y="6638760"/>
            <a:ext cx="2495495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1000" spc="-1" dirty="0">
                <a:solidFill>
                  <a:srgbClr val="000000"/>
                </a:solidFill>
                <a:latin typeface="Calibri"/>
              </a:rPr>
              <a:t>2</a:t>
            </a:r>
            <a:endParaRPr lang="es-ES" sz="1000" spc="-1" dirty="0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1919640" y="1600200"/>
            <a:ext cx="835200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180000" rIns="180000" bIns="180000" anchor="t">
            <a:noAutofit/>
          </a:bodyPr>
          <a:lstStyle/>
          <a:p>
            <a:pPr marL="175895" lvl="1" indent="-174625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“Consorcio</a:t>
            </a:r>
            <a:r>
              <a:rPr lang="es-ES" spc="-1" dirty="0">
                <a:solidFill>
                  <a:srgbClr val="000000"/>
                </a:solidFill>
                <a:latin typeface="Calibri"/>
                <a:ea typeface="DejaVu Sans"/>
              </a:rPr>
              <a:t> de Universidades de la Comunidad de Madrid y de la UNED para la Cooperación Bibliotecaria</a:t>
            </a: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”</a:t>
            </a:r>
          </a:p>
          <a:p>
            <a:pPr marL="175895" lvl="1" indent="-174625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endParaRPr lang="es-ES" spc="-1" dirty="0">
              <a:latin typeface="Arial"/>
            </a:endParaRPr>
          </a:p>
          <a:p>
            <a:pPr marL="175895" lvl="1" indent="-174625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s-ES" spc="-1" dirty="0">
                <a:solidFill>
                  <a:srgbClr val="000000"/>
                </a:solidFill>
                <a:latin typeface="Calibri"/>
                <a:ea typeface="DejaVu Sans"/>
              </a:rPr>
              <a:t>Miembros actuales:</a:t>
            </a:r>
            <a:endParaRPr lang="es-ES" spc="-1" dirty="0">
              <a:latin typeface="Arial"/>
            </a:endParaRPr>
          </a:p>
          <a:p>
            <a:pPr marL="575945" lvl="2" indent="-174625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s-ES" spc="-1" dirty="0">
                <a:solidFill>
                  <a:srgbClr val="000000"/>
                </a:solidFill>
                <a:latin typeface="Calibri"/>
                <a:ea typeface="DejaVu Sans"/>
              </a:rPr>
              <a:t>Pleno derecho:</a:t>
            </a:r>
            <a:endParaRPr lang="es-ES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s-ES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s-ES" spc="-1" dirty="0">
              <a:latin typeface="Arial"/>
            </a:endParaRPr>
          </a:p>
        </p:txBody>
      </p:sp>
      <p:pic>
        <p:nvPicPr>
          <p:cNvPr id="94" name="Picture 3"/>
          <p:cNvPicPr/>
          <p:nvPr/>
        </p:nvPicPr>
        <p:blipFill>
          <a:blip r:embed="rId3"/>
          <a:stretch/>
        </p:blipFill>
        <p:spPr>
          <a:xfrm>
            <a:off x="-3024" y="0"/>
            <a:ext cx="682560" cy="556200"/>
          </a:xfrm>
          <a:prstGeom prst="rect">
            <a:avLst/>
          </a:prstGeom>
          <a:ln>
            <a:noFill/>
          </a:ln>
        </p:spPr>
      </p:pic>
      <p:pic>
        <p:nvPicPr>
          <p:cNvPr id="96" name="Picture 95"/>
          <p:cNvPicPr/>
          <p:nvPr/>
        </p:nvPicPr>
        <p:blipFill>
          <a:blip r:embed="rId4"/>
          <a:stretch/>
        </p:blipFill>
        <p:spPr>
          <a:xfrm>
            <a:off x="3177549" y="3531964"/>
            <a:ext cx="1079640" cy="417240"/>
          </a:xfrm>
          <a:prstGeom prst="rect">
            <a:avLst/>
          </a:prstGeom>
          <a:ln>
            <a:noFill/>
          </a:ln>
        </p:spPr>
      </p:pic>
      <p:pic>
        <p:nvPicPr>
          <p:cNvPr id="97" name="Picture 96"/>
          <p:cNvPicPr/>
          <p:nvPr/>
        </p:nvPicPr>
        <p:blipFill>
          <a:blip r:embed="rId5"/>
          <a:stretch/>
        </p:blipFill>
        <p:spPr>
          <a:xfrm>
            <a:off x="4540386" y="3505200"/>
            <a:ext cx="1079640" cy="417240"/>
          </a:xfrm>
          <a:prstGeom prst="rect">
            <a:avLst/>
          </a:prstGeom>
          <a:ln>
            <a:noFill/>
          </a:ln>
        </p:spPr>
      </p:pic>
      <p:pic>
        <p:nvPicPr>
          <p:cNvPr id="98" name="Picture 97"/>
          <p:cNvPicPr/>
          <p:nvPr/>
        </p:nvPicPr>
        <p:blipFill>
          <a:blip r:embed="rId6"/>
          <a:stretch/>
        </p:blipFill>
        <p:spPr>
          <a:xfrm>
            <a:off x="5974478" y="3543763"/>
            <a:ext cx="1079640" cy="417240"/>
          </a:xfrm>
          <a:prstGeom prst="rect">
            <a:avLst/>
          </a:prstGeom>
          <a:ln>
            <a:noFill/>
          </a:ln>
        </p:spPr>
      </p:pic>
      <p:pic>
        <p:nvPicPr>
          <p:cNvPr id="99" name="Picture 98"/>
          <p:cNvPicPr/>
          <p:nvPr/>
        </p:nvPicPr>
        <p:blipFill>
          <a:blip r:embed="rId7"/>
          <a:stretch/>
        </p:blipFill>
        <p:spPr>
          <a:xfrm>
            <a:off x="7240434" y="3526638"/>
            <a:ext cx="1079640" cy="417240"/>
          </a:xfrm>
          <a:prstGeom prst="rect">
            <a:avLst/>
          </a:prstGeom>
          <a:ln>
            <a:noFill/>
          </a:ln>
        </p:spPr>
      </p:pic>
      <p:pic>
        <p:nvPicPr>
          <p:cNvPr id="100" name="Picture 99"/>
          <p:cNvPicPr/>
          <p:nvPr/>
        </p:nvPicPr>
        <p:blipFill>
          <a:blip r:embed="rId8"/>
          <a:stretch/>
        </p:blipFill>
        <p:spPr>
          <a:xfrm>
            <a:off x="3429000" y="4191000"/>
            <a:ext cx="1283042" cy="530199"/>
          </a:xfrm>
          <a:prstGeom prst="rect">
            <a:avLst/>
          </a:prstGeom>
          <a:ln>
            <a:noFill/>
          </a:ln>
        </p:spPr>
      </p:pic>
      <p:pic>
        <p:nvPicPr>
          <p:cNvPr id="101" name="Picture 100"/>
          <p:cNvPicPr/>
          <p:nvPr/>
        </p:nvPicPr>
        <p:blipFill>
          <a:blip r:embed="rId9"/>
          <a:stretch/>
        </p:blipFill>
        <p:spPr>
          <a:xfrm>
            <a:off x="4800600" y="4247479"/>
            <a:ext cx="1079640" cy="417240"/>
          </a:xfrm>
          <a:prstGeom prst="rect">
            <a:avLst/>
          </a:prstGeom>
          <a:ln>
            <a:noFill/>
          </a:ln>
        </p:spPr>
      </p:pic>
      <p:pic>
        <p:nvPicPr>
          <p:cNvPr id="103" name="Picture 102"/>
          <p:cNvPicPr/>
          <p:nvPr/>
        </p:nvPicPr>
        <p:blipFill>
          <a:blip r:embed="rId10"/>
          <a:stretch/>
        </p:blipFill>
        <p:spPr>
          <a:xfrm>
            <a:off x="5192262" y="5591373"/>
            <a:ext cx="1083240" cy="4208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56CD0C-BBBD-490C-AD9D-024F6ED862B8}"/>
              </a:ext>
            </a:extLst>
          </p:cNvPr>
          <p:cNvSpPr txBox="1"/>
          <p:nvPr/>
        </p:nvSpPr>
        <p:spPr>
          <a:xfrm>
            <a:off x="2666125" y="5109779"/>
            <a:ext cx="6833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800" dirty="0">
                <a:latin typeface="Calibri"/>
                <a:cs typeface="Calibri"/>
              </a:rPr>
              <a:t>Asociados:</a:t>
            </a:r>
            <a:endParaRPr lang="es-ES" sz="18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D875FEE-2BE8-49B0-A940-D456153E92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7297" y="911702"/>
            <a:ext cx="2743200" cy="58521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9A34FB4-EF02-4255-B3C8-1A7DC19407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0331" y="911702"/>
            <a:ext cx="2743200" cy="58521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6049097" y="4191000"/>
            <a:ext cx="1768195" cy="589399"/>
            <a:chOff x="6342201" y="4285868"/>
            <a:chExt cx="1768195" cy="589399"/>
          </a:xfrm>
        </p:grpSpPr>
        <p:sp>
          <p:nvSpPr>
            <p:cNvPr id="4" name="3 Rectángulo"/>
            <p:cNvSpPr/>
            <p:nvPr/>
          </p:nvSpPr>
          <p:spPr>
            <a:xfrm>
              <a:off x="6477000" y="4419600"/>
              <a:ext cx="1498599" cy="3360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pic>
          <p:nvPicPr>
            <p:cNvPr id="1026" name="Picture 2" descr="https://www.madrimasd.org/sites/all/themes/madrimasd2017/public/images/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201" y="4285868"/>
              <a:ext cx="1768195" cy="58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680358" y="0"/>
            <a:ext cx="11510561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pc="-1">
                <a:solidFill>
                  <a:srgbClr val="000000"/>
                </a:solidFill>
                <a:latin typeface="Calibri"/>
                <a:ea typeface="DejaVu Sans"/>
              </a:rPr>
              <a:t>QUÉ ES EL CONSORCIO MADROÑO</a:t>
            </a:r>
            <a:endParaRPr lang="es-ES" spc="-1">
              <a:latin typeface="Arial"/>
            </a:endParaRPr>
          </a:p>
        </p:txBody>
      </p:sp>
      <p:pic>
        <p:nvPicPr>
          <p:cNvPr id="94" name="Picture 3"/>
          <p:cNvPicPr/>
          <p:nvPr/>
        </p:nvPicPr>
        <p:blipFill>
          <a:blip r:embed="rId4"/>
          <a:stretch/>
        </p:blipFill>
        <p:spPr>
          <a:xfrm>
            <a:off x="0" y="0"/>
            <a:ext cx="682560" cy="55620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3EBD9-B2A5-45F6-8418-DF3D3341819D}"/>
              </a:ext>
            </a:extLst>
          </p:cNvPr>
          <p:cNvSpPr txBox="1"/>
          <p:nvPr/>
        </p:nvSpPr>
        <p:spPr>
          <a:xfrm>
            <a:off x="1755229" y="990600"/>
            <a:ext cx="8786647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chemeClr val="accent1">
                  <a:tint val="44500"/>
                  <a:satMod val="160000"/>
                  <a:lumMod val="35000"/>
                  <a:lumOff val="65000"/>
                  <a:alpha val="4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Char char="•"/>
            </a:pPr>
            <a:r>
              <a:rPr lang="es-ES" sz="2400" b="1" dirty="0">
                <a:solidFill>
                  <a:srgbClr val="FF0000"/>
                </a:solidFill>
                <a:latin typeface="Calibri"/>
                <a:cs typeface="Arial"/>
              </a:rPr>
              <a:t>Misión: </a:t>
            </a:r>
            <a:r>
              <a:rPr lang="es-ES" sz="2400" dirty="0">
                <a:latin typeface="Calibri"/>
                <a:cs typeface="Arial"/>
              </a:rPr>
              <a:t>“Ser una red de conocimiento como soporte esencial para la innovación e investigación científica de las instituciones miembro, y proporcionar unos servicios de excelencia a sus usuarios con un uso eficiente de los recursos”.​</a:t>
            </a:r>
            <a:endParaRPr lang="es-ES" sz="2400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863EBD9-B2A5-45F6-8418-DF3D3341819D}"/>
              </a:ext>
            </a:extLst>
          </p:cNvPr>
          <p:cNvSpPr txBox="1"/>
          <p:nvPr/>
        </p:nvSpPr>
        <p:spPr>
          <a:xfrm>
            <a:off x="1755229" y="3137562"/>
            <a:ext cx="4797972" cy="23083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8000"/>
                </a:schemeClr>
              </a:gs>
              <a:gs pos="21000">
                <a:schemeClr val="accent1">
                  <a:tint val="44500"/>
                  <a:satMod val="160000"/>
                  <a:lumMod val="35000"/>
                  <a:lumOff val="65000"/>
                  <a:alpha val="4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Char char="•"/>
            </a:pPr>
            <a:r>
              <a:rPr lang="es-ES" sz="2400" b="1" dirty="0">
                <a:solidFill>
                  <a:srgbClr val="FF0000"/>
                </a:solidFill>
                <a:latin typeface="Calibri"/>
                <a:cs typeface="Arial"/>
              </a:rPr>
              <a:t>Visión</a:t>
            </a:r>
            <a:r>
              <a:rPr lang="es-ES" sz="2400" dirty="0">
                <a:solidFill>
                  <a:srgbClr val="FF0000"/>
                </a:solidFill>
                <a:latin typeface="Calibri"/>
                <a:cs typeface="Arial"/>
              </a:rPr>
              <a:t>: </a:t>
            </a:r>
            <a:r>
              <a:rPr lang="es-ES" sz="2400" dirty="0">
                <a:latin typeface="Calibri"/>
                <a:cs typeface="Arial"/>
              </a:rPr>
              <a:t>“Una organización líder, tanto nacional como internacional, en el ámbito de la cooperación bibliotecaria, y en el apoyo a la innovación y la investigación científica”​.</a:t>
            </a:r>
            <a:endParaRPr lang="es-ES" sz="2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4648200" y="1397478"/>
            <a:ext cx="2438400" cy="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200400" y="1752600"/>
            <a:ext cx="4419600" cy="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148552" y="2141885"/>
            <a:ext cx="2690649" cy="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803226" y="2514600"/>
            <a:ext cx="2892974" cy="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064875" y="3548330"/>
            <a:ext cx="2083676" cy="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17 Grupo"/>
          <p:cNvGrpSpPr/>
          <p:nvPr/>
        </p:nvGrpSpPr>
        <p:grpSpPr>
          <a:xfrm>
            <a:off x="2286001" y="4661056"/>
            <a:ext cx="2696943" cy="749144"/>
            <a:chOff x="762000" y="4661056"/>
            <a:chExt cx="2696943" cy="749144"/>
          </a:xfrm>
        </p:grpSpPr>
        <p:cxnSp>
          <p:nvCxnSpPr>
            <p:cNvPr id="21" name="20 Conector recto"/>
            <p:cNvCxnSpPr/>
            <p:nvPr/>
          </p:nvCxnSpPr>
          <p:spPr>
            <a:xfrm>
              <a:off x="762000" y="4661056"/>
              <a:ext cx="1447800" cy="0"/>
            </a:xfrm>
            <a:prstGeom prst="line">
              <a:avLst/>
            </a:prstGeom>
            <a:ln w="317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2011143" y="5011948"/>
              <a:ext cx="1447800" cy="0"/>
            </a:xfrm>
            <a:prstGeom prst="line">
              <a:avLst/>
            </a:prstGeom>
            <a:ln w="317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762000" y="5410200"/>
              <a:ext cx="1600200" cy="0"/>
            </a:xfrm>
            <a:prstGeom prst="line">
              <a:avLst/>
            </a:prstGeom>
            <a:ln w="317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stomShape 1">
            <a:extLst>
              <a:ext uri="{FF2B5EF4-FFF2-40B4-BE49-F238E27FC236}">
                <a16:creationId xmlns:a16="http://schemas.microsoft.com/office/drawing/2014/main" id="{6D2931AC-74EA-4C63-A7F5-7E22FA37BA24}"/>
              </a:ext>
            </a:extLst>
          </p:cNvPr>
          <p:cNvSpPr/>
          <p:nvPr/>
        </p:nvSpPr>
        <p:spPr>
          <a:xfrm>
            <a:off x="1" y="6637534"/>
            <a:ext cx="12218132" cy="219386"/>
          </a:xfrm>
          <a:prstGeom prst="rect">
            <a:avLst/>
          </a:prstGeom>
          <a:gradFill rotWithShape="0">
            <a:gsLst>
              <a:gs pos="0">
                <a:srgbClr val="7A0000"/>
              </a:gs>
              <a:gs pos="0">
                <a:schemeClr val="bg1"/>
              </a:gs>
              <a:gs pos="0">
                <a:schemeClr val="bg1"/>
              </a:gs>
              <a:gs pos="89000">
                <a:srgbClr val="800000"/>
              </a:gs>
              <a:gs pos="100000">
                <a:srgbClr val="FF82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76FC6620-00DB-46B9-A68F-615BDFA34418}"/>
              </a:ext>
            </a:extLst>
          </p:cNvPr>
          <p:cNvSpPr/>
          <p:nvPr/>
        </p:nvSpPr>
        <p:spPr>
          <a:xfrm>
            <a:off x="9660143" y="6638760"/>
            <a:ext cx="2495495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1000" spc="-1" dirty="0"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77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6646605"/>
            <a:ext cx="12190919" cy="222410"/>
          </a:xfrm>
          <a:prstGeom prst="rect">
            <a:avLst/>
          </a:prstGeom>
          <a:gradFill rotWithShape="0">
            <a:gsLst>
              <a:gs pos="0">
                <a:srgbClr val="7A0000"/>
              </a:gs>
              <a:gs pos="0">
                <a:schemeClr val="bg1"/>
              </a:gs>
              <a:gs pos="0">
                <a:schemeClr val="bg1"/>
              </a:gs>
              <a:gs pos="89000">
                <a:srgbClr val="800000"/>
              </a:gs>
              <a:gs pos="100000">
                <a:srgbClr val="FF82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677334" y="0"/>
            <a:ext cx="11513585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pc="-1">
                <a:solidFill>
                  <a:srgbClr val="000000"/>
                </a:solidFill>
                <a:latin typeface="Calibri"/>
                <a:ea typeface="DejaVu Sans"/>
              </a:rPr>
              <a:t>LOS ORÍGENES</a:t>
            </a:r>
            <a:endParaRPr lang="es-ES" spc="-1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10059285" y="6662950"/>
            <a:ext cx="2132640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69516EA-7435-48A2-BFBE-3DFDDC3F3D11}" type="slidenum">
              <a:rPr lang="es-ES" sz="1000" spc="-1">
                <a:solidFill>
                  <a:srgbClr val="000000"/>
                </a:solidFill>
                <a:latin typeface="Calibri"/>
                <a:ea typeface="DejaVu Sans"/>
              </a:rPr>
              <a:t>4</a:t>
            </a:fld>
            <a:endParaRPr lang="es-ES" sz="1000" spc="-1">
              <a:latin typeface="Arial"/>
            </a:endParaRPr>
          </a:p>
        </p:txBody>
      </p:sp>
      <p:pic>
        <p:nvPicPr>
          <p:cNvPr id="108" name="Picture 3"/>
          <p:cNvPicPr/>
          <p:nvPr/>
        </p:nvPicPr>
        <p:blipFill>
          <a:blip r:embed="rId3"/>
          <a:stretch/>
        </p:blipFill>
        <p:spPr>
          <a:xfrm>
            <a:off x="0" y="0"/>
            <a:ext cx="682560" cy="556200"/>
          </a:xfrm>
          <a:prstGeom prst="rect">
            <a:avLst/>
          </a:prstGeom>
          <a:ln>
            <a:noFill/>
          </a:ln>
        </p:spPr>
      </p:pic>
      <p:sp>
        <p:nvSpPr>
          <p:cNvPr id="109" name="CustomShape 4"/>
          <p:cNvSpPr/>
          <p:nvPr/>
        </p:nvSpPr>
        <p:spPr>
          <a:xfrm>
            <a:off x="1919640" y="908640"/>
            <a:ext cx="835200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180000" rIns="180000" bIns="180000">
            <a:noAutofit/>
          </a:bodyPr>
          <a:lstStyle/>
          <a:p>
            <a:pPr marL="176040" lvl="1" indent="-1749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400" b="1" spc="-1" dirty="0">
                <a:solidFill>
                  <a:srgbClr val="FF0000"/>
                </a:solidFill>
                <a:latin typeface="Calibri"/>
                <a:ea typeface="DejaVu Sans"/>
              </a:rPr>
              <a:t>Origen: </a:t>
            </a: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Análisis, selección e implantación de un programa de gestión de bibliotecas:</a:t>
            </a:r>
          </a:p>
          <a:p>
            <a:pPr marL="633240" lvl="2" indent="-17496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Efecto de aprender a trabajar JUNTOS</a:t>
            </a:r>
          </a:p>
          <a:p>
            <a:pPr marL="633240" lvl="2" indent="-17496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Necesidad de darle carta de naturaleza con consorcio.</a:t>
            </a:r>
            <a:endParaRPr lang="es-ES" sz="2400" spc="-1" dirty="0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1919640" y="2895600"/>
            <a:ext cx="835200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180000" rIns="180000" bIns="180000">
            <a:noAutofit/>
          </a:bodyPr>
          <a:lstStyle/>
          <a:p>
            <a:pPr marL="176040" lvl="1" indent="-1749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400" b="1" spc="-1" dirty="0">
                <a:solidFill>
                  <a:srgbClr val="FF0000"/>
                </a:solidFill>
                <a:latin typeface="Calibri"/>
                <a:ea typeface="DejaVu Sans"/>
              </a:rPr>
              <a:t>Situación general </a:t>
            </a: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del sector de bibliotecas universitarias</a:t>
            </a:r>
            <a:endParaRPr lang="es-ES" sz="2400" spc="-1" dirty="0">
              <a:latin typeface="Arial"/>
            </a:endParaRPr>
          </a:p>
          <a:p>
            <a:pPr marL="576360" lvl="2" indent="-174960"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</a:rPr>
              <a:t>Atomización de universidades</a:t>
            </a:r>
          </a:p>
          <a:p>
            <a:pPr marL="576360" lvl="2" indent="-1749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Aparición de primeros consorcios (en España, CBUC)</a:t>
            </a:r>
          </a:p>
          <a:p>
            <a:pPr marL="576360" lvl="2" indent="-1749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Creciente gasto en recursos de información</a:t>
            </a:r>
          </a:p>
          <a:p>
            <a:pPr marL="576360" lvl="2" indent="-1749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Lo electrónico frente al papel</a:t>
            </a:r>
          </a:p>
          <a:p>
            <a:pPr marL="576360" lvl="2" indent="-1749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Apoyo de gobiernos autonómicos</a:t>
            </a:r>
            <a:endParaRPr lang="es-ES" sz="1800" spc="-1" dirty="0">
              <a:latin typeface="Arial"/>
            </a:endParaRPr>
          </a:p>
        </p:txBody>
      </p:sp>
      <p:pic>
        <p:nvPicPr>
          <p:cNvPr id="8" name="Picture 2" descr="Imagen que contiene mesa&#10;&#10;Descripción generada con confianza muy alta">
            <a:extLst>
              <a:ext uri="{FF2B5EF4-FFF2-40B4-BE49-F238E27FC236}">
                <a16:creationId xmlns:a16="http://schemas.microsoft.com/office/drawing/2014/main" id="{7F7BC418-C3D3-48E1-9E3E-4710CF2DB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207" y="4191000"/>
            <a:ext cx="3664393" cy="230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" y="6637534"/>
            <a:ext cx="12190918" cy="219386"/>
          </a:xfrm>
          <a:prstGeom prst="rect">
            <a:avLst/>
          </a:prstGeom>
          <a:gradFill rotWithShape="0">
            <a:gsLst>
              <a:gs pos="0">
                <a:srgbClr val="7A0000"/>
              </a:gs>
              <a:gs pos="0">
                <a:schemeClr val="bg1"/>
              </a:gs>
              <a:gs pos="0">
                <a:schemeClr val="bg1"/>
              </a:gs>
              <a:gs pos="89000">
                <a:srgbClr val="800000"/>
              </a:gs>
              <a:gs pos="100000">
                <a:srgbClr val="FF82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680358" y="0"/>
            <a:ext cx="11510561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pc="-1">
                <a:solidFill>
                  <a:srgbClr val="000000"/>
                </a:solidFill>
                <a:latin typeface="Calibri"/>
                <a:ea typeface="DejaVu Sans"/>
              </a:rPr>
              <a:t>LOS ORÍGENES</a:t>
            </a:r>
            <a:endParaRPr lang="es-ES" spc="-1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10050214" y="6638760"/>
            <a:ext cx="2132640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69516EA-7435-48A2-BFBE-3DFDDC3F3D11}" type="slidenum">
              <a:rPr lang="es-ES" sz="1000" spc="-1">
                <a:solidFill>
                  <a:srgbClr val="000000"/>
                </a:solidFill>
                <a:latin typeface="Calibri"/>
                <a:ea typeface="DejaVu Sans"/>
              </a:rPr>
              <a:t>5</a:t>
            </a:fld>
            <a:endParaRPr lang="es-ES" sz="1000" spc="-1">
              <a:latin typeface="Arial"/>
            </a:endParaRPr>
          </a:p>
        </p:txBody>
      </p:sp>
      <p:pic>
        <p:nvPicPr>
          <p:cNvPr id="108" name="Picture 3"/>
          <p:cNvPicPr/>
          <p:nvPr/>
        </p:nvPicPr>
        <p:blipFill>
          <a:blip r:embed="rId3"/>
          <a:stretch/>
        </p:blipFill>
        <p:spPr>
          <a:xfrm>
            <a:off x="0" y="0"/>
            <a:ext cx="682560" cy="556200"/>
          </a:xfrm>
          <a:prstGeom prst="rect">
            <a:avLst/>
          </a:prstGeom>
          <a:ln>
            <a:noFill/>
          </a:ln>
        </p:spPr>
      </p:pic>
      <p:sp>
        <p:nvSpPr>
          <p:cNvPr id="109" name="CustomShape 4"/>
          <p:cNvSpPr/>
          <p:nvPr/>
        </p:nvSpPr>
        <p:spPr>
          <a:xfrm>
            <a:off x="1600200" y="838200"/>
            <a:ext cx="822960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180000" rIns="180000" bIns="180000">
            <a:noAutofit/>
          </a:bodyPr>
          <a:lstStyle/>
          <a:p>
            <a:pPr marL="176040" lvl="1" indent="-1749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400" b="1" spc="-1" dirty="0">
                <a:solidFill>
                  <a:srgbClr val="FF0000"/>
                </a:solidFill>
                <a:latin typeface="Calibri"/>
                <a:ea typeface="DejaVu Sans"/>
              </a:rPr>
              <a:t>1999: </a:t>
            </a: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Creación del Consorcio Madroño por UAH, UAM, UC3M, UCM, UNED, UPM, URJC</a:t>
            </a:r>
            <a:endParaRPr lang="es-ES" sz="2400" spc="-1" dirty="0">
              <a:latin typeface="Arial"/>
            </a:endParaRPr>
          </a:p>
          <a:p>
            <a:pPr marL="176040" lvl="1" indent="-1749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400" b="1" spc="-1" dirty="0">
                <a:solidFill>
                  <a:srgbClr val="FF0000"/>
                </a:solidFill>
                <a:latin typeface="Calibri"/>
                <a:ea typeface="DejaVu Sans"/>
              </a:rPr>
              <a:t>Objetivos: </a:t>
            </a:r>
            <a:endParaRPr lang="es-ES" sz="2400" b="1" spc="-1" dirty="0">
              <a:solidFill>
                <a:srgbClr val="FF0000"/>
              </a:solidFill>
              <a:latin typeface="Arial"/>
            </a:endParaRPr>
          </a:p>
          <a:p>
            <a:pPr marL="743040" lvl="1" indent="-28476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Incrementar la producción científica de sus universidades</a:t>
            </a:r>
            <a:endParaRPr lang="es-ES" sz="2400" spc="-1" dirty="0">
              <a:latin typeface="Arial"/>
            </a:endParaRPr>
          </a:p>
          <a:p>
            <a:pPr marL="743040" lvl="1" indent="-28476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Mejorar la calidad de los </a:t>
            </a:r>
          </a:p>
          <a:p>
            <a:pPr marL="458280" lvl="1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servicios y ahorrar costes</a:t>
            </a:r>
            <a:endParaRPr lang="es-ES" sz="2400" spc="-1" dirty="0">
              <a:latin typeface="Arial"/>
            </a:endParaRPr>
          </a:p>
          <a:p>
            <a:pPr marL="743040" lvl="1" indent="-28476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Promover planes</a:t>
            </a:r>
          </a:p>
          <a:p>
            <a:pPr marL="458280" lvl="1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de cooperación entre</a:t>
            </a:r>
          </a:p>
          <a:p>
            <a:pPr marL="458280" lvl="1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sus miembros</a:t>
            </a:r>
            <a:endParaRPr lang="es-ES" sz="2400" spc="-1" dirty="0">
              <a:latin typeface="Arial"/>
            </a:endParaRPr>
          </a:p>
          <a:p>
            <a:pPr marL="743040" lvl="1" indent="-28476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Aplicación de nuevas tecnologías </a:t>
            </a:r>
            <a:endParaRPr lang="es-ES" sz="2400" spc="-1" dirty="0">
              <a:latin typeface="Arial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010400" y="3409821"/>
            <a:ext cx="3547242" cy="3196186"/>
            <a:chOff x="5154446" y="2988363"/>
            <a:chExt cx="3547242" cy="3196186"/>
          </a:xfrm>
        </p:grpSpPr>
        <p:pic>
          <p:nvPicPr>
            <p:cNvPr id="8" name="Picture 2" descr="Imagen que contiene interior, persona, pared, sentado&#10;&#10;Descripción generada con confianza muy alta">
              <a:extLst>
                <a:ext uri="{FF2B5EF4-FFF2-40B4-BE49-F238E27FC236}">
                  <a16:creationId xmlns:a16="http://schemas.microsoft.com/office/drawing/2014/main" id="{8F2BB50A-A646-4C8F-9D10-9B0616FEB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4446" y="2988363"/>
              <a:ext cx="3547242" cy="2606722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38192933-4784-4E5B-BF60-17E897A92ECF}"/>
                </a:ext>
              </a:extLst>
            </p:cNvPr>
            <p:cNvSpPr txBox="1"/>
            <p:nvPr/>
          </p:nvSpPr>
          <p:spPr>
            <a:xfrm>
              <a:off x="5197366" y="5722884"/>
              <a:ext cx="350432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1200" dirty="0"/>
                <a:t>27 de septiembre de 1999</a:t>
              </a:r>
              <a:endParaRPr lang="es-ES" sz="1800" dirty="0"/>
            </a:p>
            <a:p>
              <a:r>
                <a:rPr lang="es-ES" sz="1200" dirty="0"/>
                <a:t>Firma de los estatutos del Consorcio Madroño</a:t>
              </a:r>
              <a:endParaRPr lang="es-E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7684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6637534"/>
            <a:ext cx="12190920" cy="219386"/>
          </a:xfrm>
          <a:prstGeom prst="rect">
            <a:avLst/>
          </a:prstGeom>
          <a:gradFill rotWithShape="0">
            <a:gsLst>
              <a:gs pos="0">
                <a:srgbClr val="7A0000"/>
              </a:gs>
              <a:gs pos="0">
                <a:schemeClr val="bg1"/>
              </a:gs>
              <a:gs pos="0">
                <a:schemeClr val="bg1"/>
              </a:gs>
              <a:gs pos="89000">
                <a:srgbClr val="800000"/>
              </a:gs>
              <a:gs pos="100000">
                <a:srgbClr val="FF82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2"/>
          <p:cNvSpPr/>
          <p:nvPr/>
        </p:nvSpPr>
        <p:spPr>
          <a:xfrm>
            <a:off x="680358" y="0"/>
            <a:ext cx="11510560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pc="-1">
                <a:solidFill>
                  <a:srgbClr val="000000"/>
                </a:solidFill>
                <a:latin typeface="Calibri"/>
                <a:ea typeface="DejaVu Sans"/>
              </a:rPr>
              <a:t>La evolución del Consorcio Madroño</a:t>
            </a:r>
            <a:endParaRPr lang="es-ES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0013929" y="6638760"/>
            <a:ext cx="2132640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76F3843-80C8-4032-A032-F9E018A83B6B}" type="slidenum">
              <a:rPr lang="es-ES" sz="1000" spc="-1">
                <a:solidFill>
                  <a:srgbClr val="000000"/>
                </a:solidFill>
                <a:latin typeface="Calibri"/>
                <a:ea typeface="DejaVu Sans"/>
              </a:rPr>
              <a:t>6</a:t>
            </a:fld>
            <a:endParaRPr lang="es-ES" sz="1000" spc="-1">
              <a:latin typeface="Arial"/>
            </a:endParaRPr>
          </a:p>
        </p:txBody>
      </p:sp>
      <p:pic>
        <p:nvPicPr>
          <p:cNvPr id="113" name="Picture 3"/>
          <p:cNvPicPr/>
          <p:nvPr/>
        </p:nvPicPr>
        <p:blipFill>
          <a:blip r:embed="rId3"/>
          <a:stretch/>
        </p:blipFill>
        <p:spPr>
          <a:xfrm>
            <a:off x="0" y="0"/>
            <a:ext cx="682560" cy="556200"/>
          </a:xfrm>
          <a:prstGeom prst="rect">
            <a:avLst/>
          </a:prstGeom>
          <a:ln>
            <a:noFill/>
          </a:ln>
        </p:spPr>
      </p:pic>
      <p:grpSp>
        <p:nvGrpSpPr>
          <p:cNvPr id="2" name="1 Grupo"/>
          <p:cNvGrpSpPr/>
          <p:nvPr/>
        </p:nvGrpSpPr>
        <p:grpSpPr>
          <a:xfrm>
            <a:off x="1919640" y="908640"/>
            <a:ext cx="8214420" cy="2215560"/>
            <a:chOff x="395640" y="908640"/>
            <a:chExt cx="8214420" cy="2215560"/>
          </a:xfrm>
        </p:grpSpPr>
        <p:sp>
          <p:nvSpPr>
            <p:cNvPr id="114" name="CustomShape 4"/>
            <p:cNvSpPr/>
            <p:nvPr/>
          </p:nvSpPr>
          <p:spPr>
            <a:xfrm>
              <a:off x="395640" y="908640"/>
              <a:ext cx="7224360" cy="2215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0" tIns="180000" rIns="180000" bIns="180000">
              <a:noAutofit/>
            </a:bodyPr>
            <a:lstStyle/>
            <a:p>
              <a:pPr marL="176040" lvl="1" indent="-174960">
                <a:lnSpc>
                  <a:spcPct val="100000"/>
                </a:lnSpc>
                <a:spcBef>
                  <a:spcPts val="360"/>
                </a:spcBef>
                <a:buClr>
                  <a:srgbClr val="000000"/>
                </a:buClr>
                <a:buFont typeface="Arial"/>
                <a:buChar char="–"/>
              </a:pPr>
              <a:r>
                <a:rPr lang="es-ES" sz="2400" b="1" spc="-1" dirty="0">
                  <a:solidFill>
                    <a:srgbClr val="FF0000"/>
                  </a:solidFill>
                  <a:latin typeface="Calibri"/>
                  <a:ea typeface="DejaVu Sans"/>
                </a:rPr>
                <a:t>Inicios (1999-2007)</a:t>
              </a:r>
              <a:endParaRPr lang="es-ES" sz="2400" b="1" spc="-1" dirty="0">
                <a:solidFill>
                  <a:srgbClr val="FF0000"/>
                </a:solidFill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Ajuste inicial</a:t>
              </a:r>
              <a:endParaRPr lang="es-ES" sz="1800" spc="-1" dirty="0"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Toma de algunas decisiones importantes: Firma del Acuerdo de Berlín</a:t>
              </a:r>
              <a:endParaRPr lang="es-ES" sz="1800" spc="-1" dirty="0"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Compras consorciadas</a:t>
              </a:r>
              <a:endParaRPr lang="es-ES" sz="1800" spc="-1" dirty="0"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Nace e-ciencia</a:t>
              </a: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</a:rPr>
                <a:t>Nace Pasaporte Madroño</a:t>
              </a:r>
              <a:endParaRPr lang="es-ES" sz="1800" spc="-1" dirty="0">
                <a:latin typeface="Arial"/>
              </a:endParaRPr>
            </a:p>
          </p:txBody>
        </p:sp>
        <p:pic>
          <p:nvPicPr>
            <p:cNvPr id="8" name="Picture 114"/>
            <p:cNvPicPr/>
            <p:nvPr/>
          </p:nvPicPr>
          <p:blipFill>
            <a:blip r:embed="rId4"/>
            <a:stretch/>
          </p:blipFill>
          <p:spPr>
            <a:xfrm>
              <a:off x="7848600" y="2209800"/>
              <a:ext cx="761460" cy="7236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2 Grupo"/>
          <p:cNvGrpSpPr/>
          <p:nvPr/>
        </p:nvGrpSpPr>
        <p:grpSpPr>
          <a:xfrm>
            <a:off x="1865280" y="3468120"/>
            <a:ext cx="8726280" cy="2780280"/>
            <a:chOff x="341280" y="3468120"/>
            <a:chExt cx="8726280" cy="2780280"/>
          </a:xfrm>
        </p:grpSpPr>
        <p:sp>
          <p:nvSpPr>
            <p:cNvPr id="7" name="CustomShape 4"/>
            <p:cNvSpPr/>
            <p:nvPr/>
          </p:nvSpPr>
          <p:spPr>
            <a:xfrm>
              <a:off x="341280" y="3468120"/>
              <a:ext cx="6890457" cy="2780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0" tIns="180000" rIns="180000" bIns="180000">
              <a:noAutofit/>
            </a:bodyPr>
            <a:lstStyle/>
            <a:p>
              <a:pPr marL="176040" lvl="1" indent="-174960">
                <a:lnSpc>
                  <a:spcPct val="100000"/>
                </a:lnSpc>
                <a:spcBef>
                  <a:spcPts val="360"/>
                </a:spcBef>
                <a:buClr>
                  <a:srgbClr val="000000"/>
                </a:buClr>
                <a:buFont typeface="Arial"/>
                <a:buChar char="–"/>
              </a:pPr>
              <a:r>
                <a:rPr lang="es-ES" sz="2400" b="1" spc="-1" dirty="0">
                  <a:solidFill>
                    <a:srgbClr val="FF0000"/>
                  </a:solidFill>
                  <a:latin typeface="Calibri"/>
                  <a:ea typeface="DejaVu Sans"/>
                </a:rPr>
                <a:t>Reposicionamiento estratégico (2007-2016)</a:t>
              </a:r>
              <a:endParaRPr lang="es-ES" sz="2400" b="1" spc="-1" dirty="0">
                <a:solidFill>
                  <a:srgbClr val="FF0000"/>
                </a:solidFill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Profundizamos en el compromiso con el Acceso Abierto</a:t>
              </a:r>
              <a:endParaRPr lang="es-ES" sz="1800" spc="-1" dirty="0"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Contratación de actual director técnico</a:t>
              </a:r>
              <a:endParaRPr lang="es-ES" sz="1800" spc="-1" dirty="0"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I Plan Estratégico del Consorcio Madroño en 2008</a:t>
              </a:r>
              <a:endParaRPr lang="es-ES" sz="1800" spc="-1" dirty="0"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Paso al modelo solo electrónico</a:t>
              </a:r>
              <a:endParaRPr lang="es-ES" sz="1800" spc="-1" dirty="0"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I Declaración de apoyo al Acceso abierto en 2013</a:t>
              </a:r>
              <a:endParaRPr lang="es-ES" sz="1800" spc="-1" dirty="0">
                <a:latin typeface="Arial"/>
              </a:endParaRPr>
            </a:p>
            <a:p>
              <a:pPr marL="576360" lvl="2" indent="-174960">
                <a:lnSpc>
                  <a:spcPct val="100000"/>
                </a:lnSpc>
                <a:spcBef>
                  <a:spcPts val="281"/>
                </a:spcBef>
                <a:buClr>
                  <a:srgbClr val="000000"/>
                </a:buClr>
                <a:buFont typeface="Arial"/>
                <a:buChar char="•"/>
              </a:pP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Desarrollo de otros proyectos relevantes: </a:t>
              </a:r>
              <a:r>
                <a:rPr lang="es-ES" sz="1800" spc="-1" dirty="0" err="1">
                  <a:solidFill>
                    <a:srgbClr val="000000"/>
                  </a:solidFill>
                  <a:latin typeface="Calibri"/>
                  <a:ea typeface="DejaVu Sans"/>
                </a:rPr>
                <a:t>emi+d</a:t>
              </a: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, Portal </a:t>
              </a:r>
              <a:r>
                <a:rPr lang="es-ES" sz="1800" spc="-1" dirty="0" err="1">
                  <a:solidFill>
                    <a:srgbClr val="000000"/>
                  </a:solidFill>
                  <a:latin typeface="Calibri"/>
                  <a:ea typeface="DejaVu Sans"/>
                </a:rPr>
                <a:t>Singularis</a:t>
              </a:r>
              <a:r>
                <a:rPr lang="es-ES" sz="1800" spc="-1" dirty="0">
                  <a:solidFill>
                    <a:srgbClr val="000000"/>
                  </a:solidFill>
                  <a:latin typeface="Calibri"/>
                  <a:ea typeface="DejaVu Sans"/>
                </a:rPr>
                <a:t>, Herramienta de descubrimiento, SCOAP3</a:t>
              </a:r>
              <a:endParaRPr lang="es-ES" sz="1800" spc="-1" dirty="0">
                <a:latin typeface="Arial"/>
              </a:endParaRPr>
            </a:p>
          </p:txBody>
        </p:sp>
        <p:pic>
          <p:nvPicPr>
            <p:cNvPr id="10" name="Picture 115"/>
            <p:cNvPicPr/>
            <p:nvPr/>
          </p:nvPicPr>
          <p:blipFill>
            <a:blip r:embed="rId5"/>
            <a:stretch/>
          </p:blipFill>
          <p:spPr>
            <a:xfrm>
              <a:off x="7620000" y="3810000"/>
              <a:ext cx="1018800" cy="87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16"/>
            <p:cNvPicPr/>
            <p:nvPr/>
          </p:nvPicPr>
          <p:blipFill>
            <a:blip r:embed="rId6"/>
            <a:stretch/>
          </p:blipFill>
          <p:spPr>
            <a:xfrm>
              <a:off x="7191240" y="5347174"/>
              <a:ext cx="1876320" cy="4658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B43041E-85C8-432E-BF45-6FCAD8922CDA}"/>
              </a:ext>
            </a:extLst>
          </p:cNvPr>
          <p:cNvSpPr/>
          <p:nvPr/>
        </p:nvSpPr>
        <p:spPr>
          <a:xfrm>
            <a:off x="1" y="6601249"/>
            <a:ext cx="12190919" cy="255671"/>
          </a:xfrm>
          <a:prstGeom prst="rect">
            <a:avLst/>
          </a:prstGeom>
          <a:gradFill rotWithShape="0">
            <a:gsLst>
              <a:gs pos="0">
                <a:srgbClr val="7A0000"/>
              </a:gs>
              <a:gs pos="0">
                <a:schemeClr val="bg1"/>
              </a:gs>
              <a:gs pos="0">
                <a:schemeClr val="bg1"/>
              </a:gs>
              <a:gs pos="89000">
                <a:srgbClr val="800000"/>
              </a:gs>
              <a:gs pos="100000">
                <a:srgbClr val="FF82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2"/>
          <p:cNvSpPr/>
          <p:nvPr/>
        </p:nvSpPr>
        <p:spPr>
          <a:xfrm>
            <a:off x="680358" y="0"/>
            <a:ext cx="11510559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pc="-1">
                <a:solidFill>
                  <a:srgbClr val="000000"/>
                </a:solidFill>
                <a:latin typeface="Calibri"/>
                <a:ea typeface="DejaVu Sans"/>
              </a:rPr>
              <a:t>La evolución del Consorcio Madroño</a:t>
            </a:r>
            <a:endParaRPr lang="es-ES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0059286" y="6665974"/>
            <a:ext cx="2132640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76F3843-80C8-4032-A032-F9E018A83B6B}" type="slidenum">
              <a:rPr lang="es-ES" sz="1000" spc="-1">
                <a:solidFill>
                  <a:srgbClr val="000000"/>
                </a:solidFill>
                <a:latin typeface="Calibri"/>
                <a:ea typeface="DejaVu Sans"/>
              </a:rPr>
              <a:t>7</a:t>
            </a:fld>
            <a:endParaRPr lang="es-ES" sz="1000" spc="-1">
              <a:latin typeface="Arial"/>
            </a:endParaRPr>
          </a:p>
        </p:txBody>
      </p:sp>
      <p:pic>
        <p:nvPicPr>
          <p:cNvPr id="113" name="Picture 3"/>
          <p:cNvPicPr/>
          <p:nvPr/>
        </p:nvPicPr>
        <p:blipFill>
          <a:blip r:embed="rId3"/>
          <a:stretch/>
        </p:blipFill>
        <p:spPr>
          <a:xfrm>
            <a:off x="0" y="0"/>
            <a:ext cx="682560" cy="556200"/>
          </a:xfrm>
          <a:prstGeom prst="rect">
            <a:avLst/>
          </a:prstGeom>
          <a:ln>
            <a:noFill/>
          </a:ln>
        </p:spPr>
      </p:pic>
      <p:sp>
        <p:nvSpPr>
          <p:cNvPr id="114" name="CustomShape 4"/>
          <p:cNvSpPr/>
          <p:nvPr/>
        </p:nvSpPr>
        <p:spPr>
          <a:xfrm>
            <a:off x="1919640" y="908640"/>
            <a:ext cx="7071960" cy="252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180000" rIns="180000" bIns="180000">
            <a:noAutofit/>
          </a:bodyPr>
          <a:lstStyle/>
          <a:p>
            <a:pPr marL="176040" lvl="1" indent="-1749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400" b="1" spc="-1" dirty="0">
                <a:solidFill>
                  <a:srgbClr val="FF0000"/>
                </a:solidFill>
                <a:latin typeface="Calibri"/>
                <a:ea typeface="DejaVu Sans"/>
              </a:rPr>
              <a:t>Reforzamiento del enfoque de Madroño (2016-)</a:t>
            </a:r>
            <a:endParaRPr lang="es-ES" sz="2400" b="1" spc="-1" dirty="0">
              <a:solidFill>
                <a:srgbClr val="FF0000"/>
              </a:solidFill>
              <a:latin typeface="Arial"/>
            </a:endParaRPr>
          </a:p>
          <a:p>
            <a:pPr marL="576360" lvl="2" indent="-1749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Dos ejes fundamentales: Investigación y Ciencia Abierta</a:t>
            </a:r>
            <a:endParaRPr lang="es-ES" sz="1800" spc="-1" dirty="0">
              <a:latin typeface="Arial"/>
            </a:endParaRPr>
          </a:p>
          <a:p>
            <a:pPr marL="1033560" lvl="3" indent="-1749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–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e-</a:t>
            </a:r>
            <a:r>
              <a:rPr lang="es-ES" sz="1800" spc="-1" dirty="0" err="1">
                <a:solidFill>
                  <a:srgbClr val="000000"/>
                </a:solidFill>
                <a:latin typeface="Calibri"/>
                <a:ea typeface="DejaVu Sans"/>
              </a:rPr>
              <a:t>cienciaDatos</a:t>
            </a:r>
            <a:endParaRPr lang="es-ES" sz="1800" spc="-1" dirty="0">
              <a:latin typeface="Arial"/>
            </a:endParaRPr>
          </a:p>
          <a:p>
            <a:pPr marL="1033560" lvl="3" indent="-1749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–"/>
            </a:pPr>
            <a:r>
              <a:rPr lang="es-ES" sz="1800" spc="-1" dirty="0" err="1">
                <a:solidFill>
                  <a:srgbClr val="000000"/>
                </a:solidFill>
                <a:latin typeface="Calibri"/>
                <a:ea typeface="DejaVu Sans"/>
              </a:rPr>
              <a:t>PaGoDa</a:t>
            </a:r>
            <a:endParaRPr lang="es-ES" sz="1800" spc="-1" dirty="0">
              <a:latin typeface="Arial"/>
            </a:endParaRPr>
          </a:p>
          <a:p>
            <a:pPr marL="1033560" lvl="3" indent="-1749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–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Portal </a:t>
            </a:r>
            <a:r>
              <a:rPr lang="es-ES" sz="1800" spc="-1" dirty="0" err="1">
                <a:solidFill>
                  <a:srgbClr val="000000"/>
                </a:solidFill>
                <a:latin typeface="Calibri"/>
                <a:ea typeface="DejaVu Sans"/>
              </a:rPr>
              <a:t>InvestigaM</a:t>
            </a:r>
            <a:endParaRPr lang="es-ES" sz="1800" spc="-1" dirty="0">
              <a:latin typeface="Arial"/>
            </a:endParaRPr>
          </a:p>
          <a:p>
            <a:pPr marL="576360" lvl="2" indent="-1749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endParaRPr lang="es-ES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576360" lvl="2" indent="-1749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II Declaración de Apoyo a la Ciencia Abierta en 2017</a:t>
            </a:r>
            <a:endParaRPr lang="es-ES" sz="1800" spc="-1" dirty="0">
              <a:latin typeface="Arial"/>
            </a:endParaRPr>
          </a:p>
          <a:p>
            <a:pPr marL="576360" lvl="2" indent="-1749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endParaRPr lang="es-ES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576360" lvl="2" indent="-17496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Otros proyectos:</a:t>
            </a:r>
          </a:p>
          <a:p>
            <a:pPr marL="1033560" lvl="3" indent="-174960"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  <a:ea typeface="DejaVu Sans"/>
              </a:rPr>
              <a:t>Nueva plataforma de gestión de bibliotecas (de ahí partimos, ahí llegamos).</a:t>
            </a:r>
          </a:p>
          <a:p>
            <a:pPr marL="1033560" lvl="3" indent="-174960"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endParaRPr lang="es-ES" sz="1800" spc="-1" dirty="0">
              <a:latin typeface="Arial"/>
            </a:endParaRPr>
          </a:p>
        </p:txBody>
      </p:sp>
      <p:pic>
        <p:nvPicPr>
          <p:cNvPr id="7" name="Picture 117"/>
          <p:cNvPicPr/>
          <p:nvPr/>
        </p:nvPicPr>
        <p:blipFill>
          <a:blip r:embed="rId4"/>
          <a:stretch/>
        </p:blipFill>
        <p:spPr>
          <a:xfrm>
            <a:off x="9220200" y="1332480"/>
            <a:ext cx="874440" cy="874440"/>
          </a:xfrm>
          <a:prstGeom prst="rect">
            <a:avLst/>
          </a:prstGeom>
          <a:ln>
            <a:noFill/>
          </a:ln>
        </p:spPr>
      </p:pic>
      <p:pic>
        <p:nvPicPr>
          <p:cNvPr id="8" name="Picture 119"/>
          <p:cNvPicPr/>
          <p:nvPr/>
        </p:nvPicPr>
        <p:blipFill>
          <a:blip r:embed="rId5"/>
          <a:stretch/>
        </p:blipFill>
        <p:spPr>
          <a:xfrm>
            <a:off x="8908800" y="2392680"/>
            <a:ext cx="1497240" cy="553680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>
          <a:xfrm>
            <a:off x="1879657" y="4572000"/>
            <a:ext cx="7071960" cy="152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180000" rIns="180000" bIns="180000">
            <a:noAutofit/>
          </a:bodyPr>
          <a:lstStyle/>
          <a:p>
            <a:pPr marL="1033560" lvl="3" indent="-174960"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endParaRPr lang="es-ES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576360" lvl="2" indent="-174960"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spc="-1" dirty="0">
                <a:solidFill>
                  <a:srgbClr val="000000"/>
                </a:solidFill>
                <a:latin typeface="Calibri"/>
              </a:rPr>
              <a:t>…Y seguimos con Recursos electrónicos: consorciados y </a:t>
            </a:r>
            <a:r>
              <a:rPr lang="es-ES" sz="1800" spc="-1" dirty="0" err="1">
                <a:solidFill>
                  <a:srgbClr val="000000"/>
                </a:solidFill>
                <a:latin typeface="Calibri"/>
              </a:rPr>
              <a:t>semiconsorciados</a:t>
            </a:r>
            <a:endParaRPr lang="es-ES" sz="1800" spc="-1" dirty="0">
              <a:solidFill>
                <a:srgbClr val="000000"/>
              </a:solidFill>
              <a:latin typeface="Calibri"/>
            </a:endParaRPr>
          </a:p>
          <a:p>
            <a:pPr marL="1033560" lvl="3" indent="-174960"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endParaRPr lang="es-ES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1033560" lvl="3" indent="-174960"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endParaRPr lang="es-ES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332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C5D79092-1345-49B4-97E1-67610B92F555}"/>
              </a:ext>
            </a:extLst>
          </p:cNvPr>
          <p:cNvSpPr/>
          <p:nvPr/>
        </p:nvSpPr>
        <p:spPr>
          <a:xfrm>
            <a:off x="1" y="6601249"/>
            <a:ext cx="12190919" cy="255671"/>
          </a:xfrm>
          <a:prstGeom prst="rect">
            <a:avLst/>
          </a:prstGeom>
          <a:gradFill rotWithShape="0">
            <a:gsLst>
              <a:gs pos="0">
                <a:srgbClr val="7A0000"/>
              </a:gs>
              <a:gs pos="0">
                <a:schemeClr val="bg1"/>
              </a:gs>
              <a:gs pos="0">
                <a:schemeClr val="bg1"/>
              </a:gs>
              <a:gs pos="89000">
                <a:srgbClr val="800000"/>
              </a:gs>
              <a:gs pos="100000">
                <a:srgbClr val="FF82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680358" y="0"/>
            <a:ext cx="11510561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pc="-1">
                <a:solidFill>
                  <a:srgbClr val="000000"/>
                </a:solidFill>
                <a:latin typeface="Calibri"/>
                <a:ea typeface="DejaVu Sans"/>
              </a:rPr>
              <a:t>Mirando al futuro</a:t>
            </a:r>
            <a:endParaRPr lang="es-ES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0059286" y="6665974"/>
            <a:ext cx="2132640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B494DDE-08CA-4A37-8861-EA6FD3569FBA}" type="slidenum">
              <a:rPr lang="es-ES" sz="1000" spc="-1">
                <a:solidFill>
                  <a:srgbClr val="000000"/>
                </a:solidFill>
                <a:latin typeface="Calibri"/>
                <a:ea typeface="DejaVu Sans"/>
              </a:rPr>
              <a:t>8</a:t>
            </a:fld>
            <a:endParaRPr lang="es-ES" sz="1000" spc="-1">
              <a:latin typeface="Arial"/>
            </a:endParaRPr>
          </a:p>
        </p:txBody>
      </p:sp>
      <p:pic>
        <p:nvPicPr>
          <p:cNvPr id="126" name="Picture 3"/>
          <p:cNvPicPr/>
          <p:nvPr/>
        </p:nvPicPr>
        <p:blipFill>
          <a:blip r:embed="rId3"/>
          <a:stretch/>
        </p:blipFill>
        <p:spPr>
          <a:xfrm>
            <a:off x="0" y="0"/>
            <a:ext cx="682560" cy="556200"/>
          </a:xfrm>
          <a:prstGeom prst="rect">
            <a:avLst/>
          </a:prstGeom>
          <a:ln>
            <a:noFill/>
          </a:ln>
        </p:spPr>
      </p:pic>
      <p:sp>
        <p:nvSpPr>
          <p:cNvPr id="127" name="CustomShape 4"/>
          <p:cNvSpPr/>
          <p:nvPr/>
        </p:nvSpPr>
        <p:spPr>
          <a:xfrm>
            <a:off x="3771360" y="4564438"/>
            <a:ext cx="4648200" cy="998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180000" rIns="180000" bIns="180000">
            <a:noAutofit/>
          </a:bodyPr>
          <a:lstStyle/>
          <a:p>
            <a:pPr marL="176040" lvl="1" indent="-1749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000" spc="-1" dirty="0">
                <a:solidFill>
                  <a:srgbClr val="000000"/>
                </a:solidFill>
                <a:latin typeface="Calibri"/>
                <a:ea typeface="DejaVu Sans"/>
              </a:rPr>
              <a:t>Una sola certeza: </a:t>
            </a:r>
            <a:r>
              <a:rPr lang="es-ES" sz="2000" b="1" spc="-1" dirty="0">
                <a:solidFill>
                  <a:srgbClr val="FF0000"/>
                </a:solidFill>
                <a:latin typeface="Calibri"/>
                <a:ea typeface="DejaVu Sans"/>
              </a:rPr>
              <a:t>COOPERACIÓN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176040" lvl="1" indent="-1749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000" spc="-1" dirty="0">
                <a:solidFill>
                  <a:srgbClr val="000000"/>
                </a:solidFill>
                <a:latin typeface="Calibri"/>
                <a:ea typeface="DejaVu Sans"/>
              </a:rPr>
              <a:t>A partir de ahí…</a:t>
            </a:r>
            <a:endParaRPr lang="es-ES" sz="2000" spc="-1" dirty="0">
              <a:latin typeface="Arial"/>
            </a:endParaRPr>
          </a:p>
        </p:txBody>
      </p:sp>
      <p:pic>
        <p:nvPicPr>
          <p:cNvPr id="2" name="Picture 2" descr="Imagen que contiene edificio, interior, suelo&#10;&#10;Descripción generada con confianza muy alta">
            <a:extLst>
              <a:ext uri="{FF2B5EF4-FFF2-40B4-BE49-F238E27FC236}">
                <a16:creationId xmlns:a16="http://schemas.microsoft.com/office/drawing/2014/main" id="{4A848D51-081D-4AE5-BB7A-501537D4E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1120208"/>
            <a:ext cx="5703613" cy="3070792"/>
          </a:xfrm>
          <a:prstGeom prst="rect">
            <a:avLst/>
          </a:prstGeom>
        </p:spPr>
      </p:pic>
      <p:pic>
        <p:nvPicPr>
          <p:cNvPr id="6" name="Picture 6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C0891693-7320-4414-816F-AD2300621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966449"/>
            <a:ext cx="870607" cy="87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-61000"/>
                    </a14:imgEffect>
                  </a14:imgLayer>
                </a14:imgProps>
              </a:ext>
            </a:extLst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" y="6601249"/>
            <a:ext cx="12190919" cy="255671"/>
          </a:xfrm>
          <a:prstGeom prst="rect">
            <a:avLst/>
          </a:prstGeom>
          <a:gradFill rotWithShape="0">
            <a:gsLst>
              <a:gs pos="0">
                <a:srgbClr val="7A0000"/>
              </a:gs>
              <a:gs pos="0">
                <a:schemeClr val="bg1"/>
              </a:gs>
              <a:gs pos="0">
                <a:schemeClr val="bg1"/>
              </a:gs>
              <a:gs pos="89000">
                <a:srgbClr val="800000"/>
              </a:gs>
              <a:gs pos="100000">
                <a:srgbClr val="FF82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680358" y="0"/>
            <a:ext cx="11510561" cy="55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0000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pc="-1">
                <a:solidFill>
                  <a:srgbClr val="000000"/>
                </a:solidFill>
                <a:latin typeface="Calibri"/>
                <a:ea typeface="DejaVu Sans"/>
              </a:rPr>
              <a:t>Mirando al futuro</a:t>
            </a:r>
            <a:endParaRPr lang="es-ES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0059286" y="6638760"/>
            <a:ext cx="2132640" cy="18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B494DDE-08CA-4A37-8861-EA6FD3569FBA}" type="slidenum">
              <a:rPr lang="es-ES" sz="1000" spc="-1">
                <a:solidFill>
                  <a:srgbClr val="000000"/>
                </a:solidFill>
                <a:latin typeface="Calibri"/>
                <a:ea typeface="DejaVu Sans"/>
              </a:rPr>
              <a:t>9</a:t>
            </a:fld>
            <a:endParaRPr lang="es-ES" sz="1000" spc="-1">
              <a:latin typeface="Arial"/>
            </a:endParaRPr>
          </a:p>
        </p:txBody>
      </p:sp>
      <p:pic>
        <p:nvPicPr>
          <p:cNvPr id="126" name="Picture 3"/>
          <p:cNvPicPr/>
          <p:nvPr/>
        </p:nvPicPr>
        <p:blipFill>
          <a:blip r:embed="rId5"/>
          <a:stretch/>
        </p:blipFill>
        <p:spPr>
          <a:xfrm>
            <a:off x="0" y="0"/>
            <a:ext cx="682560" cy="556200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>
          <a:xfrm>
            <a:off x="2186432" y="838200"/>
            <a:ext cx="7490968" cy="480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1000"/>
                </a:schemeClr>
              </a:gs>
              <a:gs pos="7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180000" rIns="180000" bIns="180000">
            <a:noAutofit/>
          </a:bodyPr>
          <a:lstStyle/>
          <a:p>
            <a:pPr marL="1080"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es-ES" sz="2800" b="1" spc="-1" dirty="0">
                <a:solidFill>
                  <a:srgbClr val="FF0000"/>
                </a:solidFill>
                <a:latin typeface="Calibri"/>
                <a:ea typeface="DejaVu Sans"/>
              </a:rPr>
              <a:t>…Cuestiones clave de reflexión estratégica</a:t>
            </a:r>
            <a:endParaRPr lang="es-ES" sz="2800" b="1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s-ES" sz="2800" spc="-1" dirty="0">
              <a:latin typeface="Arial"/>
            </a:endParaRPr>
          </a:p>
          <a:p>
            <a:pPr marL="576360" lvl="2" indent="-17496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Calibri"/>
                <a:ea typeface="DejaVu Sans"/>
              </a:rPr>
              <a:t>¿Impacto real de la Ciencia Abierta? ¿Modelos de desarrollo factible? ¿Acuerdos trasformativos?</a:t>
            </a:r>
            <a:endParaRPr lang="es-ES" sz="2000" spc="-1" dirty="0">
              <a:latin typeface="Arial"/>
            </a:endParaRPr>
          </a:p>
          <a:p>
            <a:pPr marL="576360" lvl="2" indent="-17496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Calibri"/>
                <a:ea typeface="DejaVu Sans"/>
              </a:rPr>
              <a:t>¿Compromiso de las instituciones públicas con la Ciencia Abierta?</a:t>
            </a:r>
            <a:endParaRPr lang="es-ES" sz="2000" spc="-1" dirty="0">
              <a:latin typeface="Arial"/>
            </a:endParaRPr>
          </a:p>
          <a:p>
            <a:pPr marL="576360" lvl="2" indent="-17496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Calibri"/>
                <a:ea typeface="DejaVu Sans"/>
              </a:rPr>
              <a:t>¿Relación con el gobierno de la Comunidad de Madrid? Socio estratégico, nos empodera.</a:t>
            </a:r>
            <a:endParaRPr lang="es-ES" sz="2000" spc="-1" dirty="0">
              <a:latin typeface="Arial"/>
            </a:endParaRPr>
          </a:p>
          <a:p>
            <a:pPr marL="576360" lvl="2" indent="-17496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Calibri"/>
                <a:ea typeface="DejaVu Sans"/>
              </a:rPr>
              <a:t>¿Desarrollo del sistema universitario español y en la Comunidad de Madrid?</a:t>
            </a:r>
            <a:endParaRPr lang="es-ES" sz="2000" spc="-1" dirty="0">
              <a:latin typeface="Arial"/>
            </a:endParaRPr>
          </a:p>
          <a:p>
            <a:pPr marL="576360" lvl="2" indent="-17496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Calibri"/>
                <a:ea typeface="DejaVu Sans"/>
              </a:rPr>
              <a:t>¿Grado de integración de los servicios bibliotecarios?</a:t>
            </a:r>
          </a:p>
          <a:p>
            <a:pPr marL="576360" lvl="2" indent="-17496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spc="-1" dirty="0">
                <a:solidFill>
                  <a:srgbClr val="000000"/>
                </a:solidFill>
                <a:latin typeface="Calibri"/>
              </a:rPr>
              <a:t>…?</a:t>
            </a:r>
            <a:endParaRPr lang="es-ES" sz="20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5649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10997</TotalTime>
  <Words>514</Words>
  <Application>Microsoft Office PowerPoint</Application>
  <PresentationFormat>Panorámica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13th SELL Meeting</dc:title>
  <dc:creator>Administrador</dc:creator>
  <cp:lastModifiedBy>Usuario</cp:lastModifiedBy>
  <cp:revision>1526</cp:revision>
  <cp:lastPrinted>2019-06-12T07:47:50Z</cp:lastPrinted>
  <dcterms:created xsi:type="dcterms:W3CDTF">2013-05-16T11:33:43Z</dcterms:created>
  <dcterms:modified xsi:type="dcterms:W3CDTF">2019-06-20T07:45:28Z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CSIC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</vt:i4>
  </property>
</Properties>
</file>