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2" r:id="rId4"/>
    <p:sldId id="289" r:id="rId5"/>
    <p:sldId id="283" r:id="rId6"/>
    <p:sldId id="280" r:id="rId7"/>
    <p:sldId id="277" r:id="rId8"/>
    <p:sldId id="278" r:id="rId9"/>
    <p:sldId id="284" r:id="rId10"/>
    <p:sldId id="258" r:id="rId11"/>
    <p:sldId id="285" r:id="rId12"/>
    <p:sldId id="286" r:id="rId13"/>
    <p:sldId id="287" r:id="rId14"/>
    <p:sldId id="288" r:id="rId15"/>
    <p:sldId id="290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9"/>
    <p:restoredTop sz="94721"/>
  </p:normalViewPr>
  <p:slideViewPr>
    <p:cSldViewPr snapToGrid="0" snapToObjects="1">
      <p:cViewPr varScale="1">
        <p:scale>
          <a:sx n="128" d="100"/>
          <a:sy n="128" d="100"/>
        </p:scale>
        <p:origin x="19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1311D-648A-5F40-B740-5054F909E0C0}" type="doc">
      <dgm:prSet loTypeId="urn:microsoft.com/office/officeart/2005/8/layout/hProcess9" loCatId="" qsTypeId="urn:microsoft.com/office/officeart/2005/8/quickstyle/simple1" qsCatId="simple" csTypeId="urn:microsoft.com/office/officeart/2005/8/colors/accent3_1" csCatId="accent3" phldr="1"/>
      <dgm:spPr/>
    </dgm:pt>
    <dgm:pt modelId="{FFB8DC39-6D2C-9648-B2D5-08C727BACABC}">
      <dgm:prSet phldrT="[Text]"/>
      <dgm:spPr/>
      <dgm:t>
        <a:bodyPr/>
        <a:lstStyle/>
        <a:p>
          <a:r>
            <a:rPr lang="en-US" dirty="0"/>
            <a:t>PLACE</a:t>
          </a:r>
        </a:p>
      </dgm:t>
    </dgm:pt>
    <dgm:pt modelId="{203A1F5B-3C12-2040-B0C1-69483E156A9D}" type="parTrans" cxnId="{8AC4DF1D-5CD8-084B-87B4-2EFE6DBAF300}">
      <dgm:prSet/>
      <dgm:spPr/>
      <dgm:t>
        <a:bodyPr/>
        <a:lstStyle/>
        <a:p>
          <a:endParaRPr lang="en-US"/>
        </a:p>
      </dgm:t>
    </dgm:pt>
    <dgm:pt modelId="{683DB8CE-C670-9D42-8887-985051400C4E}" type="sibTrans" cxnId="{8AC4DF1D-5CD8-084B-87B4-2EFE6DBAF300}">
      <dgm:prSet/>
      <dgm:spPr/>
      <dgm:t>
        <a:bodyPr/>
        <a:lstStyle/>
        <a:p>
          <a:endParaRPr lang="en-US"/>
        </a:p>
      </dgm:t>
    </dgm:pt>
    <dgm:pt modelId="{CC4948F7-7C0D-324B-967D-A92DEC53362F}">
      <dgm:prSet phldrT="[Text]"/>
      <dgm:spPr/>
      <dgm:t>
        <a:bodyPr/>
        <a:lstStyle/>
        <a:p>
          <a:r>
            <a:rPr lang="en-US" dirty="0"/>
            <a:t>SERVICE</a:t>
          </a:r>
        </a:p>
      </dgm:t>
    </dgm:pt>
    <dgm:pt modelId="{F82F1BCC-891C-7342-86D9-06C8488FA45B}" type="parTrans" cxnId="{EF75EC4F-B11E-F04B-BC60-9D8E78A775CB}">
      <dgm:prSet/>
      <dgm:spPr/>
      <dgm:t>
        <a:bodyPr/>
        <a:lstStyle/>
        <a:p>
          <a:endParaRPr lang="en-US"/>
        </a:p>
      </dgm:t>
    </dgm:pt>
    <dgm:pt modelId="{41D1D66B-8B5C-FC43-931B-FC923E42DBC5}" type="sibTrans" cxnId="{EF75EC4F-B11E-F04B-BC60-9D8E78A775CB}">
      <dgm:prSet/>
      <dgm:spPr/>
      <dgm:t>
        <a:bodyPr/>
        <a:lstStyle/>
        <a:p>
          <a:endParaRPr lang="en-US"/>
        </a:p>
      </dgm:t>
    </dgm:pt>
    <dgm:pt modelId="{88FB3F1D-366E-BC4B-BCB9-13CF3136312A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Physical</a:t>
          </a:r>
        </a:p>
      </dgm:t>
    </dgm:pt>
    <dgm:pt modelId="{AE5A9159-6DDC-C64F-856E-E5890564D0F0}" type="parTrans" cxnId="{6411B432-B5EA-9C42-9C3D-189C663FCBE8}">
      <dgm:prSet/>
      <dgm:spPr/>
      <dgm:t>
        <a:bodyPr/>
        <a:lstStyle/>
        <a:p>
          <a:endParaRPr lang="en-US"/>
        </a:p>
      </dgm:t>
    </dgm:pt>
    <dgm:pt modelId="{B5409C9F-43D3-B44A-9CE4-E6999E5427F3}" type="sibTrans" cxnId="{6411B432-B5EA-9C42-9C3D-189C663FCBE8}">
      <dgm:prSet/>
      <dgm:spPr/>
      <dgm:t>
        <a:bodyPr/>
        <a:lstStyle/>
        <a:p>
          <a:endParaRPr lang="en-US"/>
        </a:p>
      </dgm:t>
    </dgm:pt>
    <dgm:pt modelId="{E659FAC9-66E1-9449-82F1-BB7CA9949B58}">
      <dgm:prSet phldrT="[Text]"/>
      <dgm:spPr/>
      <dgm:t>
        <a:bodyPr/>
        <a:lstStyle/>
        <a:p>
          <a:r>
            <a:rPr lang="en-US" dirty="0"/>
            <a:t>PLATFORM</a:t>
          </a:r>
        </a:p>
      </dgm:t>
    </dgm:pt>
    <dgm:pt modelId="{064CBA00-DF19-9344-8B0B-953F5A963A28}" type="parTrans" cxnId="{DD5596C7-5DF9-3347-BAE2-EB2058FB7133}">
      <dgm:prSet/>
      <dgm:spPr/>
      <dgm:t>
        <a:bodyPr/>
        <a:lstStyle/>
        <a:p>
          <a:endParaRPr lang="en-US"/>
        </a:p>
      </dgm:t>
    </dgm:pt>
    <dgm:pt modelId="{5B5C6CB6-A1E6-5E49-9C74-387A2BCF8C1A}" type="sibTrans" cxnId="{DD5596C7-5DF9-3347-BAE2-EB2058FB7133}">
      <dgm:prSet/>
      <dgm:spPr/>
      <dgm:t>
        <a:bodyPr/>
        <a:lstStyle/>
        <a:p>
          <a:endParaRPr lang="en-US"/>
        </a:p>
      </dgm:t>
    </dgm:pt>
    <dgm:pt modelId="{56D565F0-7401-D34F-A28B-4F323BBC29D8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Physical</a:t>
          </a:r>
        </a:p>
      </dgm:t>
    </dgm:pt>
    <dgm:pt modelId="{FA8267BB-C923-304A-A1C3-6B8EC8FB3BDA}" type="parTrans" cxnId="{69756748-18D6-5F49-8ED0-4DB94B9323BC}">
      <dgm:prSet/>
      <dgm:spPr/>
      <dgm:t>
        <a:bodyPr/>
        <a:lstStyle/>
        <a:p>
          <a:endParaRPr lang="en-US"/>
        </a:p>
      </dgm:t>
    </dgm:pt>
    <dgm:pt modelId="{AC35FC07-278E-E642-9A07-51ED5E3DA7F5}" type="sibTrans" cxnId="{69756748-18D6-5F49-8ED0-4DB94B9323BC}">
      <dgm:prSet/>
      <dgm:spPr/>
      <dgm:t>
        <a:bodyPr/>
        <a:lstStyle/>
        <a:p>
          <a:endParaRPr lang="en-US"/>
        </a:p>
      </dgm:t>
    </dgm:pt>
    <dgm:pt modelId="{88CEDBAC-4032-534A-B659-E77573E8B53E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Digital</a:t>
          </a:r>
        </a:p>
      </dgm:t>
    </dgm:pt>
    <dgm:pt modelId="{315CCA0A-7ECE-014D-826E-25C74EA7B709}" type="parTrans" cxnId="{6B9C3345-F7FE-2C4B-8D58-E3516520F925}">
      <dgm:prSet/>
      <dgm:spPr/>
      <dgm:t>
        <a:bodyPr/>
        <a:lstStyle/>
        <a:p>
          <a:endParaRPr lang="en-US"/>
        </a:p>
      </dgm:t>
    </dgm:pt>
    <dgm:pt modelId="{DD08193D-3258-C543-9214-40B5479F1690}" type="sibTrans" cxnId="{6B9C3345-F7FE-2C4B-8D58-E3516520F925}">
      <dgm:prSet/>
      <dgm:spPr/>
      <dgm:t>
        <a:bodyPr/>
        <a:lstStyle/>
        <a:p>
          <a:endParaRPr lang="en-US"/>
        </a:p>
      </dgm:t>
    </dgm:pt>
    <dgm:pt modelId="{465A8968-2AF7-8A4E-8F80-C4CB641895A6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Physical</a:t>
          </a:r>
        </a:p>
      </dgm:t>
    </dgm:pt>
    <dgm:pt modelId="{5C69B6F0-7A94-6245-9662-C2458ED6D64A}" type="parTrans" cxnId="{99134235-1B4B-EC4E-99A9-F9CC3EA4B702}">
      <dgm:prSet/>
      <dgm:spPr/>
      <dgm:t>
        <a:bodyPr/>
        <a:lstStyle/>
        <a:p>
          <a:endParaRPr lang="en-US"/>
        </a:p>
      </dgm:t>
    </dgm:pt>
    <dgm:pt modelId="{DD468F55-7BAE-F341-9C25-F43B77EE096D}" type="sibTrans" cxnId="{99134235-1B4B-EC4E-99A9-F9CC3EA4B702}">
      <dgm:prSet/>
      <dgm:spPr/>
      <dgm:t>
        <a:bodyPr/>
        <a:lstStyle/>
        <a:p>
          <a:endParaRPr lang="en-US"/>
        </a:p>
      </dgm:t>
    </dgm:pt>
    <dgm:pt modelId="{8DC8A550-CC80-F94A-81BD-59F6A10D674C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Digital</a:t>
          </a:r>
          <a:r>
            <a:rPr lang="en-US" dirty="0"/>
            <a:t> </a:t>
          </a:r>
        </a:p>
      </dgm:t>
    </dgm:pt>
    <dgm:pt modelId="{CFE12185-DE32-5F41-A34F-69B61D665F22}" type="parTrans" cxnId="{A58711A2-B4F1-7E44-B952-FF5B5F7A0973}">
      <dgm:prSet/>
      <dgm:spPr/>
      <dgm:t>
        <a:bodyPr/>
        <a:lstStyle/>
        <a:p>
          <a:endParaRPr lang="en-US"/>
        </a:p>
      </dgm:t>
    </dgm:pt>
    <dgm:pt modelId="{1FE97956-A329-354C-828E-7BE5A22EF43B}" type="sibTrans" cxnId="{A58711A2-B4F1-7E44-B952-FF5B5F7A0973}">
      <dgm:prSet/>
      <dgm:spPr/>
      <dgm:t>
        <a:bodyPr/>
        <a:lstStyle/>
        <a:p>
          <a:endParaRPr lang="en-US"/>
        </a:p>
      </dgm:t>
    </dgm:pt>
    <dgm:pt modelId="{24E90BC2-6F11-6648-8CAE-1A447F37F98F}">
      <dgm:prSet phldrT="[Text]"/>
      <dgm:spPr/>
      <dgm:t>
        <a:bodyPr/>
        <a:lstStyle/>
        <a:p>
          <a:r>
            <a:rPr lang="en-US" dirty="0">
              <a:solidFill>
                <a:srgbClr val="7030A0"/>
              </a:solidFill>
            </a:rPr>
            <a:t>Computational</a:t>
          </a:r>
        </a:p>
      </dgm:t>
    </dgm:pt>
    <dgm:pt modelId="{DE78D4CC-E59A-0D4F-86A5-E6BAB328D80F}" type="parTrans" cxnId="{A01444F7-9C50-B741-BE57-913A4D1BEEB3}">
      <dgm:prSet/>
      <dgm:spPr/>
      <dgm:t>
        <a:bodyPr/>
        <a:lstStyle/>
        <a:p>
          <a:endParaRPr lang="en-US"/>
        </a:p>
      </dgm:t>
    </dgm:pt>
    <dgm:pt modelId="{7BDB6A77-F1D0-3548-9CA9-6D8C898309EB}" type="sibTrans" cxnId="{A01444F7-9C50-B741-BE57-913A4D1BEEB3}">
      <dgm:prSet/>
      <dgm:spPr/>
      <dgm:t>
        <a:bodyPr/>
        <a:lstStyle/>
        <a:p>
          <a:endParaRPr lang="en-US"/>
        </a:p>
      </dgm:t>
    </dgm:pt>
    <dgm:pt modelId="{8DE2BC10-E60E-084B-AA91-B2BF975B41B3}" type="pres">
      <dgm:prSet presAssocID="{1711311D-648A-5F40-B740-5054F909E0C0}" presName="CompostProcess" presStyleCnt="0">
        <dgm:presLayoutVars>
          <dgm:dir/>
          <dgm:resizeHandles val="exact"/>
        </dgm:presLayoutVars>
      </dgm:prSet>
      <dgm:spPr/>
    </dgm:pt>
    <dgm:pt modelId="{395481CF-5837-154E-BB20-BAB4E15478E0}" type="pres">
      <dgm:prSet presAssocID="{1711311D-648A-5F40-B740-5054F909E0C0}" presName="arrow" presStyleLbl="bgShp" presStyleIdx="0" presStyleCnt="1"/>
      <dgm:spPr/>
    </dgm:pt>
    <dgm:pt modelId="{05D1BFCA-DDB4-3F4E-9F4C-69538DA5D213}" type="pres">
      <dgm:prSet presAssocID="{1711311D-648A-5F40-B740-5054F909E0C0}" presName="linearProcess" presStyleCnt="0"/>
      <dgm:spPr/>
    </dgm:pt>
    <dgm:pt modelId="{E25F0AB1-BDDC-B94A-B963-9EAC8B9A7F88}" type="pres">
      <dgm:prSet presAssocID="{FFB8DC39-6D2C-9648-B2D5-08C727BACABC}" presName="textNode" presStyleLbl="node1" presStyleIdx="0" presStyleCnt="3">
        <dgm:presLayoutVars>
          <dgm:bulletEnabled val="1"/>
        </dgm:presLayoutVars>
      </dgm:prSet>
      <dgm:spPr/>
    </dgm:pt>
    <dgm:pt modelId="{56FB5E87-4642-C944-9D8B-90B91AC0C0FC}" type="pres">
      <dgm:prSet presAssocID="{683DB8CE-C670-9D42-8887-985051400C4E}" presName="sibTrans" presStyleCnt="0"/>
      <dgm:spPr/>
    </dgm:pt>
    <dgm:pt modelId="{25688D2B-502D-DC4F-BBDA-4941EA29FCC4}" type="pres">
      <dgm:prSet presAssocID="{CC4948F7-7C0D-324B-967D-A92DEC53362F}" presName="textNode" presStyleLbl="node1" presStyleIdx="1" presStyleCnt="3" custLinFactNeighborY="-1170">
        <dgm:presLayoutVars>
          <dgm:bulletEnabled val="1"/>
        </dgm:presLayoutVars>
      </dgm:prSet>
      <dgm:spPr/>
    </dgm:pt>
    <dgm:pt modelId="{E2EE9FE4-4A3E-8C49-8924-B0F3CF11ED05}" type="pres">
      <dgm:prSet presAssocID="{41D1D66B-8B5C-FC43-931B-FC923E42DBC5}" presName="sibTrans" presStyleCnt="0"/>
      <dgm:spPr/>
    </dgm:pt>
    <dgm:pt modelId="{DCF62863-6028-3D49-9211-F863952EDDAD}" type="pres">
      <dgm:prSet presAssocID="{E659FAC9-66E1-9449-82F1-BB7CA9949B5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AC4DF1D-5CD8-084B-87B4-2EFE6DBAF300}" srcId="{1711311D-648A-5F40-B740-5054F909E0C0}" destId="{FFB8DC39-6D2C-9648-B2D5-08C727BACABC}" srcOrd="0" destOrd="0" parTransId="{203A1F5B-3C12-2040-B0C1-69483E156A9D}" sibTransId="{683DB8CE-C670-9D42-8887-985051400C4E}"/>
    <dgm:cxn modelId="{6411B432-B5EA-9C42-9C3D-189C663FCBE8}" srcId="{FFB8DC39-6D2C-9648-B2D5-08C727BACABC}" destId="{88FB3F1D-366E-BC4B-BCB9-13CF3136312A}" srcOrd="0" destOrd="0" parTransId="{AE5A9159-6DDC-C64F-856E-E5890564D0F0}" sibTransId="{B5409C9F-43D3-B44A-9CE4-E6999E5427F3}"/>
    <dgm:cxn modelId="{99134235-1B4B-EC4E-99A9-F9CC3EA4B702}" srcId="{E659FAC9-66E1-9449-82F1-BB7CA9949B58}" destId="{465A8968-2AF7-8A4E-8F80-C4CB641895A6}" srcOrd="0" destOrd="0" parTransId="{5C69B6F0-7A94-6245-9662-C2458ED6D64A}" sibTransId="{DD468F55-7BAE-F341-9C25-F43B77EE096D}"/>
    <dgm:cxn modelId="{6B9C3345-F7FE-2C4B-8D58-E3516520F925}" srcId="{CC4948F7-7C0D-324B-967D-A92DEC53362F}" destId="{88CEDBAC-4032-534A-B659-E77573E8B53E}" srcOrd="1" destOrd="0" parTransId="{315CCA0A-7ECE-014D-826E-25C74EA7B709}" sibTransId="{DD08193D-3258-C543-9214-40B5479F1690}"/>
    <dgm:cxn modelId="{69756748-18D6-5F49-8ED0-4DB94B9323BC}" srcId="{CC4948F7-7C0D-324B-967D-A92DEC53362F}" destId="{56D565F0-7401-D34F-A28B-4F323BBC29D8}" srcOrd="0" destOrd="0" parTransId="{FA8267BB-C923-304A-A1C3-6B8EC8FB3BDA}" sibTransId="{AC35FC07-278E-E642-9A07-51ED5E3DA7F5}"/>
    <dgm:cxn modelId="{61F6714A-5BC5-0145-A00D-6B799AF96D1F}" type="presOf" srcId="{88FB3F1D-366E-BC4B-BCB9-13CF3136312A}" destId="{E25F0AB1-BDDC-B94A-B963-9EAC8B9A7F88}" srcOrd="0" destOrd="1" presId="urn:microsoft.com/office/officeart/2005/8/layout/hProcess9"/>
    <dgm:cxn modelId="{90F99E4B-7C1E-5742-BCAF-C908724EFA93}" type="presOf" srcId="{1711311D-648A-5F40-B740-5054F909E0C0}" destId="{8DE2BC10-E60E-084B-AA91-B2BF975B41B3}" srcOrd="0" destOrd="0" presId="urn:microsoft.com/office/officeart/2005/8/layout/hProcess9"/>
    <dgm:cxn modelId="{EF75EC4F-B11E-F04B-BC60-9D8E78A775CB}" srcId="{1711311D-648A-5F40-B740-5054F909E0C0}" destId="{CC4948F7-7C0D-324B-967D-A92DEC53362F}" srcOrd="1" destOrd="0" parTransId="{F82F1BCC-891C-7342-86D9-06C8488FA45B}" sibTransId="{41D1D66B-8B5C-FC43-931B-FC923E42DBC5}"/>
    <dgm:cxn modelId="{D495DC58-F456-B045-B648-120CEF3B1080}" type="presOf" srcId="{FFB8DC39-6D2C-9648-B2D5-08C727BACABC}" destId="{E25F0AB1-BDDC-B94A-B963-9EAC8B9A7F88}" srcOrd="0" destOrd="0" presId="urn:microsoft.com/office/officeart/2005/8/layout/hProcess9"/>
    <dgm:cxn modelId="{F866B372-70DE-7649-9DE5-04BC17D0E7C1}" type="presOf" srcId="{88CEDBAC-4032-534A-B659-E77573E8B53E}" destId="{25688D2B-502D-DC4F-BBDA-4941EA29FCC4}" srcOrd="0" destOrd="2" presId="urn:microsoft.com/office/officeart/2005/8/layout/hProcess9"/>
    <dgm:cxn modelId="{844B488E-D883-1740-8F36-EAAEF970D236}" type="presOf" srcId="{56D565F0-7401-D34F-A28B-4F323BBC29D8}" destId="{25688D2B-502D-DC4F-BBDA-4941EA29FCC4}" srcOrd="0" destOrd="1" presId="urn:microsoft.com/office/officeart/2005/8/layout/hProcess9"/>
    <dgm:cxn modelId="{A58711A2-B4F1-7E44-B952-FF5B5F7A0973}" srcId="{E659FAC9-66E1-9449-82F1-BB7CA9949B58}" destId="{8DC8A550-CC80-F94A-81BD-59F6A10D674C}" srcOrd="1" destOrd="0" parTransId="{CFE12185-DE32-5F41-A34F-69B61D665F22}" sibTransId="{1FE97956-A329-354C-828E-7BE5A22EF43B}"/>
    <dgm:cxn modelId="{215735A8-BB97-3643-8F57-C078F4D2D600}" type="presOf" srcId="{8DC8A550-CC80-F94A-81BD-59F6A10D674C}" destId="{DCF62863-6028-3D49-9211-F863952EDDAD}" srcOrd="0" destOrd="2" presId="urn:microsoft.com/office/officeart/2005/8/layout/hProcess9"/>
    <dgm:cxn modelId="{EAAB7FA9-2FA6-7D4D-9380-06D8471669AC}" type="presOf" srcId="{CC4948F7-7C0D-324B-967D-A92DEC53362F}" destId="{25688D2B-502D-DC4F-BBDA-4941EA29FCC4}" srcOrd="0" destOrd="0" presId="urn:microsoft.com/office/officeart/2005/8/layout/hProcess9"/>
    <dgm:cxn modelId="{AAA130C1-6F28-F944-9D64-579FC4D306F8}" type="presOf" srcId="{24E90BC2-6F11-6648-8CAE-1A447F37F98F}" destId="{DCF62863-6028-3D49-9211-F863952EDDAD}" srcOrd="0" destOrd="3" presId="urn:microsoft.com/office/officeart/2005/8/layout/hProcess9"/>
    <dgm:cxn modelId="{DD5596C7-5DF9-3347-BAE2-EB2058FB7133}" srcId="{1711311D-648A-5F40-B740-5054F909E0C0}" destId="{E659FAC9-66E1-9449-82F1-BB7CA9949B58}" srcOrd="2" destOrd="0" parTransId="{064CBA00-DF19-9344-8B0B-953F5A963A28}" sibTransId="{5B5C6CB6-A1E6-5E49-9C74-387A2BCF8C1A}"/>
    <dgm:cxn modelId="{D5C832CF-9975-4044-908E-F29B1A0C453C}" type="presOf" srcId="{E659FAC9-66E1-9449-82F1-BB7CA9949B58}" destId="{DCF62863-6028-3D49-9211-F863952EDDAD}" srcOrd="0" destOrd="0" presId="urn:microsoft.com/office/officeart/2005/8/layout/hProcess9"/>
    <dgm:cxn modelId="{D7039BEB-76D4-BE43-B4FA-2EBE584593FF}" type="presOf" srcId="{465A8968-2AF7-8A4E-8F80-C4CB641895A6}" destId="{DCF62863-6028-3D49-9211-F863952EDDAD}" srcOrd="0" destOrd="1" presId="urn:microsoft.com/office/officeart/2005/8/layout/hProcess9"/>
    <dgm:cxn modelId="{A01444F7-9C50-B741-BE57-913A4D1BEEB3}" srcId="{E659FAC9-66E1-9449-82F1-BB7CA9949B58}" destId="{24E90BC2-6F11-6648-8CAE-1A447F37F98F}" srcOrd="2" destOrd="0" parTransId="{DE78D4CC-E59A-0D4F-86A5-E6BAB328D80F}" sibTransId="{7BDB6A77-F1D0-3548-9CA9-6D8C898309EB}"/>
    <dgm:cxn modelId="{DD1DB608-A73A-7B4C-B241-BA62764B2528}" type="presParOf" srcId="{8DE2BC10-E60E-084B-AA91-B2BF975B41B3}" destId="{395481CF-5837-154E-BB20-BAB4E15478E0}" srcOrd="0" destOrd="0" presId="urn:microsoft.com/office/officeart/2005/8/layout/hProcess9"/>
    <dgm:cxn modelId="{DCF5A33A-E525-EA42-85B8-79E1096A59D2}" type="presParOf" srcId="{8DE2BC10-E60E-084B-AA91-B2BF975B41B3}" destId="{05D1BFCA-DDB4-3F4E-9F4C-69538DA5D213}" srcOrd="1" destOrd="0" presId="urn:microsoft.com/office/officeart/2005/8/layout/hProcess9"/>
    <dgm:cxn modelId="{1311CBE3-8662-A74E-AC0E-AF18E6A246D9}" type="presParOf" srcId="{05D1BFCA-DDB4-3F4E-9F4C-69538DA5D213}" destId="{E25F0AB1-BDDC-B94A-B963-9EAC8B9A7F88}" srcOrd="0" destOrd="0" presId="urn:microsoft.com/office/officeart/2005/8/layout/hProcess9"/>
    <dgm:cxn modelId="{6F973C8B-68C7-A34F-B3A9-2F56C2C9196E}" type="presParOf" srcId="{05D1BFCA-DDB4-3F4E-9F4C-69538DA5D213}" destId="{56FB5E87-4642-C944-9D8B-90B91AC0C0FC}" srcOrd="1" destOrd="0" presId="urn:microsoft.com/office/officeart/2005/8/layout/hProcess9"/>
    <dgm:cxn modelId="{16B24D02-C108-594F-8309-6D45D6EE22A7}" type="presParOf" srcId="{05D1BFCA-DDB4-3F4E-9F4C-69538DA5D213}" destId="{25688D2B-502D-DC4F-BBDA-4941EA29FCC4}" srcOrd="2" destOrd="0" presId="urn:microsoft.com/office/officeart/2005/8/layout/hProcess9"/>
    <dgm:cxn modelId="{4B78E28D-3E37-734B-ACAB-41BAADA13B36}" type="presParOf" srcId="{05D1BFCA-DDB4-3F4E-9F4C-69538DA5D213}" destId="{E2EE9FE4-4A3E-8C49-8924-B0F3CF11ED05}" srcOrd="3" destOrd="0" presId="urn:microsoft.com/office/officeart/2005/8/layout/hProcess9"/>
    <dgm:cxn modelId="{5AA16839-FC61-B742-824A-774797CADFAE}" type="presParOf" srcId="{05D1BFCA-DDB4-3F4E-9F4C-69538DA5D213}" destId="{DCF62863-6028-3D49-9211-F863952EDDA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481CF-5837-154E-BB20-BAB4E15478E0}">
      <dsp:nvSpPr>
        <dsp:cNvPr id="0" name=""/>
        <dsp:cNvSpPr/>
      </dsp:nvSpPr>
      <dsp:spPr>
        <a:xfrm>
          <a:off x="685799" y="0"/>
          <a:ext cx="7772400" cy="4247699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F0AB1-BDDC-B94A-B963-9EAC8B9A7F88}">
      <dsp:nvSpPr>
        <dsp:cNvPr id="0" name=""/>
        <dsp:cNvSpPr/>
      </dsp:nvSpPr>
      <dsp:spPr>
        <a:xfrm>
          <a:off x="53131" y="1274309"/>
          <a:ext cx="2743200" cy="1699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B0F0"/>
              </a:solidFill>
            </a:rPr>
            <a:t>Physical</a:t>
          </a:r>
        </a:p>
      </dsp:txBody>
      <dsp:txXfrm>
        <a:off x="136073" y="1357251"/>
        <a:ext cx="2577316" cy="1533195"/>
      </dsp:txXfrm>
    </dsp:sp>
    <dsp:sp modelId="{25688D2B-502D-DC4F-BBDA-4941EA29FCC4}">
      <dsp:nvSpPr>
        <dsp:cNvPr id="0" name=""/>
        <dsp:cNvSpPr/>
      </dsp:nvSpPr>
      <dsp:spPr>
        <a:xfrm>
          <a:off x="3200399" y="1254430"/>
          <a:ext cx="2743200" cy="1699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SERVICE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B0F0"/>
              </a:solidFill>
            </a:rPr>
            <a:t>Physical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FF0000"/>
              </a:solidFill>
            </a:rPr>
            <a:t>Digital</a:t>
          </a:r>
        </a:p>
      </dsp:txBody>
      <dsp:txXfrm>
        <a:off x="3283341" y="1337372"/>
        <a:ext cx="2577316" cy="1533195"/>
      </dsp:txXfrm>
    </dsp:sp>
    <dsp:sp modelId="{DCF62863-6028-3D49-9211-F863952EDDAD}">
      <dsp:nvSpPr>
        <dsp:cNvPr id="0" name=""/>
        <dsp:cNvSpPr/>
      </dsp:nvSpPr>
      <dsp:spPr>
        <a:xfrm>
          <a:off x="6347668" y="1274309"/>
          <a:ext cx="2743200" cy="16990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PLATFORM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B0F0"/>
              </a:solidFill>
            </a:rPr>
            <a:t>Physical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FF0000"/>
              </a:solidFill>
            </a:rPr>
            <a:t>Digital</a:t>
          </a:r>
          <a:r>
            <a:rPr lang="en-US" sz="1900" kern="1200" dirty="0"/>
            <a:t>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7030A0"/>
              </a:solidFill>
            </a:rPr>
            <a:t>Computational</a:t>
          </a:r>
        </a:p>
      </dsp:txBody>
      <dsp:txXfrm>
        <a:off x="6430610" y="1357251"/>
        <a:ext cx="2577316" cy="153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1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6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4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6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E0834-3148-D54C-ABD1-FEA3A6A6691F}" type="datetimeFigureOut">
              <a:rPr lang="en-US" smtClean="0"/>
              <a:t>6/19/19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EE95-1851-B741-9E61-A3DAA8DB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054" y="1103711"/>
            <a:ext cx="7651703" cy="176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20"/>
              </a:lnSpc>
            </a:pPr>
            <a:r>
              <a:rPr lang="en-US" sz="6600" b="1" kern="100" spc="-40" dirty="0">
                <a:solidFill>
                  <a:schemeClr val="bg1"/>
                </a:solidFill>
                <a:latin typeface="Helvetica"/>
                <a:cs typeface="Helvetica"/>
              </a:rPr>
              <a:t>Libraries in a computational age</a:t>
            </a:r>
            <a:endParaRPr lang="en-US" sz="6600" b="1" spc="-4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054" y="2655218"/>
            <a:ext cx="6637849" cy="16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20"/>
              </a:lnSpc>
            </a:pPr>
            <a:r>
              <a:rPr lang="en-US" sz="2900" b="1" kern="100" spc="-40" dirty="0">
                <a:solidFill>
                  <a:schemeClr val="bg1"/>
                </a:solidFill>
                <a:latin typeface="Helvetica"/>
                <a:cs typeface="Helvetica"/>
              </a:rPr>
              <a:t>Chris Bourg, Director of MIT Libraries</a:t>
            </a:r>
          </a:p>
          <a:p>
            <a:pPr>
              <a:lnSpc>
                <a:spcPts val="6420"/>
              </a:lnSpc>
            </a:pPr>
            <a:endParaRPr lang="en-US" sz="2900" b="1" kern="100" spc="-4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EC71452-5F12-5545-BFDD-9D597CBE21CF}"/>
              </a:ext>
            </a:extLst>
          </p:cNvPr>
          <p:cNvGrpSpPr/>
          <p:nvPr/>
        </p:nvGrpSpPr>
        <p:grpSpPr>
          <a:xfrm>
            <a:off x="389053" y="4944540"/>
            <a:ext cx="4603123" cy="1676400"/>
            <a:chOff x="428086" y="5181600"/>
            <a:chExt cx="4603123" cy="16764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87E3F0D-3C02-564E-88A6-36880444E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CBA4ED-C770-5D4F-9928-268029C6D2D1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425F229-9832-454A-A160-3DE70B0B4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89AE605-BB6E-B943-B82B-11815AFC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23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11" y="334243"/>
            <a:ext cx="8127457" cy="169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20"/>
              </a:lnSpc>
            </a:pPr>
            <a:r>
              <a:rPr lang="en-US" sz="4600" b="1" kern="100" spc="-40" dirty="0">
                <a:solidFill>
                  <a:schemeClr val="bg1"/>
                </a:solidFill>
                <a:latin typeface="Helvetica"/>
                <a:cs typeface="Helvetica"/>
              </a:rPr>
              <a:t>Open, interactive &amp; computational</a:t>
            </a:r>
            <a:endParaRPr lang="en-US" sz="4600" b="1" spc="-4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11" y="2206853"/>
            <a:ext cx="68301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Open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not just about open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library as place for open exchange of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Interactive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creation and consumption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active and mutual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Computational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accessible to machine learning and AI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programs + data that can extract patterns and perform tasks at scale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5D9F6F-5A60-C441-BFA8-B0C5B3A13192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B663575-574D-E94A-B193-69A70079C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C16AAA-FB1B-1346-887B-C8EED5DEB955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7AFE6F-F91B-1A49-89D1-F5974068C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9E0E0AD-A7D1-384F-BAB2-48EB1592A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10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2D436F-E48B-034A-B94A-C6603D59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Libraries in computational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82BB-4D3B-E34B-A72E-4BDFDE97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Address bias and ethics issue</a:t>
            </a:r>
          </a:p>
          <a:p>
            <a:r>
              <a:rPr lang="en-US" dirty="0">
                <a:solidFill>
                  <a:schemeClr val="bg1"/>
                </a:solidFill>
              </a:rPr>
              <a:t>Leverage AI/ML in our own work</a:t>
            </a:r>
          </a:p>
          <a:p>
            <a:r>
              <a:rPr lang="en-US" dirty="0">
                <a:solidFill>
                  <a:schemeClr val="bg1"/>
                </a:solidFill>
              </a:rPr>
              <a:t>Access to tools, training, resources</a:t>
            </a:r>
          </a:p>
          <a:p>
            <a:r>
              <a:rPr lang="en-US" dirty="0">
                <a:solidFill>
                  <a:schemeClr val="bg1"/>
                </a:solidFill>
              </a:rPr>
              <a:t>Access to data &amp; collections</a:t>
            </a:r>
          </a:p>
        </p:txBody>
      </p:sp>
    </p:spTree>
    <p:extLst>
      <p:ext uri="{BB962C8B-B14F-4D97-AF65-F5344CB8AC3E}">
        <p14:creationId xmlns:p14="http://schemas.microsoft.com/office/powerpoint/2010/main" val="294446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832B27-F113-FB4F-8C06-1C7DF4E8F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55753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751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2D436F-E48B-034A-B94A-C6603D59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Libraries in computational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82BB-4D3B-E34B-A72E-4BDFDE97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Address bias and ethics issue</a:t>
            </a:r>
          </a:p>
          <a:p>
            <a:r>
              <a:rPr lang="en-US" dirty="0">
                <a:solidFill>
                  <a:schemeClr val="bg1"/>
                </a:solidFill>
              </a:rPr>
              <a:t>Leverage AI/ML in our own work</a:t>
            </a:r>
          </a:p>
          <a:p>
            <a:r>
              <a:rPr lang="en-US" dirty="0">
                <a:solidFill>
                  <a:schemeClr val="bg1"/>
                </a:solidFill>
              </a:rPr>
              <a:t>Access to tools, training, resources</a:t>
            </a:r>
          </a:p>
          <a:p>
            <a:r>
              <a:rPr lang="en-US" dirty="0">
                <a:solidFill>
                  <a:schemeClr val="bg1"/>
                </a:solidFill>
              </a:rPr>
              <a:t>Access to data &amp; collections</a:t>
            </a:r>
          </a:p>
        </p:txBody>
      </p:sp>
    </p:spTree>
    <p:extLst>
      <p:ext uri="{BB962C8B-B14F-4D97-AF65-F5344CB8AC3E}">
        <p14:creationId xmlns:p14="http://schemas.microsoft.com/office/powerpoint/2010/main" val="409508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24932E-1E34-5145-88A2-EB67A96EDAE2}"/>
              </a:ext>
            </a:extLst>
          </p:cNvPr>
          <p:cNvSpPr txBox="1"/>
          <p:nvPr/>
        </p:nvSpPr>
        <p:spPr>
          <a:xfrm>
            <a:off x="1167849" y="1715151"/>
            <a:ext cx="6808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open + computational = unprecedented scientific progress</a:t>
            </a:r>
          </a:p>
        </p:txBody>
      </p:sp>
    </p:spTree>
    <p:extLst>
      <p:ext uri="{BB962C8B-B14F-4D97-AF65-F5344CB8AC3E}">
        <p14:creationId xmlns:p14="http://schemas.microsoft.com/office/powerpoint/2010/main" val="166048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1F2696-5178-3043-8F99-81DF1BD37AF0}"/>
              </a:ext>
            </a:extLst>
          </p:cNvPr>
          <p:cNvSpPr txBox="1"/>
          <p:nvPr/>
        </p:nvSpPr>
        <p:spPr>
          <a:xfrm>
            <a:off x="450011" y="691807"/>
            <a:ext cx="7282004" cy="304698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Helvetica Bold Oblique" pitchFamily="2" charset="0"/>
              </a:rPr>
              <a:t>“Open access to the products of teaching and research promises to speed the accumulation of knowledge and insight and enhance opportunities for collaboration.” </a:t>
            </a:r>
          </a:p>
          <a:p>
            <a:endParaRPr lang="en-US" sz="3200" b="1" i="1" dirty="0">
              <a:solidFill>
                <a:schemeClr val="bg1"/>
              </a:solidFill>
              <a:latin typeface="Helvetica Bold Obliqu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314AC-21A6-C147-8C62-06FE52EBBD4C}"/>
              </a:ext>
            </a:extLst>
          </p:cNvPr>
          <p:cNvSpPr txBox="1"/>
          <p:nvPr/>
        </p:nvSpPr>
        <p:spPr>
          <a:xfrm>
            <a:off x="4004846" y="5004452"/>
            <a:ext cx="372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open-</a:t>
            </a:r>
            <a:r>
              <a:rPr lang="en-US" sz="2400" dirty="0" err="1">
                <a:solidFill>
                  <a:schemeClr val="accent6"/>
                </a:solidFill>
                <a:latin typeface="Helvetica" pitchFamily="2" charset="0"/>
              </a:rPr>
              <a:t>access.mit.edu</a:t>
            </a: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1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24932E-1E34-5145-88A2-EB67A96EDAE2}"/>
              </a:ext>
            </a:extLst>
          </p:cNvPr>
          <p:cNvSpPr txBox="1"/>
          <p:nvPr/>
        </p:nvSpPr>
        <p:spPr>
          <a:xfrm>
            <a:off x="1167849" y="1715151"/>
            <a:ext cx="6808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open + computational + academy-owned =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the right future</a:t>
            </a:r>
          </a:p>
        </p:txBody>
      </p:sp>
    </p:spTree>
    <p:extLst>
      <p:ext uri="{BB962C8B-B14F-4D97-AF65-F5344CB8AC3E}">
        <p14:creationId xmlns:p14="http://schemas.microsoft.com/office/powerpoint/2010/main" val="55311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2D436F-E48B-034A-B94A-C6603D59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About 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82BB-4D3B-E34B-A72E-4BDFDE97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#1 university in world (QS ranking)</a:t>
            </a:r>
          </a:p>
          <a:p>
            <a:r>
              <a:rPr lang="en-US" dirty="0">
                <a:solidFill>
                  <a:schemeClr val="bg1"/>
                </a:solidFill>
              </a:rPr>
              <a:t>#3 university in US (US News)</a:t>
            </a:r>
          </a:p>
          <a:p>
            <a:r>
              <a:rPr lang="en-US" dirty="0">
                <a:solidFill>
                  <a:schemeClr val="bg1"/>
                </a:solidFill>
              </a:rPr>
              <a:t>1000 Faculty, ~12,000 students</a:t>
            </a:r>
          </a:p>
          <a:p>
            <a:r>
              <a:rPr lang="en-US" dirty="0">
                <a:solidFill>
                  <a:schemeClr val="bg1"/>
                </a:solidFill>
              </a:rPr>
              <a:t>5 schools</a:t>
            </a:r>
          </a:p>
        </p:txBody>
      </p:sp>
    </p:spTree>
    <p:extLst>
      <p:ext uri="{BB962C8B-B14F-4D97-AF65-F5344CB8AC3E}">
        <p14:creationId xmlns:p14="http://schemas.microsoft.com/office/powerpoint/2010/main" val="399417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2D436F-E48B-034A-B94A-C6603D59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More about 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82BB-4D3B-E34B-A72E-4BDFDE97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Mens</a:t>
            </a:r>
            <a:r>
              <a:rPr lang="en-US" dirty="0">
                <a:solidFill>
                  <a:schemeClr val="bg1"/>
                </a:solidFill>
              </a:rPr>
              <a:t> et Manus</a:t>
            </a:r>
          </a:p>
          <a:p>
            <a:r>
              <a:rPr lang="en-US" dirty="0">
                <a:solidFill>
                  <a:schemeClr val="bg1"/>
                </a:solidFill>
              </a:rPr>
              <a:t>Commitment to open</a:t>
            </a:r>
          </a:p>
          <a:p>
            <a:r>
              <a:rPr lang="en-US" dirty="0">
                <a:solidFill>
                  <a:schemeClr val="bg1"/>
                </a:solidFill>
              </a:rPr>
              <a:t>New College of Computing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48466-82DF-8346-BC68-831AAA656F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41" t="-767" b="1"/>
          <a:stretch/>
        </p:blipFill>
        <p:spPr>
          <a:xfrm>
            <a:off x="3737128" y="3429000"/>
            <a:ext cx="5380034" cy="29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0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2D436F-E48B-034A-B94A-C6603D59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MIT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82BB-4D3B-E34B-A72E-4BDFDE97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 libraries, 160 staff</a:t>
            </a:r>
          </a:p>
          <a:p>
            <a:r>
              <a:rPr lang="en-US" dirty="0">
                <a:solidFill>
                  <a:schemeClr val="bg1"/>
                </a:solidFill>
              </a:rPr>
              <a:t>2.3 million physical items</a:t>
            </a:r>
          </a:p>
          <a:p>
            <a:r>
              <a:rPr lang="en-US" dirty="0">
                <a:solidFill>
                  <a:schemeClr val="bg1"/>
                </a:solidFill>
              </a:rPr>
              <a:t>&gt; 30,000 open access articles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“small but mighty”</a:t>
            </a:r>
          </a:p>
        </p:txBody>
      </p:sp>
    </p:spTree>
    <p:extLst>
      <p:ext uri="{BB962C8B-B14F-4D97-AF65-F5344CB8AC3E}">
        <p14:creationId xmlns:p14="http://schemas.microsoft.com/office/powerpoint/2010/main" val="92899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2D436F-E48B-034A-B94A-C6603D59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MIT Future of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82BB-4D3B-E34B-A72E-4BDFDE97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 member task force</a:t>
            </a:r>
          </a:p>
          <a:p>
            <a:r>
              <a:rPr lang="en-US" dirty="0">
                <a:solidFill>
                  <a:schemeClr val="bg1"/>
                </a:solidFill>
              </a:rPr>
              <a:t>Faculty, students, staff</a:t>
            </a:r>
          </a:p>
          <a:p>
            <a:r>
              <a:rPr lang="en-US" dirty="0">
                <a:solidFill>
                  <a:schemeClr val="bg1"/>
                </a:solidFill>
              </a:rPr>
              <a:t>Open forums, idea bank</a:t>
            </a:r>
          </a:p>
          <a:p>
            <a:r>
              <a:rPr lang="en-US" dirty="0">
                <a:solidFill>
                  <a:schemeClr val="bg1"/>
                </a:solidFill>
              </a:rPr>
              <a:t>Lots of discussions</a:t>
            </a:r>
          </a:p>
        </p:txBody>
      </p:sp>
    </p:spTree>
    <p:extLst>
      <p:ext uri="{BB962C8B-B14F-4D97-AF65-F5344CB8AC3E}">
        <p14:creationId xmlns:p14="http://schemas.microsoft.com/office/powerpoint/2010/main" val="385140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pic>
        <p:nvPicPr>
          <p:cNvPr id="10" name="Picture 9" descr="librarian.jpg">
            <a:extLst>
              <a:ext uri="{FF2B5EF4-FFF2-40B4-BE49-F238E27FC236}">
                <a16:creationId xmlns:a16="http://schemas.microsoft.com/office/drawing/2014/main" id="{32775528-003D-D849-8458-EB7E53486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617"/>
            <a:ext cx="4162877" cy="38548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 descr="4309829213_433828bb3a_z.jpg">
            <a:extLst>
              <a:ext uri="{FF2B5EF4-FFF2-40B4-BE49-F238E27FC236}">
                <a16:creationId xmlns:a16="http://schemas.microsoft.com/office/drawing/2014/main" id="{6025B273-311B-E744-A274-29776B9D5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05" y="1683967"/>
            <a:ext cx="5309097" cy="398182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389DF8-CACA-AB48-8708-51168A50BFD8}"/>
              </a:ext>
            </a:extLst>
          </p:cNvPr>
          <p:cNvSpPr txBox="1"/>
          <p:nvPr/>
        </p:nvSpPr>
        <p:spPr>
          <a:xfrm>
            <a:off x="667968" y="482102"/>
            <a:ext cx="331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" pitchFamily="2" charset="0"/>
              </a:rPr>
              <a:t>print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574BE-BD37-264E-AD87-D31D72757597}"/>
              </a:ext>
            </a:extLst>
          </p:cNvPr>
          <p:cNvSpPr txBox="1"/>
          <p:nvPr/>
        </p:nvSpPr>
        <p:spPr>
          <a:xfrm>
            <a:off x="4830843" y="859238"/>
            <a:ext cx="3846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Helvetica" pitchFamily="2" charset="0"/>
              </a:rPr>
              <a:t>…to digital</a:t>
            </a:r>
          </a:p>
        </p:txBody>
      </p:sp>
    </p:spTree>
    <p:extLst>
      <p:ext uri="{BB962C8B-B14F-4D97-AF65-F5344CB8AC3E}">
        <p14:creationId xmlns:p14="http://schemas.microsoft.com/office/powerpoint/2010/main" val="191161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879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11" y="761625"/>
            <a:ext cx="8455451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20"/>
              </a:lnSpc>
            </a:pPr>
            <a:r>
              <a:rPr lang="en-US" sz="4600" b="1" kern="100" spc="-40" dirty="0">
                <a:solidFill>
                  <a:schemeClr val="bg1"/>
                </a:solidFill>
                <a:latin typeface="Helvetica"/>
                <a:cs typeface="Helvetica"/>
              </a:rPr>
              <a:t>Evolution of research libraries</a:t>
            </a:r>
            <a:endParaRPr lang="en-US" sz="4600" b="1" spc="-4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0F9A4E2-620C-DF45-94E8-71610A104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412998"/>
              </p:ext>
            </p:extLst>
          </p:nvPr>
        </p:nvGraphicFramePr>
        <p:xfrm>
          <a:off x="0" y="1451113"/>
          <a:ext cx="9144000" cy="424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id="{1FDEE4BC-0444-F740-A9C9-B87B7D36DA53}"/>
              </a:ext>
            </a:extLst>
          </p:cNvPr>
          <p:cNvSpPr/>
          <p:nvPr/>
        </p:nvSpPr>
        <p:spPr>
          <a:xfrm>
            <a:off x="450011" y="5883965"/>
            <a:ext cx="8328991" cy="705679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ABCEC-326E-5647-944E-48239C771AF8}"/>
              </a:ext>
            </a:extLst>
          </p:cNvPr>
          <p:cNvSpPr txBox="1"/>
          <p:nvPr/>
        </p:nvSpPr>
        <p:spPr>
          <a:xfrm>
            <a:off x="579219" y="5474012"/>
            <a:ext cx="201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Restricted, static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664E3-2D33-C84F-AA27-44A4FF11DEF8}"/>
              </a:ext>
            </a:extLst>
          </p:cNvPr>
          <p:cNvSpPr txBox="1"/>
          <p:nvPr/>
        </p:nvSpPr>
        <p:spPr>
          <a:xfrm>
            <a:off x="6761358" y="5473598"/>
            <a:ext cx="201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Open, dynamic</a:t>
            </a:r>
          </a:p>
        </p:txBody>
      </p:sp>
    </p:spTree>
    <p:extLst>
      <p:ext uri="{BB962C8B-B14F-4D97-AF65-F5344CB8AC3E}">
        <p14:creationId xmlns:p14="http://schemas.microsoft.com/office/powerpoint/2010/main" val="185096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1F2696-5178-3043-8F99-81DF1BD37AF0}"/>
              </a:ext>
            </a:extLst>
          </p:cNvPr>
          <p:cNvSpPr txBox="1"/>
          <p:nvPr/>
        </p:nvSpPr>
        <p:spPr>
          <a:xfrm>
            <a:off x="450011" y="691807"/>
            <a:ext cx="7282004" cy="353943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Helvetica" pitchFamily="2" charset="0"/>
              </a:rPr>
              <a:t>“The MIT Libraries must operate as an open, trusted, durable, interdisciplinary, interoperable content platform that provides a foundation for the entire life cycle of information for collaborative global research and education.” </a:t>
            </a:r>
          </a:p>
          <a:p>
            <a:endParaRPr lang="en-US" sz="2800" b="1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Future of Libraries TF, 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314AC-21A6-C147-8C62-06FE52EBBD4C}"/>
              </a:ext>
            </a:extLst>
          </p:cNvPr>
          <p:cNvSpPr txBox="1"/>
          <p:nvPr/>
        </p:nvSpPr>
        <p:spPr>
          <a:xfrm>
            <a:off x="4004846" y="5004452"/>
            <a:ext cx="372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Helvetica" pitchFamily="2" charset="0"/>
              </a:rPr>
              <a:t>future-of-</a:t>
            </a:r>
            <a:r>
              <a:rPr lang="en-US" sz="2400" dirty="0" err="1">
                <a:solidFill>
                  <a:schemeClr val="accent6"/>
                </a:solidFill>
                <a:latin typeface="Helvetica" pitchFamily="2" charset="0"/>
              </a:rPr>
              <a:t>libraries.mit.edu</a:t>
            </a:r>
            <a:endParaRPr lang="en-US" sz="2400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5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/>
              <a:cs typeface="Helvetica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C6A8BA-D2FA-204D-A5B0-E4F3F57178EC}"/>
              </a:ext>
            </a:extLst>
          </p:cNvPr>
          <p:cNvGrpSpPr/>
          <p:nvPr/>
        </p:nvGrpSpPr>
        <p:grpSpPr>
          <a:xfrm>
            <a:off x="245207" y="5669283"/>
            <a:ext cx="2799072" cy="1019387"/>
            <a:chOff x="428086" y="5181600"/>
            <a:chExt cx="4603123" cy="1676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600094-03BD-2743-87E1-772CE82FF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40" b="17439"/>
            <a:stretch/>
          </p:blipFill>
          <p:spPr>
            <a:xfrm>
              <a:off x="3002268" y="5588001"/>
              <a:ext cx="2028941" cy="691218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4AC740-A557-064A-A877-9CA4E87922F4}"/>
                </a:ext>
              </a:extLst>
            </p:cNvPr>
            <p:cNvCxnSpPr>
              <a:cxnSpLocks/>
            </p:cNvCxnSpPr>
            <p:nvPr/>
          </p:nvCxnSpPr>
          <p:spPr>
            <a:xfrm>
              <a:off x="2747556" y="5229013"/>
              <a:ext cx="0" cy="151722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A1D8D9-1701-5849-BB20-5B1B18F78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003" t="8920" r="14611" b="4672"/>
            <a:stretch/>
          </p:blipFill>
          <p:spPr>
            <a:xfrm>
              <a:off x="428086" y="5181600"/>
              <a:ext cx="1481993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B44F2A-C142-D142-B668-A90E3AFDF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1263" y="5466079"/>
              <a:ext cx="1794513" cy="100221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646C2C1-3D90-AB49-99FA-194C2E8E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" y="-1"/>
            <a:ext cx="4842973" cy="4455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FD562-0DF5-8D42-AF5E-ED5EEB0BBCCB}"/>
              </a:ext>
            </a:extLst>
          </p:cNvPr>
          <p:cNvSpPr txBox="1"/>
          <p:nvPr/>
        </p:nvSpPr>
        <p:spPr>
          <a:xfrm>
            <a:off x="2646073" y="2924569"/>
            <a:ext cx="62323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i="1" dirty="0">
                <a:solidFill>
                  <a:schemeClr val="bg1"/>
                </a:solidFill>
                <a:latin typeface="Helvetica" pitchFamily="2" charset="0"/>
                <a:ea typeface="Lucida Grande" charset="0"/>
                <a:cs typeface="Lucida Grande" charset="0"/>
              </a:rPr>
              <a:t>“</a:t>
            </a:r>
            <a:r>
              <a:rPr lang="mr-IN" sz="3000" b="1" i="1" dirty="0">
                <a:solidFill>
                  <a:schemeClr val="bg1"/>
                </a:solidFill>
                <a:latin typeface="Helvetica" pitchFamily="2" charset="0"/>
                <a:ea typeface="Lucida Grande" charset="0"/>
                <a:cs typeface="Lucida Grande" charset="0"/>
              </a:rPr>
              <a:t>…</a:t>
            </a:r>
            <a:r>
              <a:rPr lang="en-US" sz="3200" b="1" i="1" dirty="0">
                <a:solidFill>
                  <a:schemeClr val="bg1"/>
                </a:solidFill>
                <a:latin typeface="Helvetica" pitchFamily="2" charset="0"/>
                <a:ea typeface="Lucida Grande" charset="0"/>
                <a:cs typeface="Lucida Grande" charset="0"/>
              </a:rPr>
              <a:t>a repository of knowledge and data that can be exploited and analyzed by humans, machines, and algorithms</a:t>
            </a:r>
            <a:r>
              <a:rPr lang="en-US" sz="3000" b="1" i="1" dirty="0">
                <a:solidFill>
                  <a:schemeClr val="bg1"/>
                </a:solidFill>
                <a:latin typeface="Helvetica" pitchFamily="2" charset="0"/>
                <a:ea typeface="Lucida Grande" charset="0"/>
                <a:cs typeface="Lucida Grande" charset="0"/>
              </a:rPr>
              <a:t>...” </a:t>
            </a:r>
          </a:p>
        </p:txBody>
      </p:sp>
    </p:spTree>
    <p:extLst>
      <p:ext uri="{BB962C8B-B14F-4D97-AF65-F5344CB8AC3E}">
        <p14:creationId xmlns:p14="http://schemas.microsoft.com/office/powerpoint/2010/main" val="2884410404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_Blac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template_Black background</Template>
  <TotalTime>1522</TotalTime>
  <Words>338</Words>
  <Application>Microsoft Macintosh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Helvetica Bold Oblique</vt:lpstr>
      <vt:lpstr>PPT template_Black background</vt:lpstr>
      <vt:lpstr>PowerPoint Presentation</vt:lpstr>
      <vt:lpstr>About MIT</vt:lpstr>
      <vt:lpstr>More about MIT</vt:lpstr>
      <vt:lpstr>MIT Libraries</vt:lpstr>
      <vt:lpstr>MIT Future of Libraries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Libraries in computational age</vt:lpstr>
      <vt:lpstr>PowerPoint Presentation</vt:lpstr>
      <vt:lpstr>Libraries in computational age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Brigham Fay</dc:creator>
  <cp:lastModifiedBy>Chris Bourg</cp:lastModifiedBy>
  <cp:revision>31</cp:revision>
  <dcterms:created xsi:type="dcterms:W3CDTF">2019-05-20T13:48:44Z</dcterms:created>
  <dcterms:modified xsi:type="dcterms:W3CDTF">2019-06-19T15:39:48Z</dcterms:modified>
</cp:coreProperties>
</file>