
<file path=[Content_Types].xml><?xml version="1.0" encoding="utf-8"?>
<Types xmlns="http://schemas.openxmlformats.org/package/2006/content-types">
  <Default Extension="png" ContentType="image/png"/>
  <Default Extension="tmp"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 id="2147483667" r:id="rId2"/>
  </p:sldMasterIdLst>
  <p:notesMasterIdLst>
    <p:notesMasterId r:id="rId17"/>
  </p:notesMasterIdLst>
  <p:handoutMasterIdLst>
    <p:handoutMasterId r:id="rId18"/>
  </p:handoutMasterIdLst>
  <p:sldIdLst>
    <p:sldId id="364" r:id="rId3"/>
    <p:sldId id="798" r:id="rId4"/>
    <p:sldId id="801" r:id="rId5"/>
    <p:sldId id="844" r:id="rId6"/>
    <p:sldId id="800" r:id="rId7"/>
    <p:sldId id="839" r:id="rId8"/>
    <p:sldId id="862" r:id="rId9"/>
    <p:sldId id="850" r:id="rId10"/>
    <p:sldId id="866" r:id="rId11"/>
    <p:sldId id="852" r:id="rId12"/>
    <p:sldId id="355" r:id="rId13"/>
    <p:sldId id="257" r:id="rId14"/>
    <p:sldId id="853" r:id="rId15"/>
    <p:sldId id="274" r:id="rId16"/>
  </p:sldIdLst>
  <p:sldSz cx="12192000" cy="6858000"/>
  <p:notesSz cx="9926638" cy="6797675"/>
  <p:defaultTextStyle>
    <a:defPPr>
      <a:defRPr lang="ca-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guide id="3" orient="horz" pos="2141">
          <p15:clr>
            <a:srgbClr val="A4A3A4"/>
          </p15:clr>
        </p15:guide>
        <p15:guide id="4" pos="31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7886"/>
    <a:srgbClr val="0000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5987" autoAdjust="0"/>
    <p:restoredTop sz="70058" autoAdjust="0"/>
  </p:normalViewPr>
  <p:slideViewPr>
    <p:cSldViewPr showGuides="1">
      <p:cViewPr varScale="1">
        <p:scale>
          <a:sx n="81" d="100"/>
          <a:sy n="81" d="100"/>
        </p:scale>
        <p:origin x="-2484" y="-8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howGuides="1">
      <p:cViewPr varScale="1">
        <p:scale>
          <a:sx n="53" d="100"/>
          <a:sy n="53" d="100"/>
        </p:scale>
        <p:origin x="-2820" y="-168"/>
      </p:cViewPr>
      <p:guideLst>
        <p:guide orient="horz" pos="3127"/>
        <p:guide pos="2141"/>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4301543" cy="339884"/>
          </a:xfrm>
          <a:prstGeom prst="rect">
            <a:avLst/>
          </a:prstGeom>
        </p:spPr>
        <p:txBody>
          <a:bodyPr vert="horz" lIns="91440" tIns="45720" rIns="91440" bIns="45720" rtlCol="0"/>
          <a:lstStyle>
            <a:lvl1pPr algn="l">
              <a:defRPr sz="1200"/>
            </a:lvl1pPr>
          </a:lstStyle>
          <a:p>
            <a:endParaRPr lang="ca-ES" dirty="0"/>
          </a:p>
        </p:txBody>
      </p:sp>
      <p:sp>
        <p:nvSpPr>
          <p:cNvPr id="3" name="2 Marcador de fecha"/>
          <p:cNvSpPr>
            <a:spLocks noGrp="1"/>
          </p:cNvSpPr>
          <p:nvPr>
            <p:ph type="dt" sz="quarter" idx="1"/>
          </p:nvPr>
        </p:nvSpPr>
        <p:spPr>
          <a:xfrm>
            <a:off x="244864" y="6457791"/>
            <a:ext cx="4301543" cy="339884"/>
          </a:xfrm>
          <a:prstGeom prst="rect">
            <a:avLst/>
          </a:prstGeom>
        </p:spPr>
        <p:txBody>
          <a:bodyPr vert="horz" lIns="91440" tIns="45720" rIns="91440" bIns="45720" rtlCol="0"/>
          <a:lstStyle>
            <a:lvl1pPr algn="r">
              <a:defRPr sz="1200"/>
            </a:lvl1pPr>
          </a:lstStyle>
          <a:p>
            <a:pPr algn="l"/>
            <a:fld id="{EDA6CF73-5B32-4B59-850B-0686AE221736}" type="datetimeFigureOut">
              <a:rPr lang="ca-ES" smtClean="0"/>
              <a:pPr algn="l"/>
              <a:t>19/6/2019</a:t>
            </a:fld>
            <a:endParaRPr lang="ca-ES" dirty="0"/>
          </a:p>
        </p:txBody>
      </p:sp>
      <p:sp>
        <p:nvSpPr>
          <p:cNvPr id="4" name="3 Marcador de pie de página"/>
          <p:cNvSpPr>
            <a:spLocks noGrp="1"/>
          </p:cNvSpPr>
          <p:nvPr>
            <p:ph type="ftr" sz="quarter" idx="2"/>
          </p:nvPr>
        </p:nvSpPr>
        <p:spPr>
          <a:xfrm>
            <a:off x="5625096" y="0"/>
            <a:ext cx="4301543" cy="339884"/>
          </a:xfrm>
          <a:prstGeom prst="rect">
            <a:avLst/>
          </a:prstGeom>
        </p:spPr>
        <p:txBody>
          <a:bodyPr vert="horz" lIns="91440" tIns="45720" rIns="91440" bIns="45720" rtlCol="0" anchor="t"/>
          <a:lstStyle>
            <a:lvl1pPr algn="l">
              <a:defRPr sz="1200"/>
            </a:lvl1pPr>
          </a:lstStyle>
          <a:p>
            <a:pPr algn="r"/>
            <a:endParaRPr lang="ca-ES" dirty="0"/>
          </a:p>
        </p:txBody>
      </p:sp>
      <p:sp>
        <p:nvSpPr>
          <p:cNvPr id="5" name="4 Marcador de número de diapositiva"/>
          <p:cNvSpPr>
            <a:spLocks noGrp="1"/>
          </p:cNvSpPr>
          <p:nvPr>
            <p:ph type="sldNum" sz="quarter" idx="3"/>
          </p:nvPr>
        </p:nvSpPr>
        <p:spPr>
          <a:xfrm>
            <a:off x="5380233" y="6456611"/>
            <a:ext cx="4301543" cy="339884"/>
          </a:xfrm>
          <a:prstGeom prst="rect">
            <a:avLst/>
          </a:prstGeom>
        </p:spPr>
        <p:txBody>
          <a:bodyPr vert="horz" lIns="91440" tIns="45720" rIns="91440" bIns="45720" rtlCol="0" anchor="t"/>
          <a:lstStyle>
            <a:lvl1pPr algn="r">
              <a:defRPr sz="1200"/>
            </a:lvl1pPr>
          </a:lstStyle>
          <a:p>
            <a:fld id="{1A9F4608-4A92-4B6E-AE20-E931816FAAA6}" type="slidenum">
              <a:rPr lang="ca-ES" smtClean="0"/>
              <a:t>‹Nº›</a:t>
            </a:fld>
            <a:endParaRPr lang="ca-ES" dirty="0"/>
          </a:p>
        </p:txBody>
      </p:sp>
    </p:spTree>
    <p:extLst>
      <p:ext uri="{BB962C8B-B14F-4D97-AF65-F5344CB8AC3E}">
        <p14:creationId xmlns:p14="http://schemas.microsoft.com/office/powerpoint/2010/main" val="1928125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4301543" cy="33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a-ES" altLang="ca-ES" dirty="0"/>
          </a:p>
        </p:txBody>
      </p:sp>
      <p:sp>
        <p:nvSpPr>
          <p:cNvPr id="3075" name="Rectangle 3"/>
          <p:cNvSpPr>
            <a:spLocks noGrp="1" noChangeArrowheads="1"/>
          </p:cNvSpPr>
          <p:nvPr>
            <p:ph type="dt" idx="1"/>
          </p:nvPr>
        </p:nvSpPr>
        <p:spPr bwMode="auto">
          <a:xfrm>
            <a:off x="5622799" y="0"/>
            <a:ext cx="4301543" cy="33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a-ES" altLang="ca-ES" dirty="0"/>
          </a:p>
        </p:txBody>
      </p:sp>
      <p:sp>
        <p:nvSpPr>
          <p:cNvPr id="3076" name="Rectangle 4"/>
          <p:cNvSpPr>
            <a:spLocks noGrp="1" noRot="1" noChangeAspect="1" noChangeArrowheads="1" noTextEdit="1"/>
          </p:cNvSpPr>
          <p:nvPr>
            <p:ph type="sldImg" idx="2"/>
          </p:nvPr>
        </p:nvSpPr>
        <p:spPr bwMode="auto">
          <a:xfrm>
            <a:off x="2697163" y="509588"/>
            <a:ext cx="4532312" cy="254952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92665" y="3228896"/>
            <a:ext cx="7941310" cy="3058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a-ES" altLang="ca-ES"/>
              <a:t>Haga clic para modificar el estilo de texto del patrón</a:t>
            </a:r>
          </a:p>
          <a:p>
            <a:pPr lvl="1"/>
            <a:r>
              <a:rPr lang="ca-ES" altLang="ca-ES"/>
              <a:t>Segundo nivel</a:t>
            </a:r>
          </a:p>
          <a:p>
            <a:pPr lvl="2"/>
            <a:r>
              <a:rPr lang="ca-ES" altLang="ca-ES"/>
              <a:t>Tercer nivel</a:t>
            </a:r>
          </a:p>
          <a:p>
            <a:pPr lvl="3"/>
            <a:r>
              <a:rPr lang="ca-ES" altLang="ca-ES"/>
              <a:t>Cuarto nivel</a:t>
            </a:r>
          </a:p>
          <a:p>
            <a:pPr lvl="4"/>
            <a:r>
              <a:rPr lang="ca-ES" altLang="ca-ES"/>
              <a:t>Quinto nivel</a:t>
            </a:r>
          </a:p>
        </p:txBody>
      </p:sp>
      <p:sp>
        <p:nvSpPr>
          <p:cNvPr id="3078" name="Rectangle 6"/>
          <p:cNvSpPr>
            <a:spLocks noGrp="1" noChangeArrowheads="1"/>
          </p:cNvSpPr>
          <p:nvPr>
            <p:ph type="ftr" sz="quarter" idx="4"/>
          </p:nvPr>
        </p:nvSpPr>
        <p:spPr bwMode="auto">
          <a:xfrm>
            <a:off x="1" y="6456611"/>
            <a:ext cx="4301543" cy="33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a-ES" altLang="ca-ES" dirty="0"/>
          </a:p>
        </p:txBody>
      </p:sp>
      <p:sp>
        <p:nvSpPr>
          <p:cNvPr id="3079" name="Rectangle 7"/>
          <p:cNvSpPr>
            <a:spLocks noGrp="1" noChangeArrowheads="1"/>
          </p:cNvSpPr>
          <p:nvPr>
            <p:ph type="sldNum" sz="quarter" idx="5"/>
          </p:nvPr>
        </p:nvSpPr>
        <p:spPr bwMode="auto">
          <a:xfrm>
            <a:off x="5622799" y="6456611"/>
            <a:ext cx="4301543" cy="33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FE31DE8-8CDE-4FE6-A77C-CBE8D30343F6}" type="slidenum">
              <a:rPr lang="ca-ES" altLang="ca-ES"/>
              <a:pPr/>
              <a:t>‹Nº›</a:t>
            </a:fld>
            <a:endParaRPr lang="ca-ES" altLang="ca-ES" dirty="0"/>
          </a:p>
        </p:txBody>
      </p:sp>
    </p:spTree>
    <p:extLst>
      <p:ext uri="{BB962C8B-B14F-4D97-AF65-F5344CB8AC3E}">
        <p14:creationId xmlns:p14="http://schemas.microsoft.com/office/powerpoint/2010/main" val="5120883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hdl.handle.net/11858/00-001M-0000-0026-C274-7" TargetMode="External"/><Relationship Id="rId7" Type="http://schemas.openxmlformats.org/officeDocument/2006/relationships/hyperlink" Target="mailto:geschuhn@mpdl.mpg.de"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oa2020.org/b14-conference/final-statement/" TargetMode="External"/><Relationship Id="rId5" Type="http://schemas.openxmlformats.org/officeDocument/2006/relationships/hyperlink" Target="https://esac-initiative.org/about/transformative-agreements/" TargetMode="External"/><Relationship Id="rId4" Type="http://schemas.openxmlformats.org/officeDocument/2006/relationships/hyperlink" Target="https://oa2020.org/mission/"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697163" y="509588"/>
            <a:ext cx="4532312" cy="2549525"/>
          </a:xfrm>
        </p:spPr>
      </p:sp>
      <p:sp>
        <p:nvSpPr>
          <p:cNvPr id="3" name="Marcador de notas 2"/>
          <p:cNvSpPr>
            <a:spLocks noGrp="1"/>
          </p:cNvSpPr>
          <p:nvPr>
            <p:ph type="body" idx="1"/>
          </p:nvPr>
        </p:nvSpPr>
        <p:spPr/>
        <p:txBody>
          <a:bodyPr/>
          <a:lstStyle/>
          <a:p>
            <a:r>
              <a:rPr lang="es-ES" dirty="0"/>
              <a:t>Cuando se conmemoran sus veinte años, el Consorcio Madroño celebra la Jornada “Las bibliotecas universitarias ante los retos del futuro”, donde se tratarán cuestiones como:</a:t>
            </a:r>
          </a:p>
          <a:p>
            <a:endParaRPr lang="es-ES" dirty="0"/>
          </a:p>
          <a:p>
            <a:r>
              <a:rPr lang="es-ES" dirty="0"/>
              <a:t>La transformación digital de las universidades</a:t>
            </a:r>
          </a:p>
          <a:p>
            <a:r>
              <a:rPr lang="es-ES" dirty="0"/>
              <a:t>La apuesta por una Ciencia Abierta (Open </a:t>
            </a:r>
            <a:r>
              <a:rPr lang="es-ES" dirty="0" err="1"/>
              <a:t>Science</a:t>
            </a:r>
            <a:r>
              <a:rPr lang="es-ES" dirty="0"/>
              <a:t>)</a:t>
            </a:r>
          </a:p>
          <a:p>
            <a:r>
              <a:rPr lang="es-ES" dirty="0"/>
              <a:t>Un nuevo paradigma de docencia y aprendizaje en el entorno digital</a:t>
            </a:r>
          </a:p>
          <a:p>
            <a:r>
              <a:rPr lang="es-ES" dirty="0"/>
              <a:t>El apoyo a la investigación más allá del acceso a los recursos de información imprescindibles</a:t>
            </a:r>
          </a:p>
          <a:p>
            <a:r>
              <a:rPr lang="es-ES" dirty="0"/>
              <a:t>El desarrollo de nuevos servicios que respondan a las nuevas necesidades de la comunidad universitaria</a:t>
            </a:r>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E31DE8-8CDE-4FE6-A77C-CBE8D30343F6}" type="slidenum">
              <a:rPr kumimoji="0" lang="ca-ES" altLang="ca-E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ca-ES" altLang="ca-E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49262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697163" y="509588"/>
            <a:ext cx="4532312" cy="2549525"/>
          </a:xfrm>
        </p:spPr>
      </p:sp>
      <p:sp>
        <p:nvSpPr>
          <p:cNvPr id="3" name="Marcador de notas 2"/>
          <p:cNvSpPr>
            <a:spLocks noGrp="1"/>
          </p:cNvSpPr>
          <p:nvPr>
            <p:ph type="body" idx="1"/>
          </p:nvPr>
        </p:nvSpPr>
        <p:spPr/>
        <p:txBody>
          <a:bodyPr/>
          <a:lstStyle/>
          <a:p>
            <a:r>
              <a:rPr lang="es-ES" dirty="0"/>
              <a:t>https://www.coalition-s.org/principles-and-implementation/</a:t>
            </a:r>
          </a:p>
          <a:p>
            <a:endParaRPr lang="es-ES" dirty="0"/>
          </a:p>
          <a:p>
            <a:r>
              <a:rPr lang="en-US" dirty="0"/>
              <a:t>Scholarly Communication Landscape: Open Access</a:t>
            </a:r>
          </a:p>
          <a:p>
            <a:r>
              <a:rPr lang="en-US" dirty="0"/>
              <a:t>In the continually evolving arena of Open Access, recent data highlight the differing approaches between scholars and institutions in European countries and the United States. According to the data on open access publications from European Commission, the percentage of green open access in European Union (EU) countries ranges from 11.2% (Lithuania) to 28.1% (Belgium) and the percentage of gold open access ranges from 7.4% (France) to 20.2% (Latvia). While in US, green open access is 29.1% (higher than the EU country with the highest percentage of green OA) and gold open access is 7.0%. 80 (lower than the EU country with lowest percentage of gold OA). Compared to EU countries, the U.S. favors the green model that is more publisher-friendly and relies on authors providing free access via deposit in an open access repository rather than freely available at the journal’s website. </a:t>
            </a:r>
          </a:p>
          <a:p>
            <a:endParaRPr lang="en-US" dirty="0"/>
          </a:p>
          <a:p>
            <a:r>
              <a:rPr lang="en-US" dirty="0"/>
              <a:t>ACRL Research Planning and Review Committee March 2019 / Environmental scan 2019</a:t>
            </a:r>
          </a:p>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D76CC4-F490-4A31-91FC-B955AAD197C3}" type="slidenum">
              <a:rPr kumimoji="0" lang="ca-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ca-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00939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697163" y="509588"/>
            <a:ext cx="4532312" cy="2549525"/>
          </a:xfrm>
        </p:spPr>
      </p:sp>
      <p:sp>
        <p:nvSpPr>
          <p:cNvPr id="3" name="2 Marcador de notas"/>
          <p:cNvSpPr>
            <a:spLocks noGrp="1"/>
          </p:cNvSpPr>
          <p:nvPr>
            <p:ph type="body" idx="1"/>
          </p:nvPr>
        </p:nvSpPr>
        <p:spPr/>
        <p:txBody>
          <a:bodyPr/>
          <a:lstStyle/>
          <a:p>
            <a:r>
              <a:rPr lang="en-US" dirty="0"/>
              <a:t>No publication should be locked behind a paywall</a:t>
            </a:r>
          </a:p>
          <a:p>
            <a:r>
              <a:rPr lang="en-US" dirty="0"/>
              <a:t>OA must be immediate, i.e. no embargo periods</a:t>
            </a:r>
          </a:p>
          <a:p>
            <a:r>
              <a:rPr lang="en-US" dirty="0"/>
              <a:t>Publication under an open license; no transfer/licensing of copyright</a:t>
            </a:r>
          </a:p>
          <a:p>
            <a:r>
              <a:rPr lang="en-US" dirty="0"/>
              <a:t>No hybrid model of publication, except as a transitional arrangement with a clearly defined endpoint</a:t>
            </a:r>
          </a:p>
          <a:p>
            <a:endParaRPr lang="es-ES"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D76CC4-F490-4A31-91FC-B955AAD197C3}" type="slidenum">
              <a:rPr kumimoji="0" lang="ca-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ca-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9751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697163" y="509588"/>
            <a:ext cx="4532312" cy="2549525"/>
          </a:xfrm>
        </p:spPr>
      </p:sp>
      <p:sp>
        <p:nvSpPr>
          <p:cNvPr id="3" name="Marcador de notas 2"/>
          <p:cNvSpPr>
            <a:spLocks noGrp="1"/>
          </p:cNvSpPr>
          <p:nvPr>
            <p:ph type="body" idx="1"/>
          </p:nvPr>
        </p:nvSpPr>
        <p:spPr/>
        <p:txBody>
          <a:bodyPr/>
          <a:lstStyle/>
          <a:p>
            <a:r>
              <a:rPr lang="es-ES" dirty="0"/>
              <a:t>https://scholarlykitchen.sspnet.org/2019/04/23/transformative-agreements/</a:t>
            </a:r>
          </a:p>
          <a:p>
            <a:endParaRPr lang="es-ES" dirty="0"/>
          </a:p>
          <a:p>
            <a:r>
              <a:rPr lang="es-ES" dirty="0"/>
              <a:t>https://esac-initiative.org/about/transformative-agreements/ </a:t>
            </a:r>
          </a:p>
          <a:p>
            <a:pPr algn="l" fontAlgn="base"/>
            <a:r>
              <a:rPr lang="en-US" b="1" i="0" dirty="0">
                <a:solidFill>
                  <a:srgbClr val="333333"/>
                </a:solidFill>
                <a:effectLst/>
                <a:latin typeface="esac-univers"/>
              </a:rPr>
              <a:t>TRANSFORMATIVE AGREEMENTS</a:t>
            </a:r>
          </a:p>
          <a:p>
            <a:pPr algn="l" fontAlgn="base"/>
            <a:r>
              <a:rPr lang="en-US" b="1" i="0" dirty="0">
                <a:solidFill>
                  <a:srgbClr val="333333"/>
                </a:solidFill>
                <a:effectLst/>
                <a:latin typeface="inherit"/>
              </a:rPr>
              <a:t>What are transformative agreements?</a:t>
            </a:r>
            <a:endParaRPr lang="en-US" b="0" i="0" dirty="0">
              <a:solidFill>
                <a:srgbClr val="333333"/>
              </a:solidFill>
              <a:effectLst/>
              <a:latin typeface="esac-univers"/>
            </a:endParaRPr>
          </a:p>
          <a:p>
            <a:pPr algn="l" fontAlgn="base"/>
            <a:r>
              <a:rPr lang="en-US" b="0" i="0" dirty="0">
                <a:solidFill>
                  <a:srgbClr val="333333"/>
                </a:solidFill>
                <a:effectLst/>
                <a:latin typeface="esac-univers"/>
              </a:rPr>
              <a:t>Transformative agreements are those contracts negotiated between institutions (libraries, national and regional consortia) and publishers that transform the business model underlying scholarly journal publishing, moving from one based on toll access (subscription) to one in which publishers are remunerated a fair price for their open access publishing services.</a:t>
            </a:r>
          </a:p>
          <a:p>
            <a:pPr algn="l" fontAlgn="base"/>
            <a:r>
              <a:rPr lang="en-US" b="0" i="0" dirty="0">
                <a:solidFill>
                  <a:srgbClr val="333333"/>
                </a:solidFill>
                <a:effectLst/>
                <a:latin typeface="esac-univers"/>
              </a:rPr>
              <a:t>The transformative mechanism of these agreements is grounded in the </a:t>
            </a:r>
            <a:r>
              <a:rPr lang="en-US" b="0" i="0" u="none" strike="noStrike" dirty="0">
                <a:solidFill>
                  <a:srgbClr val="F26535"/>
                </a:solidFill>
                <a:effectLst/>
                <a:latin typeface="inherit"/>
                <a:hlinkClick r:id="rId3">
                  <a:extLst>
                    <a:ext uri="{A12FA001-AC4F-418D-AE19-62706E023703}">
                      <ahyp:hlinkClr xmlns="" xmlns:ahyp="http://schemas.microsoft.com/office/drawing/2018/hyperlinkcolor" val="tx"/>
                    </a:ext>
                  </a:extLst>
                </a:hlinkClick>
              </a:rPr>
              <a:t>evidence-based understanding</a:t>
            </a:r>
            <a:r>
              <a:rPr lang="en-US" b="0" i="0" dirty="0">
                <a:solidFill>
                  <a:srgbClr val="333333"/>
                </a:solidFill>
                <a:effectLst/>
                <a:latin typeface="esac-univers"/>
              </a:rPr>
              <a:t> that, globally, the amount of money currently paid in journal subscriptions, which amounts to an average cost of Euro 3800 per article, is amply sufficient to sustain open access publishing of the global scholarly article output.</a:t>
            </a:r>
          </a:p>
          <a:p>
            <a:pPr algn="l" fontAlgn="base"/>
            <a:r>
              <a:rPr lang="en-US" b="0" i="0" dirty="0">
                <a:solidFill>
                  <a:srgbClr val="333333"/>
                </a:solidFill>
                <a:effectLst/>
                <a:latin typeface="esac-univers"/>
              </a:rPr>
              <a:t>They aim to deliver universal open access to readers and authors while containing the escalating costs associated with for-profit journals. In the context of the current scholarly publishing landscape, and in line with the objectives of the </a:t>
            </a:r>
            <a:r>
              <a:rPr lang="en-US" b="0" i="0" u="none" strike="noStrike" dirty="0">
                <a:solidFill>
                  <a:srgbClr val="F26535"/>
                </a:solidFill>
                <a:effectLst/>
                <a:latin typeface="inherit"/>
                <a:hlinkClick r:id="rId4">
                  <a:extLst>
                    <a:ext uri="{A12FA001-AC4F-418D-AE19-62706E023703}">
                      <ahyp:hlinkClr xmlns="" xmlns:ahyp="http://schemas.microsoft.com/office/drawing/2018/hyperlinkcolor" val="tx"/>
                    </a:ext>
                  </a:extLst>
                </a:hlinkClick>
              </a:rPr>
              <a:t>Open Access 2020 Initiative</a:t>
            </a:r>
            <a:r>
              <a:rPr lang="en-US" b="0" i="0" dirty="0">
                <a:solidFill>
                  <a:srgbClr val="333333"/>
                </a:solidFill>
                <a:effectLst/>
                <a:latin typeface="esac-univers"/>
              </a:rPr>
              <a:t>, they are an important strategy that preserves the academic freedom of authors, while accelerating the transition to open access.</a:t>
            </a:r>
          </a:p>
          <a:p>
            <a:pPr algn="l" fontAlgn="base"/>
            <a:r>
              <a:rPr lang="en-US" b="0" i="0" dirty="0">
                <a:solidFill>
                  <a:srgbClr val="333333"/>
                </a:solidFill>
                <a:effectLst/>
                <a:latin typeface="esac-univers"/>
              </a:rPr>
              <a:t> </a:t>
            </a:r>
          </a:p>
          <a:p>
            <a:pPr algn="l" fontAlgn="base"/>
            <a:r>
              <a:rPr lang="en-US" b="1" i="0" dirty="0">
                <a:solidFill>
                  <a:srgbClr val="333333"/>
                </a:solidFill>
                <a:effectLst/>
                <a:latin typeface="inherit"/>
              </a:rPr>
              <a:t>How do they work?</a:t>
            </a:r>
            <a:endParaRPr lang="en-US" b="0" i="0" dirty="0">
              <a:solidFill>
                <a:srgbClr val="333333"/>
              </a:solidFill>
              <a:effectLst/>
              <a:latin typeface="esac-univers"/>
            </a:endParaRPr>
          </a:p>
          <a:p>
            <a:pPr algn="l" fontAlgn="base"/>
            <a:r>
              <a:rPr lang="en-US" b="0" i="0" u="none" strike="noStrike" dirty="0">
                <a:solidFill>
                  <a:srgbClr val="EA653B"/>
                </a:solidFill>
                <a:effectLst/>
                <a:latin typeface="inherit"/>
                <a:hlinkClick r:id="rId5">
                  <a:extLst>
                    <a:ext uri="{A12FA001-AC4F-418D-AE19-62706E023703}">
                      <ahyp:hlinkClr xmlns="" xmlns:ahyp="http://schemas.microsoft.com/office/drawing/2018/hyperlinkcolor" val="tx"/>
                    </a:ext>
                  </a:extLst>
                </a:hlinkClick>
              </a:rPr>
              <a:t>Read more</a:t>
            </a:r>
            <a:endParaRPr lang="en-US" b="0" i="0" dirty="0">
              <a:solidFill>
                <a:srgbClr val="333333"/>
              </a:solidFill>
              <a:effectLst/>
              <a:latin typeface="esac-univers"/>
            </a:endParaRPr>
          </a:p>
          <a:p>
            <a:pPr algn="l" fontAlgn="base"/>
            <a:r>
              <a:rPr lang="en-US" b="0" i="0" dirty="0">
                <a:solidFill>
                  <a:srgbClr val="333333"/>
                </a:solidFill>
                <a:effectLst/>
                <a:latin typeface="esac-univers"/>
              </a:rPr>
              <a:t> </a:t>
            </a:r>
          </a:p>
          <a:p>
            <a:pPr algn="l" fontAlgn="base"/>
            <a:r>
              <a:rPr lang="en-US" b="1" i="0" dirty="0">
                <a:solidFill>
                  <a:srgbClr val="333333"/>
                </a:solidFill>
                <a:effectLst/>
                <a:latin typeface="inherit"/>
              </a:rPr>
              <a:t>Why should institutions implement transformative agreements in their open access strategies?</a:t>
            </a:r>
            <a:endParaRPr lang="en-US" b="0" i="0" dirty="0">
              <a:solidFill>
                <a:srgbClr val="333333"/>
              </a:solidFill>
              <a:effectLst/>
              <a:latin typeface="esac-univers"/>
            </a:endParaRPr>
          </a:p>
          <a:p>
            <a:pPr algn="l" fontAlgn="base"/>
            <a:r>
              <a:rPr lang="en-US" b="0" i="0" u="none" strike="noStrike" dirty="0">
                <a:solidFill>
                  <a:srgbClr val="EA653B"/>
                </a:solidFill>
                <a:effectLst/>
                <a:latin typeface="inherit"/>
                <a:hlinkClick r:id="rId5">
                  <a:extLst>
                    <a:ext uri="{A12FA001-AC4F-418D-AE19-62706E023703}">
                      <ahyp:hlinkClr xmlns="" xmlns:ahyp="http://schemas.microsoft.com/office/drawing/2018/hyperlinkcolor" val="tx"/>
                    </a:ext>
                  </a:extLst>
                </a:hlinkClick>
              </a:rPr>
              <a:t>Read more</a:t>
            </a:r>
            <a:endParaRPr lang="en-US" b="0" i="0" dirty="0">
              <a:solidFill>
                <a:srgbClr val="333333"/>
              </a:solidFill>
              <a:effectLst/>
              <a:latin typeface="esac-univers"/>
            </a:endParaRPr>
          </a:p>
          <a:p>
            <a:pPr algn="l" fontAlgn="base"/>
            <a:r>
              <a:rPr lang="en-US" b="0" i="0" dirty="0">
                <a:solidFill>
                  <a:srgbClr val="333333"/>
                </a:solidFill>
                <a:effectLst/>
                <a:latin typeface="esac-univers"/>
              </a:rPr>
              <a:t> </a:t>
            </a:r>
          </a:p>
          <a:p>
            <a:pPr algn="l" fontAlgn="base"/>
            <a:r>
              <a:rPr lang="en-US" b="1" i="0" dirty="0">
                <a:solidFill>
                  <a:srgbClr val="333333"/>
                </a:solidFill>
                <a:effectLst/>
                <a:latin typeface="inherit"/>
              </a:rPr>
              <a:t>What impact do they have at scale?</a:t>
            </a:r>
            <a:endParaRPr lang="en-US" b="0" i="0" dirty="0">
              <a:solidFill>
                <a:srgbClr val="333333"/>
              </a:solidFill>
              <a:effectLst/>
              <a:latin typeface="esac-univers"/>
            </a:endParaRPr>
          </a:p>
          <a:p>
            <a:pPr algn="l" fontAlgn="base"/>
            <a:r>
              <a:rPr lang="en-US" b="0" i="0" u="none" strike="noStrike" dirty="0">
                <a:solidFill>
                  <a:srgbClr val="EA653B"/>
                </a:solidFill>
                <a:effectLst/>
                <a:latin typeface="inherit"/>
                <a:hlinkClick r:id="rId5">
                  <a:extLst>
                    <a:ext uri="{A12FA001-AC4F-418D-AE19-62706E023703}">
                      <ahyp:hlinkClr xmlns="" xmlns:ahyp="http://schemas.microsoft.com/office/drawing/2018/hyperlinkcolor" val="tx"/>
                    </a:ext>
                  </a:extLst>
                </a:hlinkClick>
              </a:rPr>
              <a:t>Show Less</a:t>
            </a:r>
            <a:endParaRPr lang="en-US" b="0" i="0" dirty="0">
              <a:solidFill>
                <a:srgbClr val="333333"/>
              </a:solidFill>
              <a:effectLst/>
              <a:latin typeface="inherit"/>
            </a:endParaRPr>
          </a:p>
          <a:p>
            <a:pPr algn="l" fontAlgn="base"/>
            <a:r>
              <a:rPr lang="en-US" b="0" i="0" dirty="0">
                <a:solidFill>
                  <a:srgbClr val="333333"/>
                </a:solidFill>
                <a:effectLst/>
                <a:latin typeface="inherit"/>
              </a:rPr>
              <a:t>Already a number of national and regional licensing consortia and individual institutions, through their libraries, have succeeded in negotiating cost-neutral transformative agreements with publishers that enable 100% of their outputs to be published open access. As other research-intensive organizations and national consortia follow suit, the impact becomes immediately apparent.</a:t>
            </a:r>
          </a:p>
          <a:p>
            <a:pPr algn="l" fontAlgn="base"/>
            <a:r>
              <a:rPr lang="en-US" b="0" i="0" dirty="0">
                <a:solidFill>
                  <a:srgbClr val="333333"/>
                </a:solidFill>
                <a:effectLst/>
                <a:latin typeface="inherit"/>
              </a:rPr>
              <a:t>In the </a:t>
            </a:r>
            <a:r>
              <a:rPr lang="en-US" b="0" i="0" u="none" strike="noStrike" dirty="0">
                <a:solidFill>
                  <a:srgbClr val="F26535"/>
                </a:solidFill>
                <a:effectLst/>
                <a:latin typeface="inherit"/>
                <a:hlinkClick r:id="rId6">
                  <a:extLst>
                    <a:ext uri="{A12FA001-AC4F-418D-AE19-62706E023703}">
                      <ahyp:hlinkClr xmlns="" xmlns:ahyp="http://schemas.microsoft.com/office/drawing/2018/hyperlinkcolor" val="tx"/>
                    </a:ext>
                  </a:extLst>
                </a:hlinkClick>
              </a:rPr>
              <a:t>Final Statement</a:t>
            </a:r>
            <a:r>
              <a:rPr lang="en-US" b="0" i="0" dirty="0">
                <a:solidFill>
                  <a:srgbClr val="333333"/>
                </a:solidFill>
                <a:effectLst/>
                <a:latin typeface="inherit"/>
              </a:rPr>
              <a:t> of the 14th Berlin Open Access Conference, participants from 37 nations and five continents, representing research performing and research funding institutions, Ministries of Innovation, Research and Education, higher education associations and rectors’ conferences, and other umbrella organizations unanimously affirmed their commitment to accelerating the transition to open access through transformative agreements and, together, called upon publishers to engage with any individual institution or consortium who wishes take such action. Get in touch with the </a:t>
            </a:r>
            <a:r>
              <a:rPr lang="en-US" b="0" i="0" u="none" strike="noStrike" dirty="0">
                <a:solidFill>
                  <a:srgbClr val="F26535"/>
                </a:solidFill>
                <a:effectLst/>
                <a:latin typeface="inherit"/>
                <a:hlinkClick r:id="rId7">
                  <a:extLst>
                    <a:ext uri="{A12FA001-AC4F-418D-AE19-62706E023703}">
                      <ahyp:hlinkClr xmlns="" xmlns:ahyp="http://schemas.microsoft.com/office/drawing/2018/hyperlinkcolor" val="tx"/>
                    </a:ext>
                  </a:extLst>
                </a:hlinkClick>
              </a:rPr>
              <a:t>ESAC Initiative</a:t>
            </a:r>
            <a:r>
              <a:rPr lang="en-US" b="0" i="0" dirty="0">
                <a:solidFill>
                  <a:srgbClr val="333333"/>
                </a:solidFill>
                <a:effectLst/>
                <a:latin typeface="inherit"/>
              </a:rPr>
              <a:t> to learn what steps you can take to initiate such a strategy.</a:t>
            </a:r>
          </a:p>
          <a:p>
            <a:pPr algn="l" fontAlgn="base"/>
            <a:r>
              <a:rPr lang="en-US" b="0" i="0" dirty="0">
                <a:solidFill>
                  <a:srgbClr val="333333"/>
                </a:solidFill>
                <a:effectLst/>
                <a:latin typeface="esac-univers"/>
              </a:rPr>
              <a:t> </a:t>
            </a:r>
          </a:p>
          <a:p>
            <a:pPr algn="l" fontAlgn="base"/>
            <a:r>
              <a:rPr lang="en-US" b="1" i="0" dirty="0">
                <a:solidFill>
                  <a:srgbClr val="333333"/>
                </a:solidFill>
                <a:effectLst/>
                <a:latin typeface="inherit"/>
              </a:rPr>
              <a:t>In what way are they transformative for scholarly communication?</a:t>
            </a:r>
            <a:endParaRPr lang="en-US" b="0" i="0" dirty="0">
              <a:solidFill>
                <a:srgbClr val="333333"/>
              </a:solidFill>
              <a:effectLst/>
              <a:latin typeface="esac-univers"/>
            </a:endParaRPr>
          </a:p>
          <a:p>
            <a:pPr algn="l" fontAlgn="base"/>
            <a:r>
              <a:rPr lang="en-US" b="0" i="0" u="none" strike="noStrike" dirty="0">
                <a:solidFill>
                  <a:srgbClr val="EA653B"/>
                </a:solidFill>
                <a:effectLst/>
                <a:latin typeface="inherit"/>
                <a:hlinkClick r:id="rId5">
                  <a:extLst>
                    <a:ext uri="{A12FA001-AC4F-418D-AE19-62706E023703}">
                      <ahyp:hlinkClr xmlns="" xmlns:ahyp="http://schemas.microsoft.com/office/drawing/2018/hyperlinkcolor" val="tx"/>
                    </a:ext>
                  </a:extLst>
                </a:hlinkClick>
              </a:rPr>
              <a:t>Show Less</a:t>
            </a:r>
            <a:endParaRPr lang="en-US" b="0" i="0" dirty="0">
              <a:solidFill>
                <a:srgbClr val="333333"/>
              </a:solidFill>
              <a:effectLst/>
              <a:latin typeface="inherit"/>
            </a:endParaRPr>
          </a:p>
          <a:p>
            <a:pPr algn="l" fontAlgn="base"/>
            <a:r>
              <a:rPr lang="en-US" b="0" i="0" dirty="0">
                <a:solidFill>
                  <a:srgbClr val="333333"/>
                </a:solidFill>
                <a:effectLst/>
                <a:latin typeface="inherit"/>
              </a:rPr>
              <a:t>Besides the immediate academic and societal benefits that come from making the latest peer-reviewed research available for scientists and citizens of the world to read and build upon, transformative agreements create the preconditions necessary for systemic change in scholarly communication. While revenues may still flow to the dominant publishers during this period of transition, by transparently articulating fees at the article level or at the service level, a number of advances are set in motion.</a:t>
            </a:r>
          </a:p>
          <a:p>
            <a:pPr algn="l" fontAlgn="base"/>
            <a:r>
              <a:rPr lang="en-US" b="0" i="0" dirty="0">
                <a:solidFill>
                  <a:srgbClr val="333333"/>
                </a:solidFill>
                <a:effectLst/>
                <a:latin typeface="inherit"/>
              </a:rPr>
              <a:t>While subscription pricing has been largely sheltered from the forces of market competition, hidden by non-disclosure clauses and rising from historic print expenditures, transformative agreements introduce cost transparency and place value on service levels rather than access. In this way, the playing field of scholarly publishing is opened to cost comparison and market competition—economic forces that drive innovation.</a:t>
            </a:r>
          </a:p>
          <a:p>
            <a:pPr algn="l" fontAlgn="base"/>
            <a:r>
              <a:rPr lang="en-US" b="0" i="0" dirty="0">
                <a:solidFill>
                  <a:srgbClr val="333333"/>
                </a:solidFill>
                <a:effectLst/>
                <a:latin typeface="inherit"/>
              </a:rPr>
              <a:t>By unlocking lump-sum fees for big deal packages, or even journal subscriptions, and shifting to an “article economy”, funds will be able to follow authors as they determine the publishing venues most appropriate for their work—a necessary step on the path to a diverse ecosystem that reflects the needs and preferences of each discipline.</a:t>
            </a:r>
          </a:p>
          <a:p>
            <a:endParaRPr lang="es-ES" dirty="0"/>
          </a:p>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E31DE8-8CDE-4FE6-A77C-CBE8D30343F6}" type="slidenum">
              <a:rPr kumimoji="0" lang="ca-ES" altLang="ca-E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ca-ES" altLang="ca-E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12364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697163" y="509588"/>
            <a:ext cx="4532312" cy="2549525"/>
          </a:xfrm>
        </p:spPr>
      </p:sp>
      <p:sp>
        <p:nvSpPr>
          <p:cNvPr id="3" name="Marcador de notas 2"/>
          <p:cNvSpPr>
            <a:spLocks noGrp="1"/>
          </p:cNvSpPr>
          <p:nvPr>
            <p:ph type="body" idx="1"/>
          </p:nvPr>
        </p:nvSpPr>
        <p:spPr/>
        <p: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ca-ES" sz="2000" b="0" i="0" u="none" strike="noStrike" kern="0" cap="none" spc="0" normalizeH="0" baseline="0" noProof="0" dirty="0">
                <a:ln>
                  <a:noFill/>
                </a:ln>
                <a:solidFill>
                  <a:srgbClr val="000000"/>
                </a:solidFill>
                <a:effectLst/>
                <a:uLnTx/>
                <a:uFillTx/>
                <a:latin typeface="Arial"/>
                <a:ea typeface="+mn-ea"/>
                <a:cs typeface="+mn-cs"/>
              </a:rPr>
              <a:t>RSC / CSUC (</a:t>
            </a:r>
            <a:r>
              <a:rPr kumimoji="0" lang="ca-ES" sz="2000" b="0" i="0" u="none" strike="noStrike" kern="0" cap="none" spc="0" normalizeH="0" baseline="0" noProof="0" dirty="0" err="1">
                <a:ln>
                  <a:noFill/>
                </a:ln>
                <a:solidFill>
                  <a:srgbClr val="000000"/>
                </a:solidFill>
                <a:effectLst/>
                <a:uLnTx/>
                <a:uFillTx/>
                <a:latin typeface="Arial"/>
                <a:ea typeface="+mn-ea"/>
                <a:cs typeface="+mn-cs"/>
              </a:rPr>
              <a:t>versión</a:t>
            </a:r>
            <a:r>
              <a:rPr kumimoji="0" lang="ca-ES" sz="2000" b="0" i="0" u="none" strike="noStrike" kern="0" cap="none" spc="0" normalizeH="0" baseline="0" noProof="0" dirty="0">
                <a:ln>
                  <a:noFill/>
                </a:ln>
                <a:solidFill>
                  <a:srgbClr val="000000"/>
                </a:solidFill>
                <a:effectLst/>
                <a:uLnTx/>
                <a:uFillTx/>
                <a:latin typeface="Arial"/>
                <a:ea typeface="+mn-ea"/>
                <a:cs typeface="+mn-cs"/>
              </a:rPr>
              <a:t> simplificada)</a:t>
            </a:r>
          </a:p>
          <a:p>
            <a:pPr marL="271463" marR="0" lvl="0" indent="-271463" algn="l" defTabSz="914400" rtl="0" eaLnBrk="1" fontAlgn="base" latinLnBrk="0" hangingPunct="1">
              <a:lnSpc>
                <a:spcPct val="100000"/>
              </a:lnSpc>
              <a:spcBef>
                <a:spcPct val="20000"/>
              </a:spcBef>
              <a:spcAft>
                <a:spcPct val="0"/>
              </a:spcAft>
              <a:buClrTx/>
              <a:buSzTx/>
              <a:buFont typeface="Wingdings" pitchFamily="2" charset="2"/>
              <a:buChar char="ü"/>
              <a:tabLst/>
              <a:defRPr/>
            </a:pPr>
            <a:r>
              <a:rPr kumimoji="0" lang="ca-ES" sz="2000" b="0" i="0" u="none" strike="noStrike" kern="0" cap="none" spc="0" normalizeH="0" baseline="0" noProof="0" dirty="0">
                <a:ln>
                  <a:noFill/>
                </a:ln>
                <a:solidFill>
                  <a:srgbClr val="000000"/>
                </a:solidFill>
                <a:effectLst/>
                <a:uLnTx/>
                <a:uFillTx/>
                <a:latin typeface="Arial"/>
                <a:ea typeface="+mn-ea"/>
                <a:cs typeface="+mn-cs"/>
              </a:rPr>
              <a:t>2014, se signa un acord ‘</a:t>
            </a:r>
            <a:r>
              <a:rPr kumimoji="0" lang="ca-ES" sz="2000" b="0" i="0" u="none" strike="noStrike" kern="0" cap="none" spc="0" normalizeH="0" baseline="0" noProof="0" dirty="0" err="1">
                <a:ln>
                  <a:noFill/>
                </a:ln>
                <a:solidFill>
                  <a:srgbClr val="000000"/>
                </a:solidFill>
                <a:effectLst/>
                <a:uLnTx/>
                <a:uFillTx/>
                <a:latin typeface="Arial"/>
                <a:ea typeface="+mn-ea"/>
                <a:cs typeface="+mn-cs"/>
              </a:rPr>
              <a:t>Gold</a:t>
            </a:r>
            <a:r>
              <a:rPr kumimoji="0" lang="ca-ES" sz="2000" b="0" i="0" u="none" strike="noStrike" kern="0" cap="none" spc="0" normalizeH="0" baseline="0" noProof="0" dirty="0">
                <a:ln>
                  <a:noFill/>
                </a:ln>
                <a:solidFill>
                  <a:srgbClr val="000000"/>
                </a:solidFill>
                <a:effectLst/>
                <a:uLnTx/>
                <a:uFillTx/>
                <a:latin typeface="Arial"/>
                <a:ea typeface="+mn-ea"/>
                <a:cs typeface="+mn-cs"/>
              </a:rPr>
              <a:t> x </a:t>
            </a:r>
            <a:r>
              <a:rPr kumimoji="0" lang="ca-ES" sz="2000" b="0" i="0" u="none" strike="noStrike" kern="0" cap="none" spc="0" normalizeH="0" baseline="0" noProof="0" dirty="0" err="1">
                <a:ln>
                  <a:noFill/>
                </a:ln>
                <a:solidFill>
                  <a:srgbClr val="000000"/>
                </a:solidFill>
                <a:effectLst/>
                <a:uLnTx/>
                <a:uFillTx/>
                <a:latin typeface="Arial"/>
                <a:ea typeface="+mn-ea"/>
                <a:cs typeface="+mn-cs"/>
              </a:rPr>
              <a:t>Gold</a:t>
            </a:r>
            <a:r>
              <a:rPr kumimoji="0" lang="ca-ES" sz="2000" b="0" i="0" u="none" strike="noStrike" kern="0" cap="none" spc="0" normalizeH="0" baseline="0" noProof="0" dirty="0">
                <a:ln>
                  <a:noFill/>
                </a:ln>
                <a:solidFill>
                  <a:srgbClr val="000000"/>
                </a:solidFill>
                <a:effectLst/>
                <a:uLnTx/>
                <a:uFillTx/>
                <a:latin typeface="Arial"/>
                <a:ea typeface="+mn-ea"/>
                <a:cs typeface="+mn-cs"/>
              </a:rPr>
              <a:t>’ CSUC / RSC, l’acord (a 3 anys)</a:t>
            </a:r>
          </a:p>
          <a:p>
            <a:pPr marL="542925" marR="0" lvl="1" indent="-276225" algn="l" defTabSz="914400" rtl="0" eaLnBrk="1" fontAlgn="base" latinLnBrk="0" hangingPunct="1">
              <a:lnSpc>
                <a:spcPct val="100000"/>
              </a:lnSpc>
              <a:spcBef>
                <a:spcPct val="20000"/>
              </a:spcBef>
              <a:spcAft>
                <a:spcPct val="0"/>
              </a:spcAft>
              <a:buClrTx/>
              <a:buSzTx/>
              <a:buFontTx/>
              <a:buChar char="•"/>
              <a:tabLst/>
              <a:defRPr/>
            </a:pPr>
            <a:r>
              <a:rPr kumimoji="0" lang="ca-ES" sz="1800" b="0" i="0" u="none" strike="noStrike" kern="0" cap="none" spc="0" normalizeH="0" baseline="0" noProof="0" dirty="0">
                <a:ln>
                  <a:noFill/>
                </a:ln>
                <a:solidFill>
                  <a:srgbClr val="000000"/>
                </a:solidFill>
                <a:effectLst/>
                <a:uLnTx/>
                <a:uFillTx/>
                <a:latin typeface="Arial"/>
              </a:rPr>
              <a:t>Té un important increment de cost</a:t>
            </a:r>
          </a:p>
          <a:p>
            <a:pPr marL="542925" marR="0" lvl="1" indent="-276225" algn="l" defTabSz="914400" rtl="0" eaLnBrk="1" fontAlgn="base" latinLnBrk="0" hangingPunct="1">
              <a:lnSpc>
                <a:spcPct val="100000"/>
              </a:lnSpc>
              <a:spcBef>
                <a:spcPct val="20000"/>
              </a:spcBef>
              <a:spcAft>
                <a:spcPct val="0"/>
              </a:spcAft>
              <a:buClrTx/>
              <a:buSzTx/>
              <a:buFontTx/>
              <a:buChar char="•"/>
              <a:tabLst/>
              <a:defRPr/>
            </a:pPr>
            <a:r>
              <a:rPr kumimoji="0" lang="ca-ES" sz="1800" b="0" i="0" u="none" strike="noStrike" kern="0" cap="none" spc="0" normalizeH="0" baseline="0" noProof="0" dirty="0">
                <a:ln>
                  <a:noFill/>
                </a:ln>
                <a:solidFill>
                  <a:srgbClr val="000000"/>
                </a:solidFill>
                <a:effectLst/>
                <a:uLnTx/>
                <a:uFillTx/>
                <a:latin typeface="Arial"/>
              </a:rPr>
              <a:t>Permet publicar uns 60 articles en OA sense haver de pagar </a:t>
            </a:r>
            <a:r>
              <a:rPr kumimoji="0" lang="ca-ES" sz="1800" b="0" i="0" u="none" strike="noStrike" kern="0" cap="none" spc="0" normalizeH="0" baseline="0" noProof="0" dirty="0" err="1">
                <a:ln>
                  <a:noFill/>
                </a:ln>
                <a:solidFill>
                  <a:srgbClr val="000000"/>
                </a:solidFill>
                <a:effectLst/>
                <a:uLnTx/>
                <a:uFillTx/>
                <a:latin typeface="Arial"/>
              </a:rPr>
              <a:t>APCs</a:t>
            </a:r>
            <a:endParaRPr kumimoji="0" lang="ca-ES" sz="1800" b="0" i="0" u="none" strike="noStrike" kern="0" cap="none" spc="0" normalizeH="0" baseline="0" noProof="0" dirty="0">
              <a:ln>
                <a:noFill/>
              </a:ln>
              <a:solidFill>
                <a:srgbClr val="000000"/>
              </a:solidFill>
              <a:effectLst/>
              <a:uLnTx/>
              <a:uFillTx/>
              <a:latin typeface="Arial"/>
            </a:endParaRPr>
          </a:p>
          <a:p>
            <a:pPr marL="271463" marR="0" lvl="0" indent="-271463" algn="l" defTabSz="914400" rtl="0" eaLnBrk="1" fontAlgn="base" latinLnBrk="0" hangingPunct="1">
              <a:lnSpc>
                <a:spcPct val="100000"/>
              </a:lnSpc>
              <a:spcBef>
                <a:spcPct val="20000"/>
              </a:spcBef>
              <a:spcAft>
                <a:spcPct val="0"/>
              </a:spcAft>
              <a:buClrTx/>
              <a:buSzTx/>
              <a:buFont typeface="Wingdings" pitchFamily="2" charset="2"/>
              <a:buChar char="ü"/>
              <a:tabLst/>
              <a:defRPr/>
            </a:pPr>
            <a:r>
              <a:rPr kumimoji="0" lang="ca-ES" sz="2000" b="0" i="0" u="none" strike="noStrike" kern="0" cap="none" spc="0" normalizeH="0" baseline="0" noProof="0" dirty="0">
                <a:ln>
                  <a:noFill/>
                </a:ln>
                <a:solidFill>
                  <a:srgbClr val="000000"/>
                </a:solidFill>
                <a:effectLst/>
                <a:uLnTx/>
                <a:uFillTx/>
                <a:latin typeface="Arial"/>
                <a:ea typeface="+mn-ea"/>
                <a:cs typeface="+mn-cs"/>
              </a:rPr>
              <a:t>2016, RSC comunica que no continuarà l’Acord </a:t>
            </a:r>
            <a:r>
              <a:rPr kumimoji="0" lang="ca-ES" sz="2000" b="0" i="0" u="none" strike="noStrike" kern="0" cap="none" spc="0" normalizeH="0" baseline="0" noProof="0" dirty="0" err="1">
                <a:ln>
                  <a:noFill/>
                </a:ln>
                <a:solidFill>
                  <a:srgbClr val="000000"/>
                </a:solidFill>
                <a:effectLst/>
                <a:uLnTx/>
                <a:uFillTx/>
                <a:latin typeface="Arial"/>
                <a:ea typeface="+mn-ea"/>
                <a:cs typeface="+mn-cs"/>
              </a:rPr>
              <a:t>Gold</a:t>
            </a:r>
            <a:r>
              <a:rPr kumimoji="0" lang="ca-ES" sz="2000" b="0" i="0" u="none" strike="noStrike" kern="0" cap="none" spc="0" normalizeH="0" baseline="0" noProof="0" dirty="0">
                <a:ln>
                  <a:noFill/>
                </a:ln>
                <a:solidFill>
                  <a:srgbClr val="000000"/>
                </a:solidFill>
                <a:effectLst/>
                <a:uLnTx/>
                <a:uFillTx/>
                <a:latin typeface="Arial"/>
                <a:ea typeface="+mn-ea"/>
                <a:cs typeface="+mn-cs"/>
              </a:rPr>
              <a:t> x </a:t>
            </a:r>
            <a:r>
              <a:rPr kumimoji="0" lang="ca-ES" sz="2000" b="0" i="0" u="none" strike="noStrike" kern="0" cap="none" spc="0" normalizeH="0" baseline="0" noProof="0" dirty="0" err="1">
                <a:ln>
                  <a:noFill/>
                </a:ln>
                <a:solidFill>
                  <a:srgbClr val="000000"/>
                </a:solidFill>
                <a:effectLst/>
                <a:uLnTx/>
                <a:uFillTx/>
                <a:latin typeface="Arial"/>
                <a:ea typeface="+mn-ea"/>
                <a:cs typeface="+mn-cs"/>
              </a:rPr>
              <a:t>Gold</a:t>
            </a:r>
            <a:endParaRPr kumimoji="0" lang="ca-ES" sz="2000" b="0" i="0" u="none" strike="noStrike" kern="0" cap="none" spc="0" normalizeH="0" baseline="0" noProof="0" dirty="0">
              <a:ln>
                <a:noFill/>
              </a:ln>
              <a:solidFill>
                <a:srgbClr val="000000"/>
              </a:solidFill>
              <a:effectLst/>
              <a:uLnTx/>
              <a:uFillTx/>
              <a:latin typeface="Arial"/>
              <a:ea typeface="+mn-ea"/>
              <a:cs typeface="+mn-cs"/>
            </a:endParaRPr>
          </a:p>
          <a:p>
            <a:pPr marL="271463" marR="0" lvl="0" indent="-271463" algn="l" defTabSz="914400" rtl="0" eaLnBrk="1" fontAlgn="base" latinLnBrk="0" hangingPunct="1">
              <a:lnSpc>
                <a:spcPct val="100000"/>
              </a:lnSpc>
              <a:spcBef>
                <a:spcPct val="20000"/>
              </a:spcBef>
              <a:spcAft>
                <a:spcPct val="0"/>
              </a:spcAft>
              <a:buClrTx/>
              <a:buSzTx/>
              <a:buFont typeface="Wingdings" pitchFamily="2" charset="2"/>
              <a:buChar char="ü"/>
              <a:tabLst/>
              <a:defRPr/>
            </a:pPr>
            <a:r>
              <a:rPr kumimoji="0" lang="ca-ES" sz="2000" b="0" i="0" u="none" strike="noStrike" kern="0" cap="none" spc="0" normalizeH="0" baseline="0" noProof="0" dirty="0">
                <a:ln>
                  <a:noFill/>
                </a:ln>
                <a:solidFill>
                  <a:srgbClr val="000000"/>
                </a:solidFill>
                <a:effectLst/>
                <a:uLnTx/>
                <a:uFillTx/>
                <a:latin typeface="Arial"/>
                <a:ea typeface="+mn-ea"/>
                <a:cs typeface="+mn-cs"/>
              </a:rPr>
              <a:t>2018, després de llargues discussions (2017-18) ofereix:</a:t>
            </a:r>
          </a:p>
          <a:p>
            <a:pPr marL="542925" marR="0" lvl="1" indent="-276225" algn="l" defTabSz="914400" rtl="0" eaLnBrk="1" fontAlgn="base" latinLnBrk="0" hangingPunct="1">
              <a:lnSpc>
                <a:spcPct val="100000"/>
              </a:lnSpc>
              <a:spcBef>
                <a:spcPct val="20000"/>
              </a:spcBef>
              <a:spcAft>
                <a:spcPct val="0"/>
              </a:spcAft>
              <a:buClrTx/>
              <a:buSzTx/>
              <a:buFontTx/>
              <a:buChar char="•"/>
              <a:tabLst/>
              <a:defRPr/>
            </a:pPr>
            <a:r>
              <a:rPr kumimoji="0" lang="ca-ES" sz="1800" b="0" i="0" u="none" strike="noStrike" kern="0" cap="none" spc="0" normalizeH="0" baseline="0" noProof="0" dirty="0">
                <a:ln>
                  <a:noFill/>
                </a:ln>
                <a:solidFill>
                  <a:srgbClr val="000000"/>
                </a:solidFill>
                <a:effectLst/>
                <a:uLnTx/>
                <a:uFillTx/>
                <a:latin typeface="Arial"/>
              </a:rPr>
              <a:t>Opció A: el ‘</a:t>
            </a:r>
            <a:r>
              <a:rPr kumimoji="0" lang="ca-ES" sz="1800" b="0" i="0" u="none" strike="noStrike" kern="0" cap="none" spc="0" normalizeH="0" baseline="0" noProof="0" dirty="0" err="1">
                <a:ln>
                  <a:noFill/>
                </a:ln>
                <a:solidFill>
                  <a:srgbClr val="000000"/>
                </a:solidFill>
                <a:effectLst/>
                <a:uLnTx/>
                <a:uFillTx/>
                <a:latin typeface="Arial"/>
              </a:rPr>
              <a:t>big</a:t>
            </a:r>
            <a:r>
              <a:rPr kumimoji="0" lang="ca-ES" sz="1800" b="0" i="0" u="none" strike="noStrike" kern="0" cap="none" spc="0" normalizeH="0" baseline="0" noProof="0" dirty="0">
                <a:ln>
                  <a:noFill/>
                </a:ln>
                <a:solidFill>
                  <a:srgbClr val="000000"/>
                </a:solidFill>
                <a:effectLst/>
                <a:uLnTx/>
                <a:uFillTx/>
                <a:latin typeface="Arial"/>
              </a:rPr>
              <a:t> </a:t>
            </a:r>
            <a:r>
              <a:rPr kumimoji="0" lang="ca-ES" sz="1800" b="0" i="0" u="none" strike="noStrike" kern="0" cap="none" spc="0" normalizeH="0" baseline="0" noProof="0" dirty="0" err="1">
                <a:ln>
                  <a:noFill/>
                </a:ln>
                <a:solidFill>
                  <a:srgbClr val="000000"/>
                </a:solidFill>
                <a:effectLst/>
                <a:uLnTx/>
                <a:uFillTx/>
                <a:latin typeface="Arial"/>
              </a:rPr>
              <a:t>deal</a:t>
            </a:r>
            <a:r>
              <a:rPr kumimoji="0" lang="ca-ES" sz="1800" b="0" i="0" u="none" strike="noStrike" kern="0" cap="none" spc="0" normalizeH="0" baseline="0" noProof="0" dirty="0">
                <a:ln>
                  <a:noFill/>
                </a:ln>
                <a:solidFill>
                  <a:srgbClr val="000000"/>
                </a:solidFill>
                <a:effectLst/>
                <a:uLnTx/>
                <a:uFillTx/>
                <a:latin typeface="Arial"/>
              </a:rPr>
              <a:t>’ anterior (i un descompte del 15% per als </a:t>
            </a:r>
            <a:r>
              <a:rPr kumimoji="0" lang="ca-ES" sz="1800" b="0" i="0" u="none" strike="noStrike" kern="0" cap="none" spc="0" normalizeH="0" baseline="0" noProof="0" dirty="0" err="1">
                <a:ln>
                  <a:noFill/>
                </a:ln>
                <a:solidFill>
                  <a:srgbClr val="000000"/>
                </a:solidFill>
                <a:effectLst/>
                <a:uLnTx/>
                <a:uFillTx/>
                <a:latin typeface="Arial"/>
              </a:rPr>
              <a:t>APCs</a:t>
            </a:r>
            <a:r>
              <a:rPr kumimoji="0" lang="ca-ES" sz="1800" b="0" i="0" u="none" strike="noStrike" kern="0" cap="none" spc="0" normalizeH="0" baseline="0" noProof="0" dirty="0">
                <a:ln>
                  <a:noFill/>
                </a:ln>
                <a:solidFill>
                  <a:srgbClr val="000000"/>
                </a:solidFill>
                <a:effectLst/>
                <a:uLnTx/>
                <a:uFillTx/>
                <a:latin typeface="Arial"/>
              </a:rPr>
              <a:t>)</a:t>
            </a:r>
          </a:p>
          <a:p>
            <a:pPr marL="542925" marR="0" lvl="1" indent="-276225" algn="l" defTabSz="914400" rtl="0" eaLnBrk="1" fontAlgn="base" latinLnBrk="0" hangingPunct="1">
              <a:lnSpc>
                <a:spcPct val="100000"/>
              </a:lnSpc>
              <a:spcBef>
                <a:spcPct val="20000"/>
              </a:spcBef>
              <a:spcAft>
                <a:spcPct val="0"/>
              </a:spcAft>
              <a:buClrTx/>
              <a:buSzTx/>
              <a:buFontTx/>
              <a:buChar char="•"/>
              <a:tabLst/>
              <a:defRPr/>
            </a:pPr>
            <a:r>
              <a:rPr kumimoji="0" lang="ca-ES" sz="1800" b="0" i="0" u="none" strike="noStrike" kern="0" cap="none" spc="0" normalizeH="0" baseline="0" noProof="0" dirty="0">
                <a:ln>
                  <a:noFill/>
                </a:ln>
                <a:solidFill>
                  <a:srgbClr val="000000"/>
                </a:solidFill>
                <a:effectLst/>
                <a:uLnTx/>
                <a:uFillTx/>
                <a:latin typeface="Arial"/>
              </a:rPr>
              <a:t>Opció B: un ‘open </a:t>
            </a:r>
            <a:r>
              <a:rPr kumimoji="0" lang="ca-ES" sz="1800" b="0" i="0" u="none" strike="noStrike" kern="0" cap="none" spc="0" normalizeH="0" baseline="0" noProof="0" dirty="0" err="1">
                <a:ln>
                  <a:noFill/>
                </a:ln>
                <a:solidFill>
                  <a:srgbClr val="000000"/>
                </a:solidFill>
                <a:effectLst/>
                <a:uLnTx/>
                <a:uFillTx/>
                <a:latin typeface="Arial"/>
              </a:rPr>
              <a:t>deal</a:t>
            </a:r>
            <a:r>
              <a:rPr kumimoji="0" lang="ca-ES" sz="1800" b="0" i="0" u="none" strike="noStrike" kern="0" cap="none" spc="0" normalizeH="0" baseline="0" noProof="0" dirty="0">
                <a:ln>
                  <a:noFill/>
                </a:ln>
                <a:solidFill>
                  <a:srgbClr val="000000"/>
                </a:solidFill>
                <a:effectLst/>
                <a:uLnTx/>
                <a:uFillTx/>
                <a:latin typeface="Arial"/>
              </a:rPr>
              <a:t>’ en el que el cost = nombre articles x cost APC</a:t>
            </a:r>
          </a:p>
          <a:p>
            <a:pPr marL="542925" marR="0" lvl="1" indent="-276225" algn="l" defTabSz="914400" rtl="0" eaLnBrk="1" fontAlgn="base" latinLnBrk="0" hangingPunct="1">
              <a:lnSpc>
                <a:spcPct val="100000"/>
              </a:lnSpc>
              <a:spcBef>
                <a:spcPct val="20000"/>
              </a:spcBef>
              <a:spcAft>
                <a:spcPct val="0"/>
              </a:spcAft>
              <a:buClrTx/>
              <a:buSzTx/>
              <a:buFontTx/>
              <a:buChar char="•"/>
              <a:tabLst/>
              <a:defRPr/>
            </a:pPr>
            <a:endParaRPr kumimoji="0" lang="ca-ES" sz="1800" b="0" i="0" u="none" strike="noStrike" kern="0" cap="none" spc="0" normalizeH="0" baseline="0" noProof="0" dirty="0">
              <a:ln>
                <a:noFill/>
              </a:ln>
              <a:solidFill>
                <a:srgbClr val="000000"/>
              </a:solidFill>
              <a:effectLst/>
              <a:uLnTx/>
              <a:uFillTx/>
              <a:latin typeface="Arial"/>
            </a:endParaRPr>
          </a:p>
          <a:p>
            <a:pPr marL="271463" marR="0" lvl="0" indent="-271463" algn="l" defTabSz="914400" rtl="0" eaLnBrk="1" fontAlgn="base" latinLnBrk="0" hangingPunct="1">
              <a:lnSpc>
                <a:spcPct val="100000"/>
              </a:lnSpc>
              <a:spcBef>
                <a:spcPct val="20000"/>
              </a:spcBef>
              <a:spcAft>
                <a:spcPct val="0"/>
              </a:spcAft>
              <a:buClrTx/>
              <a:buSzTx/>
              <a:buFont typeface="Wingdings" pitchFamily="2" charset="2"/>
              <a:buChar char="ü"/>
              <a:tabLst/>
              <a:defRPr/>
            </a:pPr>
            <a:r>
              <a:rPr kumimoji="0" lang="ca-ES" sz="2000" b="0" i="0" u="none" strike="noStrike" kern="0" cap="none" spc="0" normalizeH="0" baseline="0" noProof="0" dirty="0">
                <a:ln>
                  <a:noFill/>
                </a:ln>
                <a:solidFill>
                  <a:srgbClr val="000000"/>
                </a:solidFill>
                <a:effectLst/>
                <a:uLnTx/>
                <a:uFillTx/>
                <a:latin typeface="Arial"/>
                <a:ea typeface="+mn-ea"/>
                <a:cs typeface="+mn-cs"/>
              </a:rPr>
              <a:t>Anàlisis</a:t>
            </a:r>
          </a:p>
          <a:p>
            <a:pPr marL="542925" marR="0" lvl="1" indent="-276225" algn="l" defTabSz="914400" rtl="0" eaLnBrk="1" fontAlgn="base" latinLnBrk="0" hangingPunct="1">
              <a:lnSpc>
                <a:spcPct val="100000"/>
              </a:lnSpc>
              <a:spcBef>
                <a:spcPct val="20000"/>
              </a:spcBef>
              <a:spcAft>
                <a:spcPct val="0"/>
              </a:spcAft>
              <a:buClrTx/>
              <a:buSzTx/>
              <a:buFontTx/>
              <a:buChar char="•"/>
              <a:tabLst/>
              <a:defRPr/>
            </a:pPr>
            <a:r>
              <a:rPr kumimoji="0" lang="ca-ES" sz="1800" b="0" i="0" u="none" strike="noStrike" kern="0" cap="none" spc="0" normalizeH="0" baseline="0" noProof="0" dirty="0">
                <a:ln>
                  <a:noFill/>
                </a:ln>
                <a:solidFill>
                  <a:srgbClr val="000000"/>
                </a:solidFill>
                <a:effectLst/>
                <a:uLnTx/>
                <a:uFillTx/>
                <a:latin typeface="Arial"/>
              </a:rPr>
              <a:t>L’opció A sembla millor, però si al cost de les subscripcions s’hi afegeix el de publicar en OA (pagant </a:t>
            </a:r>
            <a:r>
              <a:rPr kumimoji="0" lang="ca-ES" sz="1800" b="0" i="0" u="none" strike="noStrike" kern="0" cap="none" spc="0" normalizeH="0" baseline="0" noProof="0" dirty="0" err="1">
                <a:ln>
                  <a:noFill/>
                </a:ln>
                <a:solidFill>
                  <a:srgbClr val="000000"/>
                </a:solidFill>
                <a:effectLst/>
                <a:uLnTx/>
                <a:uFillTx/>
                <a:latin typeface="Arial"/>
              </a:rPr>
              <a:t>APCs</a:t>
            </a:r>
            <a:r>
              <a:rPr kumimoji="0" lang="ca-ES" sz="1800" b="0" i="0" u="none" strike="noStrike" kern="0" cap="none" spc="0" normalizeH="0" baseline="0" noProof="0" dirty="0">
                <a:ln>
                  <a:noFill/>
                </a:ln>
                <a:solidFill>
                  <a:srgbClr val="000000"/>
                </a:solidFill>
                <a:effectLst/>
                <a:uLnTx/>
                <a:uFillTx/>
                <a:latin typeface="Arial"/>
              </a:rPr>
              <a:t>) 1/3 dels articles el cost és similar al de B</a:t>
            </a:r>
          </a:p>
          <a:p>
            <a:pPr marL="542925" marR="0" lvl="1" indent="-276225" algn="l" defTabSz="914400" rtl="0" eaLnBrk="1" fontAlgn="base" latinLnBrk="0" hangingPunct="1">
              <a:lnSpc>
                <a:spcPct val="100000"/>
              </a:lnSpc>
              <a:spcBef>
                <a:spcPct val="20000"/>
              </a:spcBef>
              <a:spcAft>
                <a:spcPct val="0"/>
              </a:spcAft>
              <a:buClrTx/>
              <a:buSzTx/>
              <a:buFontTx/>
              <a:buChar char="•"/>
              <a:tabLst/>
              <a:defRPr/>
            </a:pPr>
            <a:r>
              <a:rPr kumimoji="0" lang="ca-ES" sz="1800" b="0" i="0" u="none" strike="noStrike" kern="0" cap="none" spc="0" normalizeH="0" baseline="0" noProof="0" dirty="0">
                <a:ln>
                  <a:noFill/>
                </a:ln>
                <a:solidFill>
                  <a:srgbClr val="000000"/>
                </a:solidFill>
                <a:effectLst/>
                <a:uLnTx/>
                <a:uFillTx/>
                <a:latin typeface="Arial"/>
              </a:rPr>
              <a:t>L’opció B permet publicar en OA el 100% articles d’autors principals d’universitats signatàries de l’acord </a:t>
            </a:r>
          </a:p>
          <a:p>
            <a:pPr marL="809625" marR="0" lvl="2" indent="-266700" algn="l" defTabSz="914400" rtl="0" eaLnBrk="1" fontAlgn="base" latinLnBrk="0" hangingPunct="1">
              <a:lnSpc>
                <a:spcPct val="100000"/>
              </a:lnSpc>
              <a:spcBef>
                <a:spcPct val="20000"/>
              </a:spcBef>
              <a:spcAft>
                <a:spcPct val="0"/>
              </a:spcAft>
              <a:buClrTx/>
              <a:buSzTx/>
              <a:buFont typeface="Arial" charset="0"/>
              <a:buChar char="–"/>
              <a:tabLst/>
              <a:defRPr/>
            </a:pPr>
            <a:r>
              <a:rPr kumimoji="0" lang="ca-ES" sz="1600" b="0" i="0" u="none" strike="noStrike" kern="0" cap="none" spc="0" normalizeH="0" baseline="0" noProof="0" dirty="0">
                <a:ln>
                  <a:noFill/>
                </a:ln>
                <a:solidFill>
                  <a:srgbClr val="000000"/>
                </a:solidFill>
                <a:effectLst/>
                <a:uLnTx/>
                <a:uFillTx/>
                <a:latin typeface="Arial"/>
              </a:rPr>
              <a:t>Aquesta opció té un cost neutral pel sistema, però no per les universitats </a:t>
            </a:r>
          </a:p>
          <a:p>
            <a:pPr marL="809625" marR="0" lvl="2" indent="-266700" algn="l" defTabSz="914400" rtl="0" eaLnBrk="1" fontAlgn="base" latinLnBrk="0" hangingPunct="1">
              <a:lnSpc>
                <a:spcPct val="100000"/>
              </a:lnSpc>
              <a:spcBef>
                <a:spcPct val="20000"/>
              </a:spcBef>
              <a:spcAft>
                <a:spcPct val="0"/>
              </a:spcAft>
              <a:buClrTx/>
              <a:buSzTx/>
              <a:buFont typeface="Arial" charset="0"/>
              <a:buChar char="–"/>
              <a:tabLst/>
              <a:defRPr/>
            </a:pPr>
            <a:r>
              <a:rPr kumimoji="0" lang="ca-ES" sz="1600" b="0" i="0" u="none" strike="noStrike" kern="0" cap="none" spc="0" normalizeH="0" baseline="0" noProof="0" dirty="0">
                <a:ln>
                  <a:noFill/>
                </a:ln>
                <a:solidFill>
                  <a:srgbClr val="000000"/>
                </a:solidFill>
                <a:effectLst/>
                <a:uLnTx/>
                <a:uFillTx/>
                <a:latin typeface="Arial"/>
              </a:rPr>
              <a:t>En aquesta opció el preu ja no es fixa per la despesa prèvia sinó pel nombre d’articles publicats (cal canviar la fórmula de distribució de cost?) </a:t>
            </a:r>
          </a:p>
          <a:p>
            <a:endParaRPr lang="es-ES" dirty="0"/>
          </a:p>
        </p:txBody>
      </p:sp>
      <p:sp>
        <p:nvSpPr>
          <p:cNvPr id="4" name="Marcador de número de diapositiva 3"/>
          <p:cNvSpPr>
            <a:spLocks noGrp="1"/>
          </p:cNvSpPr>
          <p:nvPr>
            <p:ph type="sldNum" sz="quarter" idx="5"/>
          </p:nvPr>
        </p:nvSpPr>
        <p:spPr/>
        <p:txBody>
          <a:bodyPr/>
          <a:lstStyle/>
          <a:p>
            <a:fld id="{BFE31DE8-8CDE-4FE6-A77C-CBE8D30343F6}" type="slidenum">
              <a:rPr lang="ca-ES" altLang="ca-ES" smtClean="0"/>
              <a:pPr/>
              <a:t>11</a:t>
            </a:fld>
            <a:endParaRPr lang="ca-ES" altLang="ca-ES" dirty="0"/>
          </a:p>
        </p:txBody>
      </p:sp>
    </p:spTree>
    <p:extLst>
      <p:ext uri="{BB962C8B-B14F-4D97-AF65-F5344CB8AC3E}">
        <p14:creationId xmlns:p14="http://schemas.microsoft.com/office/powerpoint/2010/main" val="3865417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697163" y="509588"/>
            <a:ext cx="4532312" cy="2549525"/>
          </a:xfrm>
        </p:spPr>
      </p:sp>
      <p:sp>
        <p:nvSpPr>
          <p:cNvPr id="3" name="2 Marcador de notas"/>
          <p:cNvSpPr>
            <a:spLocks noGrp="1"/>
          </p:cNvSpPr>
          <p:nvPr>
            <p:ph type="body" idx="1"/>
          </p:nvPr>
        </p:nvSpPr>
        <p:spPr/>
        <p:txBody>
          <a:bodyPr/>
          <a:lstStyle/>
          <a:p>
            <a:endParaRPr lang="ca-ES"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E31DE8-8CDE-4FE6-A77C-CBE8D30343F6}" type="slidenum">
              <a:rPr kumimoji="0" lang="ca-ES" altLang="ca-E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ca-ES" altLang="ca-E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1243151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5123" name="Rectangle 3"/>
          <p:cNvSpPr>
            <a:spLocks noGrp="1" noChangeArrowheads="1"/>
          </p:cNvSpPr>
          <p:nvPr>
            <p:ph type="ctrTitle" hasCustomPrompt="1"/>
          </p:nvPr>
        </p:nvSpPr>
        <p:spPr>
          <a:xfrm>
            <a:off x="1297518" y="1844824"/>
            <a:ext cx="9596967" cy="936104"/>
          </a:xfrm>
        </p:spPr>
        <p:txBody>
          <a:bodyPr anchor="b"/>
          <a:lstStyle>
            <a:lvl1pPr algn="ctr">
              <a:lnSpc>
                <a:spcPct val="150000"/>
              </a:lnSpc>
              <a:defRPr sz="2800" baseline="0">
                <a:solidFill>
                  <a:srgbClr val="287886"/>
                </a:solidFill>
              </a:defRPr>
            </a:lvl1pPr>
          </a:lstStyle>
          <a:p>
            <a:pPr lvl="0"/>
            <a:r>
              <a:rPr lang="ca-ES" altLang="ca-ES" noProof="0" dirty="0" err="1"/>
              <a:t>Haga</a:t>
            </a:r>
            <a:r>
              <a:rPr lang="ca-ES" altLang="ca-ES" noProof="0" dirty="0"/>
              <a:t> clic para </a:t>
            </a:r>
            <a:r>
              <a:rPr lang="ca-ES" altLang="ca-ES" noProof="0" dirty="0" err="1"/>
              <a:t>cambiar</a:t>
            </a:r>
            <a:r>
              <a:rPr lang="ca-ES" altLang="ca-ES" noProof="0" dirty="0"/>
              <a:t> el estilo de </a:t>
            </a:r>
            <a:r>
              <a:rPr lang="ca-ES" altLang="ca-ES" noProof="0" dirty="0" err="1"/>
              <a:t>título</a:t>
            </a:r>
            <a:endParaRPr lang="ca-ES" altLang="ca-ES" noProof="0" dirty="0"/>
          </a:p>
        </p:txBody>
      </p:sp>
      <p:sp>
        <p:nvSpPr>
          <p:cNvPr id="5124" name="Rectangle 4"/>
          <p:cNvSpPr>
            <a:spLocks noGrp="1" noChangeArrowheads="1"/>
          </p:cNvSpPr>
          <p:nvPr>
            <p:ph type="subTitle" idx="1"/>
          </p:nvPr>
        </p:nvSpPr>
        <p:spPr>
          <a:xfrm>
            <a:off x="1297518" y="2924944"/>
            <a:ext cx="9596967" cy="3414848"/>
          </a:xfrm>
        </p:spPr>
        <p:txBody>
          <a:bodyPr anchor="ctr" anchorCtr="1"/>
          <a:lstStyle>
            <a:lvl1pPr marL="0" indent="0" algn="l">
              <a:spcBef>
                <a:spcPts val="0"/>
              </a:spcBef>
              <a:buFont typeface="Wingdings" pitchFamily="2" charset="2"/>
              <a:buNone/>
              <a:defRPr/>
            </a:lvl1pPr>
          </a:lstStyle>
          <a:p>
            <a:pPr lvl="0"/>
            <a:r>
              <a:rPr lang="es-ES" altLang="ca-ES" noProof="0"/>
              <a:t>Haga clic para modificar el estilo de subtítulo del patrón</a:t>
            </a:r>
            <a:endParaRPr lang="ca-ES" altLang="ca-ES" noProof="0" dirty="0"/>
          </a:p>
        </p:txBody>
      </p:sp>
      <p:pic>
        <p:nvPicPr>
          <p:cNvPr id="3" name="2 Imagen"/>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339792"/>
            <a:ext cx="12192000" cy="545592"/>
          </a:xfrm>
          <a:prstGeom prst="rect">
            <a:avLst/>
          </a:prstGeom>
        </p:spPr>
      </p:pic>
      <p:pic>
        <p:nvPicPr>
          <p:cNvPr id="6" name="5 Imagen"/>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330267"/>
            <a:ext cx="12192000" cy="545592"/>
          </a:xfrm>
          <a:prstGeom prst="rect">
            <a:avLst/>
          </a:prstGeom>
        </p:spPr>
      </p:pic>
    </p:spTree>
    <p:extLst>
      <p:ext uri="{BB962C8B-B14F-4D97-AF65-F5344CB8AC3E}">
        <p14:creationId xmlns:p14="http://schemas.microsoft.com/office/powerpoint/2010/main" val="266064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94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aseline="0">
                <a:solidFill>
                  <a:srgbClr val="2A7886"/>
                </a:solidFill>
              </a:defRPr>
            </a:lvl1pPr>
          </a:lstStyle>
          <a:p>
            <a:r>
              <a:rPr lang="es-ES" noProof="0"/>
              <a:t>Haga clic para modificar el estilo de título del patrón</a:t>
            </a:r>
            <a:endParaRPr lang="ca-ES" noProof="0" dirty="0"/>
          </a:p>
        </p:txBody>
      </p:sp>
      <p:sp>
        <p:nvSpPr>
          <p:cNvPr id="3" name="2 Marcador de contenido"/>
          <p:cNvSpPr>
            <a:spLocks noGrp="1"/>
          </p:cNvSpPr>
          <p:nvPr>
            <p:ph idx="1"/>
          </p:nvPr>
        </p:nvSpPr>
        <p:spPr/>
        <p:txBody>
          <a:bodyPr/>
          <a:lstStyle>
            <a:lvl2pPr marL="542925" indent="-276225">
              <a:defRPr/>
            </a:lvl2pPr>
            <a:lvl3pPr marL="809625" indent="-266700">
              <a:defRPr/>
            </a:lvl3pPr>
            <a:lvl4pPr marL="1076325" indent="-266700">
              <a:defRPr/>
            </a:lvl4pPr>
            <a:lvl5pPr marL="1343025" indent="-266700">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dirty="0"/>
          </a:p>
        </p:txBody>
      </p:sp>
      <p:sp>
        <p:nvSpPr>
          <p:cNvPr id="5" name="4 Marcador de número de diapositiva"/>
          <p:cNvSpPr>
            <a:spLocks noGrp="1"/>
          </p:cNvSpPr>
          <p:nvPr>
            <p:ph type="sldNum" sz="quarter" idx="11"/>
          </p:nvPr>
        </p:nvSpPr>
        <p:spPr/>
        <p:txBody>
          <a:bodyPr/>
          <a:lstStyle>
            <a:lvl1pPr>
              <a:defRPr baseline="0">
                <a:solidFill>
                  <a:schemeClr val="bg1"/>
                </a:solidFill>
              </a:defRPr>
            </a:lvl1pPr>
          </a:lstStyle>
          <a:p>
            <a:fld id="{9389B96A-C7A4-4072-A052-44514241F2A3}" type="slidenum">
              <a:rPr lang="ca-ES" altLang="ca-ES" smtClean="0">
                <a:solidFill>
                  <a:srgbClr val="FFFFFF"/>
                </a:solidFill>
              </a:rPr>
              <a:pPr/>
              <a:t>‹Nº›</a:t>
            </a:fld>
            <a:endParaRPr lang="ca-ES" altLang="ca-ES" dirty="0">
              <a:solidFill>
                <a:srgbClr val="FFFFFF"/>
              </a:solidFill>
            </a:endParaRPr>
          </a:p>
        </p:txBody>
      </p:sp>
    </p:spTree>
    <p:extLst>
      <p:ext uri="{BB962C8B-B14F-4D97-AF65-F5344CB8AC3E}">
        <p14:creationId xmlns:p14="http://schemas.microsoft.com/office/powerpoint/2010/main" val="94954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aseline="0">
                <a:solidFill>
                  <a:srgbClr val="287886"/>
                </a:solidFill>
              </a:defRPr>
            </a:lvl1pPr>
          </a:lstStyle>
          <a:p>
            <a:r>
              <a:rPr lang="es-ES"/>
              <a:t>Haga clic para modificar el estilo de título del patrón</a:t>
            </a:r>
            <a:endParaRPr lang="ca-ES" dirty="0"/>
          </a:p>
        </p:txBody>
      </p:sp>
      <p:sp>
        <p:nvSpPr>
          <p:cNvPr id="3" name="2 Marcador de contenido"/>
          <p:cNvSpPr>
            <a:spLocks noGrp="1"/>
          </p:cNvSpPr>
          <p:nvPr>
            <p:ph sz="half" idx="1"/>
          </p:nvPr>
        </p:nvSpPr>
        <p:spPr>
          <a:xfrm>
            <a:off x="609600" y="765175"/>
            <a:ext cx="5384800" cy="5544145"/>
          </a:xfrm>
        </p:spPr>
        <p:txBody>
          <a:bodyPr/>
          <a:lstStyle>
            <a:lvl1pPr marL="361950" indent="-361950">
              <a:defRPr sz="2800"/>
            </a:lvl1pPr>
            <a:lvl2pPr marL="542925" indent="-180975">
              <a:defRPr sz="2400"/>
            </a:lvl2pPr>
            <a:lvl3pPr marL="809625" indent="-266700">
              <a:defRPr sz="2000"/>
            </a:lvl3pPr>
            <a:lvl4pPr marL="1076325" indent="-266700">
              <a:defRPr sz="1800"/>
            </a:lvl4pPr>
            <a:lvl5pPr marL="1343025" indent="-266700">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dirty="0"/>
          </a:p>
        </p:txBody>
      </p:sp>
      <p:sp>
        <p:nvSpPr>
          <p:cNvPr id="4" name="3 Marcador de contenido"/>
          <p:cNvSpPr>
            <a:spLocks noGrp="1"/>
          </p:cNvSpPr>
          <p:nvPr>
            <p:ph sz="half" idx="2"/>
          </p:nvPr>
        </p:nvSpPr>
        <p:spPr>
          <a:xfrm>
            <a:off x="6197600" y="765175"/>
            <a:ext cx="5384800" cy="5544145"/>
          </a:xfrm>
        </p:spPr>
        <p:txBody>
          <a:bodyPr/>
          <a:lstStyle>
            <a:lvl1pPr marL="361950" indent="-361950">
              <a:defRPr sz="2800"/>
            </a:lvl1pPr>
            <a:lvl2pPr marL="542925" indent="-180975">
              <a:defRPr sz="2400"/>
            </a:lvl2pPr>
            <a:lvl3pPr marL="809625" indent="-266700">
              <a:defRPr sz="2000"/>
            </a:lvl3pPr>
            <a:lvl4pPr marL="1076325" indent="-266700">
              <a:defRPr sz="1800"/>
            </a:lvl4pPr>
            <a:lvl5pPr marL="1343025" indent="-266700">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dirty="0"/>
          </a:p>
        </p:txBody>
      </p:sp>
      <p:sp>
        <p:nvSpPr>
          <p:cNvPr id="6" name="5 Marcador de número de diapositiva"/>
          <p:cNvSpPr>
            <a:spLocks noGrp="1"/>
          </p:cNvSpPr>
          <p:nvPr>
            <p:ph type="sldNum" sz="quarter" idx="11"/>
          </p:nvPr>
        </p:nvSpPr>
        <p:spPr/>
        <p:txBody>
          <a:bodyPr/>
          <a:lstStyle>
            <a:lvl1pPr>
              <a:defRPr baseline="0">
                <a:solidFill>
                  <a:schemeClr val="bg1"/>
                </a:solidFill>
              </a:defRPr>
            </a:lvl1pPr>
          </a:lstStyle>
          <a:p>
            <a:fld id="{73BA7433-1BEB-42D5-B602-2402B5204CFB}" type="slidenum">
              <a:rPr lang="ca-ES" altLang="ca-ES" smtClean="0">
                <a:solidFill>
                  <a:srgbClr val="FFFFFF"/>
                </a:solidFill>
              </a:rPr>
              <a:pPr/>
              <a:t>‹Nº›</a:t>
            </a:fld>
            <a:endParaRPr lang="ca-ES" altLang="ca-ES" dirty="0">
              <a:solidFill>
                <a:srgbClr val="FFFFFF"/>
              </a:solidFill>
            </a:endParaRPr>
          </a:p>
        </p:txBody>
      </p:sp>
    </p:spTree>
    <p:extLst>
      <p:ext uri="{BB962C8B-B14F-4D97-AF65-F5344CB8AC3E}">
        <p14:creationId xmlns:p14="http://schemas.microsoft.com/office/powerpoint/2010/main" val="351138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aseline="0">
                <a:solidFill>
                  <a:srgbClr val="287886"/>
                </a:solidFill>
              </a:defRPr>
            </a:lvl1pPr>
          </a:lstStyle>
          <a:p>
            <a:r>
              <a:rPr lang="es-ES"/>
              <a:t>Haga clic para modificar el estilo de título del patrón</a:t>
            </a:r>
            <a:endParaRPr lang="ca-ES" dirty="0"/>
          </a:p>
        </p:txBody>
      </p:sp>
      <p:sp>
        <p:nvSpPr>
          <p:cNvPr id="4" name="3 Marcador de número de diapositiva"/>
          <p:cNvSpPr>
            <a:spLocks noGrp="1"/>
          </p:cNvSpPr>
          <p:nvPr>
            <p:ph type="sldNum" sz="quarter" idx="11"/>
          </p:nvPr>
        </p:nvSpPr>
        <p:spPr/>
        <p:txBody>
          <a:bodyPr/>
          <a:lstStyle>
            <a:lvl1pPr>
              <a:defRPr baseline="0">
                <a:solidFill>
                  <a:schemeClr val="bg1"/>
                </a:solidFill>
              </a:defRPr>
            </a:lvl1pPr>
          </a:lstStyle>
          <a:p>
            <a:fld id="{5CD01380-D9E4-4787-9F82-C168EB9C202A}" type="slidenum">
              <a:rPr lang="ca-ES" altLang="ca-ES" smtClean="0">
                <a:solidFill>
                  <a:srgbClr val="FFFFFF"/>
                </a:solidFill>
              </a:rPr>
              <a:pPr/>
              <a:t>‹Nº›</a:t>
            </a:fld>
            <a:endParaRPr lang="ca-ES" altLang="ca-ES" dirty="0">
              <a:solidFill>
                <a:srgbClr val="FFFFFF"/>
              </a:solidFill>
            </a:endParaRPr>
          </a:p>
        </p:txBody>
      </p:sp>
    </p:spTree>
    <p:extLst>
      <p:ext uri="{BB962C8B-B14F-4D97-AF65-F5344CB8AC3E}">
        <p14:creationId xmlns:p14="http://schemas.microsoft.com/office/powerpoint/2010/main" val="626047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extual slide">
    <p:spTree>
      <p:nvGrpSpPr>
        <p:cNvPr id="1" name=""/>
        <p:cNvGrpSpPr/>
        <p:nvPr/>
      </p:nvGrpSpPr>
      <p:grpSpPr>
        <a:xfrm>
          <a:off x="0" y="0"/>
          <a:ext cx="0" cy="0"/>
          <a:chOff x="0" y="0"/>
          <a:chExt cx="0" cy="0"/>
        </a:xfrm>
      </p:grpSpPr>
      <p:sp>
        <p:nvSpPr>
          <p:cNvPr id="2" name="1 Título"/>
          <p:cNvSpPr>
            <a:spLocks noGrp="1"/>
          </p:cNvSpPr>
          <p:nvPr>
            <p:ph type="title" hasCustomPrompt="1"/>
          </p:nvPr>
        </p:nvSpPr>
        <p:spPr/>
        <p:txBody>
          <a:bodyPr/>
          <a:lstStyle>
            <a:lvl1pPr>
              <a:defRPr>
                <a:latin typeface="+mn-lt"/>
              </a:defRPr>
            </a:lvl1pPr>
          </a:lstStyle>
          <a:p>
            <a:r>
              <a:rPr lang="en-GB" dirty="0"/>
              <a:t>Click here to change the title of the slide</a:t>
            </a:r>
            <a:endParaRPr lang="gl-ES" dirty="0"/>
          </a:p>
        </p:txBody>
      </p:sp>
      <p:sp>
        <p:nvSpPr>
          <p:cNvPr id="3" name="2 Marcador de contenido"/>
          <p:cNvSpPr>
            <a:spLocks noGrp="1"/>
          </p:cNvSpPr>
          <p:nvPr>
            <p:ph sz="half" idx="1" hasCustomPrompt="1"/>
          </p:nvPr>
        </p:nvSpPr>
        <p:spPr>
          <a:xfrm>
            <a:off x="239349" y="980728"/>
            <a:ext cx="11809312" cy="5544616"/>
          </a:xfrm>
        </p:spPr>
        <p:txBody>
          <a:bodyPr>
            <a:noAutofit/>
          </a:bodyPr>
          <a:lstStyle>
            <a:lvl1pPr marL="0" indent="0">
              <a:spcBef>
                <a:spcPts val="0"/>
              </a:spcBef>
              <a:buNone/>
              <a:defRPr sz="1600">
                <a:latin typeface="+mn-lt"/>
              </a:defRPr>
            </a:lvl1pPr>
            <a:lvl2pPr>
              <a:buNone/>
              <a:defRPr sz="2400">
                <a:latin typeface="+mn-lt"/>
              </a:defRPr>
            </a:lvl2pPr>
            <a:lvl3pPr>
              <a:buNone/>
              <a:defRPr sz="2000">
                <a:latin typeface="+mn-lt"/>
              </a:defRPr>
            </a:lvl3pPr>
            <a:lvl4pPr>
              <a:buNone/>
              <a:defRPr sz="1800">
                <a:latin typeface="+mn-lt"/>
              </a:defRPr>
            </a:lvl4pPr>
            <a:lvl5pPr>
              <a:buNone/>
              <a:defRPr sz="1800">
                <a:latin typeface="+mn-lt"/>
              </a:defRPr>
            </a:lvl5pPr>
            <a:lvl6pPr>
              <a:defRPr sz="1800"/>
            </a:lvl6pPr>
            <a:lvl7pPr>
              <a:defRPr sz="1800"/>
            </a:lvl7pPr>
            <a:lvl8pPr>
              <a:defRPr sz="1800"/>
            </a:lvl8pPr>
            <a:lvl9pPr>
              <a:defRPr sz="1800"/>
            </a:lvl9pPr>
          </a:lstStyle>
          <a:p>
            <a:pPr lvl="0"/>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consectetur</a:t>
            </a:r>
            <a:r>
              <a:rPr lang="es-ES" dirty="0"/>
              <a:t> </a:t>
            </a:r>
            <a:r>
              <a:rPr lang="es-ES" dirty="0" err="1"/>
              <a:t>adipiscing</a:t>
            </a:r>
            <a:r>
              <a:rPr lang="es-ES" dirty="0"/>
              <a:t> </a:t>
            </a:r>
            <a:r>
              <a:rPr lang="es-ES" dirty="0" err="1"/>
              <a:t>elit</a:t>
            </a:r>
            <a:r>
              <a:rPr lang="es-ES" dirty="0"/>
              <a:t>. Nunc tortor </a:t>
            </a:r>
            <a:r>
              <a:rPr lang="es-ES" dirty="0" err="1"/>
              <a:t>diam</a:t>
            </a:r>
            <a:r>
              <a:rPr lang="es-ES" dirty="0"/>
              <a:t>, </a:t>
            </a:r>
            <a:r>
              <a:rPr lang="es-ES" dirty="0" err="1"/>
              <a:t>tincidunt</a:t>
            </a:r>
            <a:r>
              <a:rPr lang="es-ES" dirty="0"/>
              <a:t> non </a:t>
            </a:r>
            <a:r>
              <a:rPr lang="es-ES" dirty="0" err="1"/>
              <a:t>est</a:t>
            </a:r>
            <a:r>
              <a:rPr lang="es-ES" dirty="0"/>
              <a:t> </a:t>
            </a:r>
            <a:r>
              <a:rPr lang="es-ES" dirty="0" err="1"/>
              <a:t>nec</a:t>
            </a:r>
            <a:r>
              <a:rPr lang="es-ES" dirty="0"/>
              <a:t>, </a:t>
            </a:r>
            <a:r>
              <a:rPr lang="es-ES" dirty="0" err="1"/>
              <a:t>tincidunt</a:t>
            </a:r>
            <a:r>
              <a:rPr lang="es-ES" dirty="0"/>
              <a:t> </a:t>
            </a:r>
            <a:r>
              <a:rPr lang="es-ES" dirty="0" err="1"/>
              <a:t>consectetur</a:t>
            </a:r>
            <a:r>
              <a:rPr lang="es-ES" dirty="0"/>
              <a:t> </a:t>
            </a:r>
            <a:r>
              <a:rPr lang="es-ES" dirty="0" err="1"/>
              <a:t>dui</a:t>
            </a:r>
            <a:r>
              <a:rPr lang="es-ES" dirty="0"/>
              <a:t>. </a:t>
            </a:r>
            <a:r>
              <a:rPr lang="es-ES" dirty="0" err="1"/>
              <a:t>Vestibulum</a:t>
            </a:r>
            <a:r>
              <a:rPr lang="es-ES" dirty="0"/>
              <a:t> </a:t>
            </a:r>
            <a:r>
              <a:rPr lang="es-ES" dirty="0" err="1"/>
              <a:t>nec</a:t>
            </a:r>
            <a:r>
              <a:rPr lang="es-ES" dirty="0"/>
              <a:t> </a:t>
            </a:r>
            <a:r>
              <a:rPr lang="es-ES" dirty="0" err="1"/>
              <a:t>sapien</a:t>
            </a:r>
            <a:r>
              <a:rPr lang="es-ES" dirty="0"/>
              <a:t> </a:t>
            </a:r>
            <a:r>
              <a:rPr lang="es-ES" dirty="0" err="1"/>
              <a:t>tellus</a:t>
            </a:r>
            <a:r>
              <a:rPr lang="es-ES" dirty="0"/>
              <a:t>. </a:t>
            </a:r>
            <a:r>
              <a:rPr lang="es-ES" dirty="0" err="1"/>
              <a:t>Fusce</a:t>
            </a:r>
            <a:r>
              <a:rPr lang="es-ES" dirty="0"/>
              <a:t> </a:t>
            </a:r>
            <a:r>
              <a:rPr lang="es-ES" dirty="0" err="1"/>
              <a:t>congue</a:t>
            </a:r>
            <a:r>
              <a:rPr lang="es-ES" dirty="0"/>
              <a:t> </a:t>
            </a:r>
            <a:r>
              <a:rPr lang="es-ES" dirty="0" err="1"/>
              <a:t>est</a:t>
            </a:r>
            <a:r>
              <a:rPr lang="es-ES" dirty="0"/>
              <a:t> sed </a:t>
            </a:r>
            <a:r>
              <a:rPr lang="es-ES" dirty="0" err="1"/>
              <a:t>cursus</a:t>
            </a:r>
            <a:r>
              <a:rPr lang="es-ES" dirty="0"/>
              <a:t> </a:t>
            </a:r>
            <a:r>
              <a:rPr lang="es-ES" dirty="0" err="1"/>
              <a:t>pretium</a:t>
            </a:r>
            <a:r>
              <a:rPr lang="es-ES" dirty="0"/>
              <a:t>. </a:t>
            </a:r>
            <a:r>
              <a:rPr lang="es-ES" dirty="0" err="1"/>
              <a:t>Integer</a:t>
            </a:r>
            <a:r>
              <a:rPr lang="es-ES" dirty="0"/>
              <a:t> </a:t>
            </a:r>
            <a:r>
              <a:rPr lang="es-ES" dirty="0" err="1"/>
              <a:t>suscipit</a:t>
            </a:r>
            <a:r>
              <a:rPr lang="es-ES" dirty="0"/>
              <a:t> </a:t>
            </a:r>
            <a:r>
              <a:rPr lang="es-ES" dirty="0" err="1"/>
              <a:t>accumsan</a:t>
            </a:r>
            <a:r>
              <a:rPr lang="es-ES" dirty="0"/>
              <a:t> </a:t>
            </a:r>
            <a:r>
              <a:rPr lang="es-ES" dirty="0" err="1"/>
              <a:t>pulvinar</a:t>
            </a:r>
            <a:r>
              <a:rPr lang="es-ES" dirty="0"/>
              <a:t>. </a:t>
            </a:r>
            <a:r>
              <a:rPr lang="es-ES" dirty="0" err="1"/>
              <a:t>Cras</a:t>
            </a:r>
            <a:r>
              <a:rPr lang="es-ES" dirty="0"/>
              <a:t> </a:t>
            </a:r>
            <a:r>
              <a:rPr lang="es-ES" dirty="0" err="1"/>
              <a:t>mattis</a:t>
            </a:r>
            <a:r>
              <a:rPr lang="es-ES" dirty="0"/>
              <a:t>, mi in </a:t>
            </a:r>
            <a:r>
              <a:rPr lang="es-ES" dirty="0" err="1"/>
              <a:t>cursus</a:t>
            </a:r>
            <a:r>
              <a:rPr lang="es-ES" dirty="0"/>
              <a:t> </a:t>
            </a:r>
            <a:r>
              <a:rPr lang="es-ES" dirty="0" err="1"/>
              <a:t>feugiat</a:t>
            </a:r>
            <a:r>
              <a:rPr lang="es-ES" dirty="0"/>
              <a:t>, </a:t>
            </a:r>
            <a:r>
              <a:rPr lang="es-ES" dirty="0" err="1"/>
              <a:t>sem</a:t>
            </a:r>
            <a:r>
              <a:rPr lang="es-ES" dirty="0"/>
              <a:t> </a:t>
            </a:r>
            <a:r>
              <a:rPr lang="es-ES" dirty="0" err="1"/>
              <a:t>lectus</a:t>
            </a:r>
            <a:r>
              <a:rPr lang="es-ES" dirty="0"/>
              <a:t> </a:t>
            </a:r>
            <a:r>
              <a:rPr lang="es-ES" dirty="0" err="1"/>
              <a:t>tristique</a:t>
            </a:r>
            <a:r>
              <a:rPr lang="es-ES" dirty="0"/>
              <a:t> eros, et </a:t>
            </a:r>
            <a:r>
              <a:rPr lang="es-ES" dirty="0" err="1"/>
              <a:t>iaculis</a:t>
            </a:r>
            <a:r>
              <a:rPr lang="es-ES" dirty="0"/>
              <a:t> magna eros vitae </a:t>
            </a:r>
            <a:r>
              <a:rPr lang="es-ES" dirty="0" err="1"/>
              <a:t>purus</a:t>
            </a:r>
            <a:r>
              <a:rPr lang="es-ES" dirty="0"/>
              <a:t>. </a:t>
            </a:r>
            <a:r>
              <a:rPr lang="es-ES" dirty="0" err="1"/>
              <a:t>Cras</a:t>
            </a:r>
            <a:r>
              <a:rPr lang="es-ES" dirty="0"/>
              <a:t> a </a:t>
            </a:r>
            <a:r>
              <a:rPr lang="es-ES" dirty="0" err="1"/>
              <a:t>pretium</a:t>
            </a:r>
            <a:r>
              <a:rPr lang="es-ES" dirty="0"/>
              <a:t> </a:t>
            </a:r>
            <a:r>
              <a:rPr lang="es-ES" dirty="0" err="1"/>
              <a:t>elit</a:t>
            </a:r>
            <a:r>
              <a:rPr lang="es-ES" dirty="0"/>
              <a:t>, </a:t>
            </a:r>
            <a:r>
              <a:rPr lang="es-ES" dirty="0" err="1"/>
              <a:t>mattis</a:t>
            </a:r>
            <a:r>
              <a:rPr lang="es-ES" dirty="0"/>
              <a:t> </a:t>
            </a:r>
            <a:r>
              <a:rPr lang="es-ES" dirty="0" err="1"/>
              <a:t>vestibulum</a:t>
            </a:r>
            <a:r>
              <a:rPr lang="es-ES" dirty="0"/>
              <a:t> </a:t>
            </a:r>
            <a:r>
              <a:rPr lang="es-ES" dirty="0" err="1"/>
              <a:t>diam</a:t>
            </a:r>
            <a:r>
              <a:rPr lang="es-ES" dirty="0"/>
              <a:t>. </a:t>
            </a:r>
            <a:r>
              <a:rPr lang="es-ES" dirty="0" err="1"/>
              <a:t>Pellentesque</a:t>
            </a:r>
            <a:r>
              <a:rPr lang="es-ES" dirty="0"/>
              <a:t> </a:t>
            </a:r>
            <a:r>
              <a:rPr lang="es-ES" dirty="0" err="1"/>
              <a:t>habitant</a:t>
            </a:r>
            <a:r>
              <a:rPr lang="es-ES" dirty="0"/>
              <a:t> </a:t>
            </a:r>
            <a:r>
              <a:rPr lang="es-ES" dirty="0" err="1"/>
              <a:t>morbi</a:t>
            </a:r>
            <a:r>
              <a:rPr lang="es-ES" dirty="0"/>
              <a:t> </a:t>
            </a:r>
            <a:r>
              <a:rPr lang="es-ES" dirty="0" err="1"/>
              <a:t>tristique</a:t>
            </a:r>
            <a:r>
              <a:rPr lang="es-ES" dirty="0"/>
              <a:t> </a:t>
            </a:r>
            <a:r>
              <a:rPr lang="es-ES" dirty="0" err="1"/>
              <a:t>senectus</a:t>
            </a:r>
            <a:r>
              <a:rPr lang="es-ES" dirty="0"/>
              <a:t> et </a:t>
            </a:r>
            <a:r>
              <a:rPr lang="es-ES" dirty="0" err="1"/>
              <a:t>netus</a:t>
            </a:r>
            <a:r>
              <a:rPr lang="es-ES" dirty="0"/>
              <a:t> et </a:t>
            </a:r>
            <a:r>
              <a:rPr lang="es-ES" dirty="0" err="1"/>
              <a:t>malesuada</a:t>
            </a:r>
            <a:r>
              <a:rPr lang="es-ES" dirty="0"/>
              <a:t> </a:t>
            </a:r>
            <a:r>
              <a:rPr lang="es-ES" dirty="0" err="1"/>
              <a:t>fames</a:t>
            </a:r>
            <a:r>
              <a:rPr lang="es-ES" dirty="0"/>
              <a:t> </a:t>
            </a:r>
            <a:r>
              <a:rPr lang="es-ES" dirty="0" err="1"/>
              <a:t>ac</a:t>
            </a:r>
            <a:r>
              <a:rPr lang="es-ES" dirty="0"/>
              <a:t> </a:t>
            </a:r>
            <a:r>
              <a:rPr lang="es-ES" dirty="0" err="1"/>
              <a:t>turpis</a:t>
            </a:r>
            <a:r>
              <a:rPr lang="es-ES" dirty="0"/>
              <a:t> </a:t>
            </a:r>
            <a:r>
              <a:rPr lang="es-ES" dirty="0" err="1"/>
              <a:t>egestas</a:t>
            </a:r>
            <a:r>
              <a:rPr lang="es-ES" dirty="0"/>
              <a:t>.</a:t>
            </a:r>
          </a:p>
          <a:p>
            <a:pPr lvl="0"/>
            <a:endParaRPr lang="es-ES" dirty="0"/>
          </a:p>
          <a:p>
            <a:pPr lvl="0"/>
            <a:r>
              <a:rPr lang="es-ES" dirty="0" err="1"/>
              <a:t>Quisque</a:t>
            </a:r>
            <a:r>
              <a:rPr lang="es-ES" dirty="0"/>
              <a:t> </a:t>
            </a:r>
            <a:r>
              <a:rPr lang="es-ES" dirty="0" err="1"/>
              <a:t>placerat</a:t>
            </a:r>
            <a:r>
              <a:rPr lang="es-ES" dirty="0"/>
              <a:t> </a:t>
            </a:r>
            <a:r>
              <a:rPr lang="es-ES" dirty="0" err="1"/>
              <a:t>neque</a:t>
            </a:r>
            <a:r>
              <a:rPr lang="es-ES" dirty="0"/>
              <a:t> ut ex </a:t>
            </a:r>
            <a:r>
              <a:rPr lang="es-ES" dirty="0" err="1"/>
              <a:t>laoreet</a:t>
            </a:r>
            <a:r>
              <a:rPr lang="es-ES" dirty="0"/>
              <a:t> </a:t>
            </a:r>
            <a:r>
              <a:rPr lang="es-ES" dirty="0" err="1"/>
              <a:t>pharetra</a:t>
            </a:r>
            <a:r>
              <a:rPr lang="es-ES" dirty="0"/>
              <a:t> </a:t>
            </a:r>
            <a:r>
              <a:rPr lang="es-ES" dirty="0" err="1"/>
              <a:t>sit</a:t>
            </a:r>
            <a:r>
              <a:rPr lang="es-ES" dirty="0"/>
              <a:t> </a:t>
            </a:r>
            <a:r>
              <a:rPr lang="es-ES" dirty="0" err="1"/>
              <a:t>amet</a:t>
            </a:r>
            <a:r>
              <a:rPr lang="es-ES" dirty="0"/>
              <a:t> et </a:t>
            </a:r>
            <a:r>
              <a:rPr lang="es-ES" dirty="0" err="1"/>
              <a:t>sem</a:t>
            </a:r>
            <a:r>
              <a:rPr lang="es-ES" dirty="0"/>
              <a:t>. </a:t>
            </a:r>
            <a:r>
              <a:rPr lang="es-ES" dirty="0" err="1"/>
              <a:t>Maecenas</a:t>
            </a:r>
            <a:r>
              <a:rPr lang="es-ES" dirty="0"/>
              <a:t> non </a:t>
            </a:r>
            <a:r>
              <a:rPr lang="es-ES" dirty="0" err="1"/>
              <a:t>pharetra</a:t>
            </a:r>
            <a:r>
              <a:rPr lang="es-ES" dirty="0"/>
              <a:t> </a:t>
            </a:r>
            <a:r>
              <a:rPr lang="es-ES" dirty="0" err="1"/>
              <a:t>nisi</a:t>
            </a:r>
            <a:r>
              <a:rPr lang="es-ES" dirty="0"/>
              <a:t>. </a:t>
            </a:r>
            <a:r>
              <a:rPr lang="es-ES" dirty="0" err="1"/>
              <a:t>Cras</a:t>
            </a:r>
            <a:r>
              <a:rPr lang="es-ES" dirty="0"/>
              <a:t> </a:t>
            </a:r>
            <a:r>
              <a:rPr lang="es-ES" dirty="0" err="1"/>
              <a:t>iaculis</a:t>
            </a:r>
            <a:r>
              <a:rPr lang="es-ES" dirty="0"/>
              <a:t>, ex </a:t>
            </a:r>
            <a:r>
              <a:rPr lang="es-ES" dirty="0" err="1"/>
              <a:t>quis</a:t>
            </a:r>
            <a:r>
              <a:rPr lang="es-ES" dirty="0"/>
              <a:t> </a:t>
            </a:r>
            <a:r>
              <a:rPr lang="es-ES" dirty="0" err="1"/>
              <a:t>elementum</a:t>
            </a:r>
            <a:r>
              <a:rPr lang="es-ES" dirty="0"/>
              <a:t> </a:t>
            </a:r>
            <a:r>
              <a:rPr lang="es-ES" dirty="0" err="1"/>
              <a:t>pretium</a:t>
            </a:r>
            <a:r>
              <a:rPr lang="es-ES" dirty="0"/>
              <a:t>, ante magna </a:t>
            </a:r>
            <a:r>
              <a:rPr lang="es-ES" dirty="0" err="1"/>
              <a:t>malesuada</a:t>
            </a:r>
            <a:r>
              <a:rPr lang="es-ES" dirty="0"/>
              <a:t> </a:t>
            </a:r>
            <a:r>
              <a:rPr lang="es-ES" dirty="0" err="1"/>
              <a:t>tellus</a:t>
            </a:r>
            <a:r>
              <a:rPr lang="es-ES" dirty="0"/>
              <a:t>, </a:t>
            </a:r>
            <a:r>
              <a:rPr lang="es-ES" dirty="0" err="1"/>
              <a:t>nec</a:t>
            </a:r>
            <a:r>
              <a:rPr lang="es-ES" dirty="0"/>
              <a:t> </a:t>
            </a:r>
            <a:r>
              <a:rPr lang="es-ES" dirty="0" err="1"/>
              <a:t>placerat</a:t>
            </a:r>
            <a:r>
              <a:rPr lang="es-ES" dirty="0"/>
              <a:t> tortor urna sed </a:t>
            </a:r>
            <a:r>
              <a:rPr lang="es-ES" dirty="0" err="1"/>
              <a:t>lacus</a:t>
            </a:r>
            <a:r>
              <a:rPr lang="es-ES" dirty="0"/>
              <a:t>. </a:t>
            </a:r>
            <a:r>
              <a:rPr lang="es-ES" dirty="0" err="1"/>
              <a:t>Cras</a:t>
            </a:r>
            <a:r>
              <a:rPr lang="es-ES" dirty="0"/>
              <a:t> a </a:t>
            </a:r>
            <a:r>
              <a:rPr lang="es-ES" dirty="0" err="1"/>
              <a:t>scelerisque</a:t>
            </a:r>
            <a:r>
              <a:rPr lang="es-ES" dirty="0"/>
              <a:t> </a:t>
            </a:r>
            <a:r>
              <a:rPr lang="es-ES" dirty="0" err="1"/>
              <a:t>risus</a:t>
            </a:r>
            <a:r>
              <a:rPr lang="es-ES" dirty="0"/>
              <a:t>. </a:t>
            </a:r>
            <a:r>
              <a:rPr lang="es-ES" dirty="0" err="1"/>
              <a:t>Cras</a:t>
            </a:r>
            <a:r>
              <a:rPr lang="es-ES" dirty="0"/>
              <a:t> </a:t>
            </a:r>
            <a:r>
              <a:rPr lang="es-ES" dirty="0" err="1"/>
              <a:t>hendrerit</a:t>
            </a:r>
            <a:r>
              <a:rPr lang="es-ES" dirty="0"/>
              <a:t> non </a:t>
            </a:r>
            <a:r>
              <a:rPr lang="es-ES" dirty="0" err="1"/>
              <a:t>augue</a:t>
            </a:r>
            <a:r>
              <a:rPr lang="es-ES" dirty="0"/>
              <a:t> </a:t>
            </a:r>
            <a:r>
              <a:rPr lang="es-ES" dirty="0" err="1"/>
              <a:t>quis</a:t>
            </a:r>
            <a:r>
              <a:rPr lang="es-ES" dirty="0"/>
              <a:t> ornare. </a:t>
            </a:r>
            <a:r>
              <a:rPr lang="es-ES" dirty="0" err="1"/>
              <a:t>Nulla</a:t>
            </a:r>
            <a:r>
              <a:rPr lang="es-ES" dirty="0"/>
              <a:t> </a:t>
            </a:r>
            <a:r>
              <a:rPr lang="es-ES" dirty="0" err="1"/>
              <a:t>tempor</a:t>
            </a:r>
            <a:r>
              <a:rPr lang="es-ES" dirty="0"/>
              <a:t> </a:t>
            </a:r>
            <a:r>
              <a:rPr lang="es-ES" dirty="0" err="1"/>
              <a:t>varius</a:t>
            </a:r>
            <a:r>
              <a:rPr lang="es-ES" dirty="0"/>
              <a:t> </a:t>
            </a:r>
            <a:r>
              <a:rPr lang="es-ES" dirty="0" err="1"/>
              <a:t>arcu</a:t>
            </a:r>
            <a:r>
              <a:rPr lang="es-ES" dirty="0"/>
              <a:t>, a </a:t>
            </a:r>
            <a:r>
              <a:rPr lang="es-ES" dirty="0" err="1"/>
              <a:t>interdum</a:t>
            </a:r>
            <a:r>
              <a:rPr lang="es-ES" dirty="0"/>
              <a:t> </a:t>
            </a:r>
            <a:r>
              <a:rPr lang="es-ES" dirty="0" err="1"/>
              <a:t>tellus</a:t>
            </a:r>
            <a:r>
              <a:rPr lang="es-ES" dirty="0"/>
              <a:t> </a:t>
            </a:r>
            <a:r>
              <a:rPr lang="es-ES" dirty="0" err="1"/>
              <a:t>pulvinar</a:t>
            </a:r>
            <a:r>
              <a:rPr lang="es-ES" dirty="0"/>
              <a:t> et. Nunc </a:t>
            </a:r>
            <a:r>
              <a:rPr lang="es-ES" dirty="0" err="1"/>
              <a:t>bibendum</a:t>
            </a:r>
            <a:r>
              <a:rPr lang="es-ES" dirty="0"/>
              <a:t> </a:t>
            </a:r>
            <a:r>
              <a:rPr lang="es-ES" dirty="0" err="1"/>
              <a:t>scelerisque</a:t>
            </a:r>
            <a:r>
              <a:rPr lang="es-ES" dirty="0"/>
              <a:t> </a:t>
            </a:r>
            <a:r>
              <a:rPr lang="es-ES" dirty="0" err="1"/>
              <a:t>elit</a:t>
            </a:r>
            <a:r>
              <a:rPr lang="es-ES" dirty="0"/>
              <a:t> </a:t>
            </a:r>
            <a:r>
              <a:rPr lang="es-ES" dirty="0" err="1"/>
              <a:t>ac</a:t>
            </a:r>
            <a:r>
              <a:rPr lang="es-ES" dirty="0"/>
              <a:t> </a:t>
            </a:r>
            <a:r>
              <a:rPr lang="es-ES" dirty="0" err="1"/>
              <a:t>rhoncus</a:t>
            </a:r>
            <a:r>
              <a:rPr lang="es-ES" dirty="0"/>
              <a:t>. </a:t>
            </a:r>
            <a:r>
              <a:rPr lang="es-ES" dirty="0" err="1"/>
              <a:t>Integer</a:t>
            </a:r>
            <a:r>
              <a:rPr lang="es-ES" dirty="0"/>
              <a:t> </a:t>
            </a:r>
            <a:r>
              <a:rPr lang="es-ES" dirty="0" err="1"/>
              <a:t>suscipit</a:t>
            </a:r>
            <a:r>
              <a:rPr lang="es-ES" dirty="0"/>
              <a:t> </a:t>
            </a:r>
            <a:r>
              <a:rPr lang="es-ES" dirty="0" err="1"/>
              <a:t>tristique</a:t>
            </a:r>
            <a:r>
              <a:rPr lang="es-ES" dirty="0"/>
              <a:t> </a:t>
            </a:r>
            <a:r>
              <a:rPr lang="es-ES" dirty="0" err="1"/>
              <a:t>orci</a:t>
            </a:r>
            <a:r>
              <a:rPr lang="es-ES" dirty="0"/>
              <a:t> vitae </a:t>
            </a:r>
            <a:r>
              <a:rPr lang="es-ES" dirty="0" err="1"/>
              <a:t>auctor</a:t>
            </a:r>
            <a:r>
              <a:rPr lang="es-ES" dirty="0"/>
              <a:t>. </a:t>
            </a:r>
            <a:r>
              <a:rPr lang="es-ES" dirty="0" err="1"/>
              <a:t>Fusce</a:t>
            </a:r>
            <a:r>
              <a:rPr lang="es-ES" dirty="0"/>
              <a:t> a </a:t>
            </a:r>
            <a:r>
              <a:rPr lang="es-ES" dirty="0" err="1"/>
              <a:t>imperdiet</a:t>
            </a:r>
            <a:r>
              <a:rPr lang="es-ES" dirty="0"/>
              <a:t> </a:t>
            </a:r>
            <a:r>
              <a:rPr lang="es-ES" dirty="0" err="1"/>
              <a:t>turpis</a:t>
            </a:r>
            <a:r>
              <a:rPr lang="es-ES" dirty="0"/>
              <a:t>. </a:t>
            </a:r>
            <a:r>
              <a:rPr lang="es-ES" dirty="0" err="1"/>
              <a:t>Aliquam</a:t>
            </a:r>
            <a:r>
              <a:rPr lang="es-ES" dirty="0"/>
              <a:t> ut </a:t>
            </a:r>
            <a:r>
              <a:rPr lang="es-ES" dirty="0" err="1"/>
              <a:t>sem</a:t>
            </a:r>
            <a:r>
              <a:rPr lang="es-ES" dirty="0"/>
              <a:t> </a:t>
            </a:r>
            <a:r>
              <a:rPr lang="es-ES" dirty="0" err="1"/>
              <a:t>lobortis</a:t>
            </a:r>
            <a:r>
              <a:rPr lang="es-ES" dirty="0"/>
              <a:t>, </a:t>
            </a:r>
            <a:r>
              <a:rPr lang="es-ES" dirty="0" err="1"/>
              <a:t>egestas</a:t>
            </a:r>
            <a:r>
              <a:rPr lang="es-ES" dirty="0"/>
              <a:t> leo et, </a:t>
            </a:r>
            <a:r>
              <a:rPr lang="es-ES" dirty="0" err="1"/>
              <a:t>dapibus</a:t>
            </a:r>
            <a:r>
              <a:rPr lang="es-ES" dirty="0"/>
              <a:t> </a:t>
            </a:r>
            <a:r>
              <a:rPr lang="es-ES" dirty="0" err="1"/>
              <a:t>mauris</a:t>
            </a:r>
            <a:r>
              <a:rPr lang="es-ES" dirty="0"/>
              <a:t>. </a:t>
            </a:r>
            <a:r>
              <a:rPr lang="es-ES" dirty="0" err="1"/>
              <a:t>Quisque</a:t>
            </a:r>
            <a:r>
              <a:rPr lang="es-ES" dirty="0"/>
              <a:t> </a:t>
            </a:r>
            <a:r>
              <a:rPr lang="es-ES" dirty="0" err="1"/>
              <a:t>tempus</a:t>
            </a:r>
            <a:r>
              <a:rPr lang="es-ES" dirty="0"/>
              <a:t> </a:t>
            </a:r>
            <a:r>
              <a:rPr lang="es-ES" dirty="0" err="1"/>
              <a:t>fringilla</a:t>
            </a:r>
            <a:r>
              <a:rPr lang="es-ES" dirty="0"/>
              <a:t> </a:t>
            </a:r>
            <a:r>
              <a:rPr lang="es-ES" dirty="0" err="1"/>
              <a:t>mauris</a:t>
            </a:r>
            <a:r>
              <a:rPr lang="es-ES" dirty="0"/>
              <a:t>, </a:t>
            </a:r>
            <a:r>
              <a:rPr lang="es-ES" dirty="0" err="1"/>
              <a:t>ac</a:t>
            </a:r>
            <a:r>
              <a:rPr lang="es-ES" dirty="0"/>
              <a:t> ornare </a:t>
            </a:r>
            <a:r>
              <a:rPr lang="es-ES" dirty="0" err="1"/>
              <a:t>massa</a:t>
            </a:r>
            <a:r>
              <a:rPr lang="es-ES" dirty="0"/>
              <a:t> </a:t>
            </a:r>
            <a:r>
              <a:rPr lang="es-ES" dirty="0" err="1"/>
              <a:t>tempor</a:t>
            </a:r>
            <a:r>
              <a:rPr lang="es-ES" dirty="0"/>
              <a:t> ut. </a:t>
            </a:r>
            <a:r>
              <a:rPr lang="es-ES" dirty="0" err="1"/>
              <a:t>Maecenas</a:t>
            </a:r>
            <a:r>
              <a:rPr lang="es-ES" dirty="0"/>
              <a:t> </a:t>
            </a:r>
            <a:r>
              <a:rPr lang="es-ES" dirty="0" err="1"/>
              <a:t>ullamcorper</a:t>
            </a:r>
            <a:r>
              <a:rPr lang="es-ES" dirty="0"/>
              <a:t> </a:t>
            </a:r>
            <a:r>
              <a:rPr lang="es-ES" dirty="0" err="1"/>
              <a:t>massa</a:t>
            </a:r>
            <a:r>
              <a:rPr lang="es-ES" dirty="0"/>
              <a:t> sed </a:t>
            </a:r>
            <a:r>
              <a:rPr lang="es-ES" dirty="0" err="1"/>
              <a:t>vulputate</a:t>
            </a:r>
            <a:r>
              <a:rPr lang="es-ES" dirty="0"/>
              <a:t> </a:t>
            </a:r>
            <a:r>
              <a:rPr lang="es-ES" dirty="0" err="1"/>
              <a:t>consequat</a:t>
            </a:r>
            <a:r>
              <a:rPr lang="es-ES" dirty="0"/>
              <a:t>. </a:t>
            </a:r>
            <a:r>
              <a:rPr lang="es-ES" dirty="0" err="1"/>
              <a:t>Etiam</a:t>
            </a:r>
            <a:r>
              <a:rPr lang="es-ES" dirty="0"/>
              <a:t> id </a:t>
            </a:r>
            <a:r>
              <a:rPr lang="es-ES" dirty="0" err="1"/>
              <a:t>erat</a:t>
            </a:r>
            <a:r>
              <a:rPr lang="es-ES" dirty="0"/>
              <a:t> a </a:t>
            </a:r>
            <a:r>
              <a:rPr lang="es-ES" dirty="0" err="1"/>
              <a:t>nisi</a:t>
            </a:r>
            <a:r>
              <a:rPr lang="es-ES" dirty="0"/>
              <a:t> </a:t>
            </a:r>
            <a:r>
              <a:rPr lang="es-ES" dirty="0" err="1"/>
              <a:t>condimentum</a:t>
            </a:r>
            <a:r>
              <a:rPr lang="es-ES" dirty="0"/>
              <a:t> </a:t>
            </a:r>
            <a:r>
              <a:rPr lang="es-ES" dirty="0" err="1"/>
              <a:t>blandit</a:t>
            </a:r>
            <a:r>
              <a:rPr lang="es-ES" dirty="0"/>
              <a:t>. </a:t>
            </a:r>
            <a:r>
              <a:rPr lang="es-ES" dirty="0" err="1"/>
              <a:t>Curabitur</a:t>
            </a:r>
            <a:r>
              <a:rPr lang="es-ES" dirty="0"/>
              <a:t> </a:t>
            </a:r>
            <a:r>
              <a:rPr lang="es-ES" dirty="0" err="1"/>
              <a:t>arcu</a:t>
            </a:r>
            <a:r>
              <a:rPr lang="es-ES" dirty="0"/>
              <a:t> </a:t>
            </a:r>
            <a:r>
              <a:rPr lang="es-ES" dirty="0" err="1"/>
              <a:t>felis</a:t>
            </a:r>
            <a:r>
              <a:rPr lang="es-ES" dirty="0"/>
              <a:t>, </a:t>
            </a:r>
            <a:r>
              <a:rPr lang="es-ES" dirty="0" err="1"/>
              <a:t>rutrum</a:t>
            </a:r>
            <a:r>
              <a:rPr lang="es-ES" dirty="0"/>
              <a:t> </a:t>
            </a:r>
            <a:r>
              <a:rPr lang="es-ES" dirty="0" err="1"/>
              <a:t>eget</a:t>
            </a:r>
            <a:r>
              <a:rPr lang="es-ES" dirty="0"/>
              <a:t> </a:t>
            </a:r>
            <a:r>
              <a:rPr lang="es-ES" dirty="0" err="1"/>
              <a:t>dictum</a:t>
            </a:r>
            <a:r>
              <a:rPr lang="es-ES" dirty="0"/>
              <a:t> a, </a:t>
            </a:r>
            <a:r>
              <a:rPr lang="es-ES" dirty="0" err="1"/>
              <a:t>tempus</a:t>
            </a:r>
            <a:r>
              <a:rPr lang="es-ES" dirty="0"/>
              <a:t> </a:t>
            </a:r>
            <a:r>
              <a:rPr lang="es-ES" dirty="0" err="1"/>
              <a:t>imperdiet</a:t>
            </a:r>
            <a:r>
              <a:rPr lang="es-ES" dirty="0"/>
              <a:t> </a:t>
            </a:r>
            <a:r>
              <a:rPr lang="es-ES" dirty="0" err="1"/>
              <a:t>orci</a:t>
            </a:r>
            <a:r>
              <a:rPr lang="es-ES" dirty="0"/>
              <a:t>. </a:t>
            </a:r>
            <a:r>
              <a:rPr lang="es-ES" dirty="0" err="1"/>
              <a:t>Maecenas</a:t>
            </a:r>
            <a:r>
              <a:rPr lang="es-ES" dirty="0"/>
              <a:t> </a:t>
            </a:r>
            <a:r>
              <a:rPr lang="es-ES" dirty="0" err="1"/>
              <a:t>lobortis</a:t>
            </a:r>
            <a:r>
              <a:rPr lang="es-ES" dirty="0"/>
              <a:t> </a:t>
            </a:r>
            <a:r>
              <a:rPr lang="es-ES" dirty="0" err="1"/>
              <a:t>elit</a:t>
            </a:r>
            <a:r>
              <a:rPr lang="es-ES" dirty="0"/>
              <a:t> </a:t>
            </a:r>
            <a:r>
              <a:rPr lang="es-ES" dirty="0" err="1"/>
              <a:t>mauris</a:t>
            </a:r>
            <a:r>
              <a:rPr lang="es-ES" dirty="0"/>
              <a:t>, et </a:t>
            </a:r>
            <a:r>
              <a:rPr lang="es-ES" dirty="0" err="1"/>
              <a:t>eleifend</a:t>
            </a:r>
            <a:r>
              <a:rPr lang="es-ES" dirty="0"/>
              <a:t> </a:t>
            </a:r>
            <a:r>
              <a:rPr lang="es-ES" dirty="0" err="1"/>
              <a:t>orci</a:t>
            </a:r>
            <a:r>
              <a:rPr lang="es-ES" dirty="0"/>
              <a:t> </a:t>
            </a:r>
            <a:r>
              <a:rPr lang="es-ES" dirty="0" err="1"/>
              <a:t>lobortis</a:t>
            </a:r>
            <a:r>
              <a:rPr lang="es-ES" dirty="0"/>
              <a:t> et.</a:t>
            </a:r>
          </a:p>
          <a:p>
            <a:pPr lvl="0"/>
            <a:endParaRPr lang="es-ES" dirty="0"/>
          </a:p>
          <a:p>
            <a:pPr lvl="0"/>
            <a:r>
              <a:rPr lang="es-ES" dirty="0" err="1"/>
              <a:t>Nullam</a:t>
            </a:r>
            <a:r>
              <a:rPr lang="es-ES" dirty="0"/>
              <a:t> </a:t>
            </a:r>
            <a:r>
              <a:rPr lang="es-ES" dirty="0" err="1"/>
              <a:t>auctor</a:t>
            </a:r>
            <a:r>
              <a:rPr lang="es-ES" dirty="0"/>
              <a:t> libero </a:t>
            </a:r>
            <a:r>
              <a:rPr lang="es-ES" dirty="0" err="1"/>
              <a:t>enim</a:t>
            </a:r>
            <a:r>
              <a:rPr lang="es-ES" dirty="0"/>
              <a:t>, </a:t>
            </a:r>
            <a:r>
              <a:rPr lang="es-ES" dirty="0" err="1"/>
              <a:t>nec</a:t>
            </a:r>
            <a:r>
              <a:rPr lang="es-ES" dirty="0"/>
              <a:t> </a:t>
            </a:r>
            <a:r>
              <a:rPr lang="es-ES" dirty="0" err="1"/>
              <a:t>elementum</a:t>
            </a:r>
            <a:r>
              <a:rPr lang="es-ES" dirty="0"/>
              <a:t> justo </a:t>
            </a:r>
            <a:r>
              <a:rPr lang="es-ES" dirty="0" err="1"/>
              <a:t>luctus</a:t>
            </a:r>
            <a:r>
              <a:rPr lang="es-ES" dirty="0"/>
              <a:t> </a:t>
            </a:r>
            <a:r>
              <a:rPr lang="es-ES" dirty="0" err="1"/>
              <a:t>vel</a:t>
            </a:r>
            <a:r>
              <a:rPr lang="es-ES" dirty="0"/>
              <a:t>. </a:t>
            </a:r>
            <a:r>
              <a:rPr lang="es-ES" dirty="0" err="1"/>
              <a:t>Donec</a:t>
            </a:r>
            <a:r>
              <a:rPr lang="es-ES" dirty="0"/>
              <a:t> </a:t>
            </a:r>
            <a:r>
              <a:rPr lang="es-ES" dirty="0" err="1"/>
              <a:t>sit</a:t>
            </a:r>
            <a:r>
              <a:rPr lang="es-ES" dirty="0"/>
              <a:t> </a:t>
            </a:r>
            <a:r>
              <a:rPr lang="es-ES" dirty="0" err="1"/>
              <a:t>amet</a:t>
            </a:r>
            <a:r>
              <a:rPr lang="es-ES" dirty="0"/>
              <a:t> </a:t>
            </a:r>
            <a:r>
              <a:rPr lang="es-ES" dirty="0" err="1"/>
              <a:t>ullamcorper</a:t>
            </a:r>
            <a:r>
              <a:rPr lang="es-ES" dirty="0"/>
              <a:t> ante. Ut </a:t>
            </a:r>
            <a:r>
              <a:rPr lang="es-ES" dirty="0" err="1"/>
              <a:t>sit</a:t>
            </a:r>
            <a:r>
              <a:rPr lang="es-ES" dirty="0"/>
              <a:t> </a:t>
            </a:r>
            <a:r>
              <a:rPr lang="es-ES" dirty="0" err="1"/>
              <a:t>amet</a:t>
            </a:r>
            <a:r>
              <a:rPr lang="es-ES" dirty="0"/>
              <a:t> </a:t>
            </a:r>
            <a:r>
              <a:rPr lang="es-ES" dirty="0" err="1"/>
              <a:t>dui</a:t>
            </a:r>
            <a:r>
              <a:rPr lang="es-ES" dirty="0"/>
              <a:t> </a:t>
            </a:r>
            <a:r>
              <a:rPr lang="es-ES" dirty="0" err="1"/>
              <a:t>orci</a:t>
            </a:r>
            <a:r>
              <a:rPr lang="es-ES" dirty="0"/>
              <a:t>. </a:t>
            </a:r>
            <a:r>
              <a:rPr lang="es-ES" dirty="0" err="1"/>
              <a:t>Vestibulum</a:t>
            </a:r>
            <a:r>
              <a:rPr lang="es-ES" dirty="0"/>
              <a:t> </a:t>
            </a:r>
            <a:r>
              <a:rPr lang="es-ES" dirty="0" err="1"/>
              <a:t>volutpat</a:t>
            </a:r>
            <a:r>
              <a:rPr lang="es-ES" dirty="0"/>
              <a:t> </a:t>
            </a:r>
            <a:r>
              <a:rPr lang="es-ES" dirty="0" err="1"/>
              <a:t>sapien</a:t>
            </a:r>
            <a:r>
              <a:rPr lang="es-ES" dirty="0"/>
              <a:t> </a:t>
            </a:r>
            <a:r>
              <a:rPr lang="es-ES" dirty="0" err="1"/>
              <a:t>quis</a:t>
            </a:r>
            <a:r>
              <a:rPr lang="es-ES" dirty="0"/>
              <a:t> </a:t>
            </a:r>
            <a:r>
              <a:rPr lang="es-ES" dirty="0" err="1"/>
              <a:t>augue</a:t>
            </a:r>
            <a:r>
              <a:rPr lang="es-ES" dirty="0"/>
              <a:t> </a:t>
            </a:r>
            <a:r>
              <a:rPr lang="es-ES" dirty="0" err="1"/>
              <a:t>mollis</a:t>
            </a:r>
            <a:r>
              <a:rPr lang="es-ES" dirty="0"/>
              <a:t> </a:t>
            </a:r>
            <a:r>
              <a:rPr lang="es-ES" dirty="0" err="1"/>
              <a:t>porttitor</a:t>
            </a:r>
            <a:r>
              <a:rPr lang="es-ES" dirty="0"/>
              <a:t>. </a:t>
            </a:r>
            <a:r>
              <a:rPr lang="es-ES" dirty="0" err="1"/>
              <a:t>Integer</a:t>
            </a:r>
            <a:r>
              <a:rPr lang="es-ES" dirty="0"/>
              <a:t> </a:t>
            </a:r>
            <a:r>
              <a:rPr lang="es-ES" dirty="0" err="1"/>
              <a:t>pulvinar</a:t>
            </a:r>
            <a:r>
              <a:rPr lang="es-ES" dirty="0"/>
              <a:t> </a:t>
            </a:r>
            <a:r>
              <a:rPr lang="es-ES" dirty="0" err="1"/>
              <a:t>sapien</a:t>
            </a:r>
            <a:r>
              <a:rPr lang="es-ES" dirty="0"/>
              <a:t> id </a:t>
            </a:r>
            <a:r>
              <a:rPr lang="es-ES" dirty="0" err="1"/>
              <a:t>lorem</a:t>
            </a:r>
            <a:r>
              <a:rPr lang="es-ES" dirty="0"/>
              <a:t> </a:t>
            </a:r>
            <a:r>
              <a:rPr lang="es-ES" dirty="0" err="1"/>
              <a:t>pretium</a:t>
            </a:r>
            <a:r>
              <a:rPr lang="es-ES" dirty="0"/>
              <a:t> </a:t>
            </a:r>
            <a:r>
              <a:rPr lang="es-ES" dirty="0" err="1"/>
              <a:t>rhoncus</a:t>
            </a:r>
            <a:r>
              <a:rPr lang="es-ES" dirty="0"/>
              <a:t>. </a:t>
            </a:r>
            <a:r>
              <a:rPr lang="es-ES" dirty="0" err="1"/>
              <a:t>Integer</a:t>
            </a:r>
            <a:r>
              <a:rPr lang="es-ES" dirty="0"/>
              <a:t> at </a:t>
            </a:r>
            <a:r>
              <a:rPr lang="es-ES" dirty="0" err="1"/>
              <a:t>auctor</a:t>
            </a:r>
            <a:r>
              <a:rPr lang="es-ES" dirty="0"/>
              <a:t> </a:t>
            </a:r>
            <a:r>
              <a:rPr lang="es-ES" dirty="0" err="1"/>
              <a:t>nibh</a:t>
            </a:r>
            <a:r>
              <a:rPr lang="es-ES" dirty="0"/>
              <a:t>. </a:t>
            </a:r>
            <a:r>
              <a:rPr lang="es-ES" dirty="0" err="1"/>
              <a:t>Maecenas</a:t>
            </a:r>
            <a:r>
              <a:rPr lang="es-ES" dirty="0"/>
              <a:t> </a:t>
            </a:r>
            <a:r>
              <a:rPr lang="es-ES" dirty="0" err="1"/>
              <a:t>porttitor</a:t>
            </a:r>
            <a:r>
              <a:rPr lang="es-ES" dirty="0"/>
              <a:t> </a:t>
            </a:r>
            <a:r>
              <a:rPr lang="es-ES" dirty="0" err="1"/>
              <a:t>enim</a:t>
            </a:r>
            <a:r>
              <a:rPr lang="es-ES" dirty="0"/>
              <a:t> sed </a:t>
            </a:r>
            <a:r>
              <a:rPr lang="es-ES" dirty="0" err="1"/>
              <a:t>cursus</a:t>
            </a:r>
            <a:r>
              <a:rPr lang="es-ES" dirty="0"/>
              <a:t> </a:t>
            </a:r>
            <a:r>
              <a:rPr lang="es-ES" dirty="0" err="1"/>
              <a:t>interdum</a:t>
            </a:r>
            <a:r>
              <a:rPr lang="es-ES" dirty="0"/>
              <a:t>. </a:t>
            </a:r>
            <a:r>
              <a:rPr lang="es-ES" dirty="0" err="1"/>
              <a:t>Maecenas</a:t>
            </a:r>
            <a:r>
              <a:rPr lang="es-ES" dirty="0"/>
              <a:t> </a:t>
            </a:r>
            <a:r>
              <a:rPr lang="es-ES" dirty="0" err="1"/>
              <a:t>eleifend</a:t>
            </a:r>
            <a:r>
              <a:rPr lang="es-ES" dirty="0"/>
              <a:t> libero </a:t>
            </a:r>
            <a:r>
              <a:rPr lang="es-ES" dirty="0" err="1"/>
              <a:t>sit</a:t>
            </a:r>
            <a:r>
              <a:rPr lang="es-ES" dirty="0"/>
              <a:t> </a:t>
            </a:r>
            <a:r>
              <a:rPr lang="es-ES" dirty="0" err="1"/>
              <a:t>amet</a:t>
            </a:r>
            <a:r>
              <a:rPr lang="es-ES" dirty="0"/>
              <a:t> </a:t>
            </a:r>
            <a:r>
              <a:rPr lang="es-ES" dirty="0" err="1"/>
              <a:t>ligula</a:t>
            </a:r>
            <a:r>
              <a:rPr lang="es-ES" dirty="0"/>
              <a:t> ultrices, id </a:t>
            </a:r>
            <a:r>
              <a:rPr lang="es-ES" dirty="0" err="1"/>
              <a:t>pretium</a:t>
            </a:r>
            <a:r>
              <a:rPr lang="es-ES" dirty="0"/>
              <a:t> urna </a:t>
            </a:r>
            <a:r>
              <a:rPr lang="es-ES" dirty="0" err="1"/>
              <a:t>aliquet</a:t>
            </a:r>
            <a:r>
              <a:rPr lang="es-ES" dirty="0"/>
              <a:t>. </a:t>
            </a:r>
            <a:r>
              <a:rPr lang="es-ES" dirty="0" err="1"/>
              <a:t>Integer</a:t>
            </a:r>
            <a:r>
              <a:rPr lang="es-ES" dirty="0"/>
              <a:t> </a:t>
            </a:r>
            <a:r>
              <a:rPr lang="es-ES" dirty="0" err="1"/>
              <a:t>laoreet</a:t>
            </a:r>
            <a:r>
              <a:rPr lang="es-ES" dirty="0"/>
              <a:t>, </a:t>
            </a:r>
            <a:r>
              <a:rPr lang="es-ES" dirty="0" err="1"/>
              <a:t>nibh</a:t>
            </a:r>
            <a:r>
              <a:rPr lang="es-ES" dirty="0"/>
              <a:t> </a:t>
            </a:r>
            <a:r>
              <a:rPr lang="es-ES" dirty="0" err="1"/>
              <a:t>sit</a:t>
            </a:r>
            <a:r>
              <a:rPr lang="es-ES" dirty="0"/>
              <a:t> </a:t>
            </a:r>
            <a:r>
              <a:rPr lang="es-ES" dirty="0" err="1"/>
              <a:t>amet</a:t>
            </a:r>
            <a:r>
              <a:rPr lang="es-ES" dirty="0"/>
              <a:t> </a:t>
            </a:r>
            <a:r>
              <a:rPr lang="es-ES" dirty="0" err="1"/>
              <a:t>tempus</a:t>
            </a:r>
            <a:r>
              <a:rPr lang="es-ES" dirty="0"/>
              <a:t> </a:t>
            </a:r>
            <a:r>
              <a:rPr lang="es-ES" dirty="0" err="1"/>
              <a:t>placerat</a:t>
            </a:r>
            <a:r>
              <a:rPr lang="es-ES" dirty="0"/>
              <a:t>, </a:t>
            </a:r>
            <a:r>
              <a:rPr lang="es-ES" dirty="0" err="1"/>
              <a:t>dui</a:t>
            </a:r>
            <a:r>
              <a:rPr lang="es-ES" dirty="0"/>
              <a:t> </a:t>
            </a:r>
            <a:r>
              <a:rPr lang="es-ES" dirty="0" err="1"/>
              <a:t>metus</a:t>
            </a:r>
            <a:r>
              <a:rPr lang="es-ES" dirty="0"/>
              <a:t> </a:t>
            </a:r>
            <a:r>
              <a:rPr lang="es-ES" dirty="0" err="1"/>
              <a:t>tempus</a:t>
            </a:r>
            <a:r>
              <a:rPr lang="es-ES" dirty="0"/>
              <a:t> justo, sed </a:t>
            </a:r>
            <a:r>
              <a:rPr lang="es-ES" dirty="0" err="1"/>
              <a:t>blandit</a:t>
            </a:r>
            <a:r>
              <a:rPr lang="es-ES" dirty="0"/>
              <a:t> odio </a:t>
            </a:r>
            <a:r>
              <a:rPr lang="es-ES" dirty="0" err="1"/>
              <a:t>dui</a:t>
            </a:r>
            <a:r>
              <a:rPr lang="es-ES" dirty="0"/>
              <a:t> </a:t>
            </a:r>
            <a:r>
              <a:rPr lang="es-ES" dirty="0" err="1"/>
              <a:t>eu</a:t>
            </a:r>
            <a:r>
              <a:rPr lang="es-ES" dirty="0"/>
              <a:t> </a:t>
            </a:r>
            <a:r>
              <a:rPr lang="es-ES" dirty="0" err="1"/>
              <a:t>metus</a:t>
            </a:r>
            <a:r>
              <a:rPr lang="es-ES" dirty="0"/>
              <a:t>. </a:t>
            </a:r>
            <a:r>
              <a:rPr lang="es-ES" dirty="0" err="1"/>
              <a:t>Etiam</a:t>
            </a:r>
            <a:r>
              <a:rPr lang="es-ES" dirty="0"/>
              <a:t> </a:t>
            </a:r>
            <a:r>
              <a:rPr lang="es-ES" dirty="0" err="1"/>
              <a:t>quis</a:t>
            </a:r>
            <a:r>
              <a:rPr lang="es-ES" dirty="0"/>
              <a:t> </a:t>
            </a:r>
            <a:r>
              <a:rPr lang="es-ES" dirty="0" err="1"/>
              <a:t>tellus</a:t>
            </a:r>
            <a:r>
              <a:rPr lang="es-ES" dirty="0"/>
              <a:t> in </a:t>
            </a:r>
            <a:r>
              <a:rPr lang="es-ES" dirty="0" err="1"/>
              <a:t>turpis</a:t>
            </a:r>
            <a:r>
              <a:rPr lang="es-ES" dirty="0"/>
              <a:t> </a:t>
            </a:r>
            <a:r>
              <a:rPr lang="es-ES" dirty="0" err="1"/>
              <a:t>scelerisque</a:t>
            </a:r>
            <a:r>
              <a:rPr lang="es-ES" dirty="0"/>
              <a:t> </a:t>
            </a:r>
            <a:r>
              <a:rPr lang="es-ES" dirty="0" err="1"/>
              <a:t>molestie</a:t>
            </a:r>
            <a:r>
              <a:rPr lang="es-ES" dirty="0"/>
              <a:t> ut </a:t>
            </a:r>
            <a:r>
              <a:rPr lang="es-ES" dirty="0" err="1"/>
              <a:t>vel</a:t>
            </a:r>
            <a:r>
              <a:rPr lang="es-ES" dirty="0"/>
              <a:t> </a:t>
            </a:r>
            <a:r>
              <a:rPr lang="es-ES" dirty="0" err="1"/>
              <a:t>est</a:t>
            </a:r>
            <a:r>
              <a:rPr lang="es-ES" dirty="0"/>
              <a:t>. </a:t>
            </a:r>
            <a:r>
              <a:rPr lang="es-ES" dirty="0" err="1"/>
              <a:t>Maecenas</a:t>
            </a:r>
            <a:r>
              <a:rPr lang="es-ES" dirty="0"/>
              <a:t> vehicula </a:t>
            </a:r>
            <a:r>
              <a:rPr lang="es-ES" dirty="0" err="1"/>
              <a:t>hendrerit</a:t>
            </a:r>
            <a:r>
              <a:rPr lang="es-ES" dirty="0"/>
              <a:t> </a:t>
            </a:r>
            <a:r>
              <a:rPr lang="es-ES" dirty="0" err="1"/>
              <a:t>lectus</a:t>
            </a:r>
            <a:r>
              <a:rPr lang="es-ES" dirty="0"/>
              <a:t> </a:t>
            </a:r>
            <a:r>
              <a:rPr lang="es-ES" dirty="0" err="1"/>
              <a:t>vel</a:t>
            </a:r>
            <a:r>
              <a:rPr lang="es-ES" dirty="0"/>
              <a:t> </a:t>
            </a:r>
            <a:r>
              <a:rPr lang="es-ES" dirty="0" err="1"/>
              <a:t>auctor</a:t>
            </a:r>
            <a:r>
              <a:rPr lang="es-ES" dirty="0"/>
              <a:t>. </a:t>
            </a:r>
            <a:r>
              <a:rPr lang="es-ES" dirty="0" err="1"/>
              <a:t>Donec</a:t>
            </a:r>
            <a:r>
              <a:rPr lang="es-ES" dirty="0"/>
              <a:t> </a:t>
            </a:r>
            <a:r>
              <a:rPr lang="es-ES" dirty="0" err="1"/>
              <a:t>ac</a:t>
            </a:r>
            <a:r>
              <a:rPr lang="es-ES" dirty="0"/>
              <a:t> </a:t>
            </a:r>
            <a:r>
              <a:rPr lang="es-ES" dirty="0" err="1"/>
              <a:t>scelerisque</a:t>
            </a:r>
            <a:r>
              <a:rPr lang="es-ES" dirty="0"/>
              <a:t> eros, at </a:t>
            </a:r>
            <a:r>
              <a:rPr lang="es-ES" dirty="0" err="1"/>
              <a:t>auctor</a:t>
            </a:r>
            <a:r>
              <a:rPr lang="es-ES" dirty="0"/>
              <a:t> odio.</a:t>
            </a:r>
            <a:endParaRPr lang="gl-ES" dirty="0"/>
          </a:p>
        </p:txBody>
      </p:sp>
      <p:sp>
        <p:nvSpPr>
          <p:cNvPr id="18" name="17 Marcador de texto"/>
          <p:cNvSpPr>
            <a:spLocks noGrp="1"/>
          </p:cNvSpPr>
          <p:nvPr>
            <p:ph type="body" sz="quarter" idx="10" hasCustomPrompt="1"/>
          </p:nvPr>
        </p:nvSpPr>
        <p:spPr>
          <a:xfrm>
            <a:off x="3311691" y="0"/>
            <a:ext cx="8880309" cy="332656"/>
          </a:xfrm>
        </p:spPr>
        <p:txBody>
          <a:bodyPr>
            <a:normAutofit/>
          </a:bodyPr>
          <a:lstStyle>
            <a:lvl1pPr algn="r">
              <a:buFontTx/>
              <a:buNone/>
              <a:defRPr sz="1400" b="1">
                <a:solidFill>
                  <a:schemeClr val="bg1"/>
                </a:solidFill>
              </a:defRPr>
            </a:lvl1pPr>
          </a:lstStyle>
          <a:p>
            <a:pPr lvl="0"/>
            <a:r>
              <a:rPr lang="en-GB" dirty="0"/>
              <a:t>Title of the presentation  (Name of the Institution)</a:t>
            </a:r>
          </a:p>
        </p:txBody>
      </p:sp>
    </p:spTree>
    <p:extLst>
      <p:ext uri="{BB962C8B-B14F-4D97-AF65-F5344CB8AC3E}">
        <p14:creationId xmlns:p14="http://schemas.microsoft.com/office/powerpoint/2010/main" val="283014508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5123" name="Rectangle 3"/>
          <p:cNvSpPr>
            <a:spLocks noGrp="1" noChangeArrowheads="1"/>
          </p:cNvSpPr>
          <p:nvPr>
            <p:ph type="ctrTitle" hasCustomPrompt="1"/>
          </p:nvPr>
        </p:nvSpPr>
        <p:spPr>
          <a:xfrm>
            <a:off x="1297518" y="1844824"/>
            <a:ext cx="9596967" cy="936104"/>
          </a:xfrm>
        </p:spPr>
        <p:txBody>
          <a:bodyPr anchor="b"/>
          <a:lstStyle>
            <a:lvl1pPr algn="ctr">
              <a:lnSpc>
                <a:spcPct val="150000"/>
              </a:lnSpc>
              <a:defRPr sz="2800" baseline="0">
                <a:solidFill>
                  <a:srgbClr val="287886"/>
                </a:solidFill>
              </a:defRPr>
            </a:lvl1pPr>
          </a:lstStyle>
          <a:p>
            <a:pPr lvl="0"/>
            <a:r>
              <a:rPr lang="ca-ES" altLang="ca-ES" noProof="0" dirty="0" err="1"/>
              <a:t>Haga</a:t>
            </a:r>
            <a:r>
              <a:rPr lang="ca-ES" altLang="ca-ES" noProof="0" dirty="0"/>
              <a:t> clic para </a:t>
            </a:r>
            <a:r>
              <a:rPr lang="ca-ES" altLang="ca-ES" noProof="0" dirty="0" err="1"/>
              <a:t>cambiar</a:t>
            </a:r>
            <a:r>
              <a:rPr lang="ca-ES" altLang="ca-ES" noProof="0" dirty="0"/>
              <a:t> el estilo de </a:t>
            </a:r>
            <a:r>
              <a:rPr lang="ca-ES" altLang="ca-ES" noProof="0" dirty="0" err="1"/>
              <a:t>título</a:t>
            </a:r>
            <a:endParaRPr lang="ca-ES" altLang="ca-ES" noProof="0" dirty="0"/>
          </a:p>
        </p:txBody>
      </p:sp>
      <p:sp>
        <p:nvSpPr>
          <p:cNvPr id="5124" name="Rectangle 4"/>
          <p:cNvSpPr>
            <a:spLocks noGrp="1" noChangeArrowheads="1"/>
          </p:cNvSpPr>
          <p:nvPr>
            <p:ph type="subTitle" idx="1"/>
          </p:nvPr>
        </p:nvSpPr>
        <p:spPr>
          <a:xfrm>
            <a:off x="1297518" y="2924944"/>
            <a:ext cx="9596967" cy="3414848"/>
          </a:xfrm>
        </p:spPr>
        <p:txBody>
          <a:bodyPr anchor="ctr" anchorCtr="1"/>
          <a:lstStyle>
            <a:lvl1pPr marL="0" indent="0" algn="l">
              <a:spcBef>
                <a:spcPts val="0"/>
              </a:spcBef>
              <a:buFont typeface="Wingdings" pitchFamily="2" charset="2"/>
              <a:buNone/>
              <a:defRPr/>
            </a:lvl1pPr>
          </a:lstStyle>
          <a:p>
            <a:pPr lvl="0"/>
            <a:r>
              <a:rPr lang="es-ES" altLang="ca-ES" noProof="0"/>
              <a:t>Haga clic para modificar el estilo de subtítulo del patrón</a:t>
            </a:r>
            <a:endParaRPr lang="ca-ES" altLang="ca-ES" noProof="0" dirty="0"/>
          </a:p>
        </p:txBody>
      </p:sp>
      <p:pic>
        <p:nvPicPr>
          <p:cNvPr id="3" name="2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39792"/>
            <a:ext cx="12192000" cy="545592"/>
          </a:xfrm>
          <a:prstGeom prst="rect">
            <a:avLst/>
          </a:prstGeom>
        </p:spPr>
      </p:pic>
      <p:pic>
        <p:nvPicPr>
          <p:cNvPr id="6" name="5 Image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330267"/>
            <a:ext cx="12192000" cy="545592"/>
          </a:xfrm>
          <a:prstGeom prst="rect">
            <a:avLst/>
          </a:prstGeom>
        </p:spPr>
      </p:pic>
    </p:spTree>
    <p:extLst>
      <p:ext uri="{BB962C8B-B14F-4D97-AF65-F5344CB8AC3E}">
        <p14:creationId xmlns:p14="http://schemas.microsoft.com/office/powerpoint/2010/main" val="3246919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aseline="0">
                <a:solidFill>
                  <a:srgbClr val="2A7886"/>
                </a:solidFill>
              </a:defRPr>
            </a:lvl1pPr>
          </a:lstStyle>
          <a:p>
            <a:r>
              <a:rPr lang="es-ES" noProof="0"/>
              <a:t>Haga clic para modificar el estilo de título del patrón</a:t>
            </a:r>
            <a:endParaRPr lang="ca-ES" noProof="0" dirty="0"/>
          </a:p>
        </p:txBody>
      </p:sp>
      <p:sp>
        <p:nvSpPr>
          <p:cNvPr id="3" name="2 Marcador de contenido"/>
          <p:cNvSpPr>
            <a:spLocks noGrp="1"/>
          </p:cNvSpPr>
          <p:nvPr>
            <p:ph idx="1"/>
          </p:nvPr>
        </p:nvSpPr>
        <p:spPr/>
        <p:txBody>
          <a:bodyPr/>
          <a:lstStyle>
            <a:lvl2pPr marL="542925" indent="-276225">
              <a:defRPr/>
            </a:lvl2pPr>
            <a:lvl3pPr marL="809625" indent="-266700">
              <a:defRPr/>
            </a:lvl3pPr>
            <a:lvl4pPr marL="1076325" indent="-266700">
              <a:defRPr/>
            </a:lvl4pPr>
            <a:lvl5pPr marL="1343025" indent="-266700">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dirty="0"/>
          </a:p>
        </p:txBody>
      </p:sp>
      <p:sp>
        <p:nvSpPr>
          <p:cNvPr id="5" name="4 Marcador de número de diapositiva"/>
          <p:cNvSpPr>
            <a:spLocks noGrp="1"/>
          </p:cNvSpPr>
          <p:nvPr>
            <p:ph type="sldNum" sz="quarter" idx="11"/>
          </p:nvPr>
        </p:nvSpPr>
        <p:spPr/>
        <p:txBody>
          <a:bodyPr/>
          <a:lstStyle>
            <a:lvl1pPr>
              <a:defRPr baseline="0">
                <a:solidFill>
                  <a:schemeClr val="bg1"/>
                </a:solidFill>
              </a:defRPr>
            </a:lvl1pPr>
          </a:lstStyle>
          <a:p>
            <a:fld id="{9389B96A-C7A4-4072-A052-44514241F2A3}" type="slidenum">
              <a:rPr lang="ca-ES" altLang="ca-ES" smtClean="0"/>
              <a:pPr/>
              <a:t>‹Nº›</a:t>
            </a:fld>
            <a:endParaRPr lang="ca-ES" altLang="ca-ES" dirty="0"/>
          </a:p>
        </p:txBody>
      </p:sp>
    </p:spTree>
    <p:extLst>
      <p:ext uri="{BB962C8B-B14F-4D97-AF65-F5344CB8AC3E}">
        <p14:creationId xmlns:p14="http://schemas.microsoft.com/office/powerpoint/2010/main" val="2525850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aseline="0">
                <a:solidFill>
                  <a:srgbClr val="287886"/>
                </a:solidFill>
              </a:defRPr>
            </a:lvl1pPr>
          </a:lstStyle>
          <a:p>
            <a:r>
              <a:rPr lang="es-ES"/>
              <a:t>Haga clic para modificar el estilo de título del patrón</a:t>
            </a:r>
            <a:endParaRPr lang="ca-ES" dirty="0"/>
          </a:p>
        </p:txBody>
      </p:sp>
      <p:sp>
        <p:nvSpPr>
          <p:cNvPr id="3" name="2 Marcador de contenido"/>
          <p:cNvSpPr>
            <a:spLocks noGrp="1"/>
          </p:cNvSpPr>
          <p:nvPr>
            <p:ph sz="half" idx="1"/>
          </p:nvPr>
        </p:nvSpPr>
        <p:spPr>
          <a:xfrm>
            <a:off x="609600" y="765175"/>
            <a:ext cx="5384800" cy="5544145"/>
          </a:xfrm>
        </p:spPr>
        <p:txBody>
          <a:bodyPr/>
          <a:lstStyle>
            <a:lvl1pPr marL="361950" indent="-361950">
              <a:defRPr sz="2800"/>
            </a:lvl1pPr>
            <a:lvl2pPr marL="542925" indent="-180975">
              <a:defRPr sz="2400"/>
            </a:lvl2pPr>
            <a:lvl3pPr marL="809625" indent="-266700">
              <a:defRPr sz="2000"/>
            </a:lvl3pPr>
            <a:lvl4pPr marL="1076325" indent="-266700">
              <a:defRPr sz="1800"/>
            </a:lvl4pPr>
            <a:lvl5pPr marL="1343025" indent="-266700">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dirty="0"/>
          </a:p>
        </p:txBody>
      </p:sp>
      <p:sp>
        <p:nvSpPr>
          <p:cNvPr id="4" name="3 Marcador de contenido"/>
          <p:cNvSpPr>
            <a:spLocks noGrp="1"/>
          </p:cNvSpPr>
          <p:nvPr>
            <p:ph sz="half" idx="2"/>
          </p:nvPr>
        </p:nvSpPr>
        <p:spPr>
          <a:xfrm>
            <a:off x="6197600" y="765175"/>
            <a:ext cx="5384800" cy="5544145"/>
          </a:xfrm>
        </p:spPr>
        <p:txBody>
          <a:bodyPr/>
          <a:lstStyle>
            <a:lvl1pPr marL="361950" indent="-361950">
              <a:defRPr sz="2800"/>
            </a:lvl1pPr>
            <a:lvl2pPr marL="542925" indent="-180975">
              <a:defRPr sz="2400"/>
            </a:lvl2pPr>
            <a:lvl3pPr marL="809625" indent="-266700">
              <a:defRPr sz="2000"/>
            </a:lvl3pPr>
            <a:lvl4pPr marL="1076325" indent="-266700">
              <a:defRPr sz="1800"/>
            </a:lvl4pPr>
            <a:lvl5pPr marL="1343025" indent="-266700">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dirty="0"/>
          </a:p>
        </p:txBody>
      </p:sp>
      <p:sp>
        <p:nvSpPr>
          <p:cNvPr id="6" name="5 Marcador de número de diapositiva"/>
          <p:cNvSpPr>
            <a:spLocks noGrp="1"/>
          </p:cNvSpPr>
          <p:nvPr>
            <p:ph type="sldNum" sz="quarter" idx="11"/>
          </p:nvPr>
        </p:nvSpPr>
        <p:spPr/>
        <p:txBody>
          <a:bodyPr/>
          <a:lstStyle>
            <a:lvl1pPr>
              <a:defRPr baseline="0">
                <a:solidFill>
                  <a:schemeClr val="bg1"/>
                </a:solidFill>
              </a:defRPr>
            </a:lvl1pPr>
          </a:lstStyle>
          <a:p>
            <a:fld id="{73BA7433-1BEB-42D5-B602-2402B5204CFB}" type="slidenum">
              <a:rPr lang="ca-ES" altLang="ca-ES" smtClean="0"/>
              <a:pPr/>
              <a:t>‹Nº›</a:t>
            </a:fld>
            <a:endParaRPr lang="ca-ES" altLang="ca-ES" dirty="0"/>
          </a:p>
        </p:txBody>
      </p:sp>
    </p:spTree>
    <p:extLst>
      <p:ext uri="{BB962C8B-B14F-4D97-AF65-F5344CB8AC3E}">
        <p14:creationId xmlns:p14="http://schemas.microsoft.com/office/powerpoint/2010/main" val="3797864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aseline="0">
                <a:solidFill>
                  <a:srgbClr val="287886"/>
                </a:solidFill>
              </a:defRPr>
            </a:lvl1pPr>
          </a:lstStyle>
          <a:p>
            <a:r>
              <a:rPr lang="es-ES"/>
              <a:t>Haga clic para modificar el estilo de título del patrón</a:t>
            </a:r>
            <a:endParaRPr lang="ca-ES" dirty="0"/>
          </a:p>
        </p:txBody>
      </p:sp>
      <p:sp>
        <p:nvSpPr>
          <p:cNvPr id="4" name="3 Marcador de número de diapositiva"/>
          <p:cNvSpPr>
            <a:spLocks noGrp="1"/>
          </p:cNvSpPr>
          <p:nvPr>
            <p:ph type="sldNum" sz="quarter" idx="11"/>
          </p:nvPr>
        </p:nvSpPr>
        <p:spPr/>
        <p:txBody>
          <a:bodyPr/>
          <a:lstStyle>
            <a:lvl1pPr>
              <a:defRPr baseline="0">
                <a:solidFill>
                  <a:schemeClr val="bg1"/>
                </a:solidFill>
              </a:defRPr>
            </a:lvl1pPr>
          </a:lstStyle>
          <a:p>
            <a:fld id="{5CD01380-D9E4-4787-9F82-C168EB9C202A}" type="slidenum">
              <a:rPr lang="ca-ES" altLang="ca-ES" smtClean="0"/>
              <a:pPr/>
              <a:t>‹Nº›</a:t>
            </a:fld>
            <a:endParaRPr lang="ca-ES" altLang="ca-ES" dirty="0"/>
          </a:p>
        </p:txBody>
      </p:sp>
    </p:spTree>
    <p:extLst>
      <p:ext uri="{BB962C8B-B14F-4D97-AF65-F5344CB8AC3E}">
        <p14:creationId xmlns:p14="http://schemas.microsoft.com/office/powerpoint/2010/main" val="5328717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1 Imagen"/>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0" y="6330267"/>
            <a:ext cx="12192000" cy="545592"/>
          </a:xfrm>
          <a:prstGeom prst="rect">
            <a:avLst/>
          </a:prstGeom>
        </p:spPr>
      </p:pic>
      <p:sp>
        <p:nvSpPr>
          <p:cNvPr id="1026" name="Rectangle 2"/>
          <p:cNvSpPr>
            <a:spLocks noGrp="1" noChangeArrowheads="1"/>
          </p:cNvSpPr>
          <p:nvPr>
            <p:ph type="title"/>
          </p:nvPr>
        </p:nvSpPr>
        <p:spPr bwMode="auto">
          <a:xfrm>
            <a:off x="609600" y="88900"/>
            <a:ext cx="10972800" cy="39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ca-ES" altLang="ca-ES" noProof="0" dirty="0" err="1"/>
              <a:t>Haga</a:t>
            </a:r>
            <a:r>
              <a:rPr lang="ca-ES" altLang="ca-ES" noProof="0" dirty="0"/>
              <a:t> clic para </a:t>
            </a:r>
            <a:r>
              <a:rPr lang="ca-ES" altLang="ca-ES" noProof="0" dirty="0" err="1"/>
              <a:t>cambiar</a:t>
            </a:r>
            <a:r>
              <a:rPr lang="ca-ES" altLang="ca-ES" noProof="0" dirty="0"/>
              <a:t> el estilo de </a:t>
            </a:r>
            <a:r>
              <a:rPr lang="ca-ES" altLang="ca-ES" noProof="0" dirty="0" err="1"/>
              <a:t>título</a:t>
            </a:r>
            <a:r>
              <a:rPr lang="ca-ES" altLang="ca-ES" noProof="0" dirty="0"/>
              <a:t>	</a:t>
            </a:r>
          </a:p>
        </p:txBody>
      </p:sp>
      <p:sp>
        <p:nvSpPr>
          <p:cNvPr id="1027" name="Rectangle 3"/>
          <p:cNvSpPr>
            <a:spLocks noGrp="1" noChangeArrowheads="1"/>
          </p:cNvSpPr>
          <p:nvPr>
            <p:ph type="body" idx="1"/>
          </p:nvPr>
        </p:nvSpPr>
        <p:spPr bwMode="auto">
          <a:xfrm>
            <a:off x="609600" y="765175"/>
            <a:ext cx="10972800" cy="554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ca-ES" altLang="ca-ES" dirty="0" err="1"/>
              <a:t>Haga</a:t>
            </a:r>
            <a:r>
              <a:rPr lang="ca-ES" altLang="ca-ES" dirty="0"/>
              <a:t> clic para modificar el estilo de </a:t>
            </a:r>
            <a:r>
              <a:rPr lang="ca-ES" altLang="ca-ES" dirty="0" err="1"/>
              <a:t>texto</a:t>
            </a:r>
            <a:r>
              <a:rPr lang="ca-ES" altLang="ca-ES" dirty="0"/>
              <a:t> del </a:t>
            </a:r>
            <a:r>
              <a:rPr lang="ca-ES" altLang="ca-ES" dirty="0" err="1"/>
              <a:t>patrón</a:t>
            </a:r>
            <a:endParaRPr lang="ca-ES" altLang="ca-ES" dirty="0"/>
          </a:p>
          <a:p>
            <a:pPr lvl="1"/>
            <a:r>
              <a:rPr lang="ca-ES" altLang="ca-ES" dirty="0" err="1"/>
              <a:t>Segundo</a:t>
            </a:r>
            <a:r>
              <a:rPr lang="ca-ES" altLang="ca-ES" dirty="0"/>
              <a:t> </a:t>
            </a:r>
            <a:r>
              <a:rPr lang="ca-ES" altLang="ca-ES" dirty="0" err="1"/>
              <a:t>nivel</a:t>
            </a:r>
            <a:endParaRPr lang="ca-ES" altLang="ca-ES" dirty="0"/>
          </a:p>
          <a:p>
            <a:pPr lvl="2"/>
            <a:r>
              <a:rPr lang="ca-ES" altLang="ca-ES" dirty="0"/>
              <a:t>Tercer </a:t>
            </a:r>
            <a:r>
              <a:rPr lang="ca-ES" altLang="ca-ES" dirty="0" err="1"/>
              <a:t>nivel</a:t>
            </a:r>
            <a:endParaRPr lang="ca-ES" altLang="ca-ES" dirty="0"/>
          </a:p>
          <a:p>
            <a:pPr lvl="3"/>
            <a:r>
              <a:rPr lang="ca-ES" altLang="ca-ES" dirty="0" err="1"/>
              <a:t>Cuarto</a:t>
            </a:r>
            <a:r>
              <a:rPr lang="ca-ES" altLang="ca-ES" dirty="0"/>
              <a:t> </a:t>
            </a:r>
            <a:r>
              <a:rPr lang="ca-ES" altLang="ca-ES" dirty="0" err="1"/>
              <a:t>nivel</a:t>
            </a:r>
            <a:endParaRPr lang="ca-ES" altLang="ca-ES" dirty="0"/>
          </a:p>
          <a:p>
            <a:pPr lvl="4"/>
            <a:r>
              <a:rPr lang="ca-ES" altLang="ca-ES" dirty="0"/>
              <a:t>Quinto </a:t>
            </a:r>
            <a:r>
              <a:rPr lang="ca-ES" altLang="ca-ES" dirty="0" err="1"/>
              <a:t>nivel</a:t>
            </a:r>
            <a:endParaRPr lang="ca-ES" altLang="ca-ES" dirty="0"/>
          </a:p>
        </p:txBody>
      </p:sp>
      <p:sp>
        <p:nvSpPr>
          <p:cNvPr id="1030" name="Rectangle 6"/>
          <p:cNvSpPr>
            <a:spLocks noGrp="1" noChangeArrowheads="1"/>
          </p:cNvSpPr>
          <p:nvPr>
            <p:ph type="sldNum" sz="quarter" idx="4"/>
          </p:nvPr>
        </p:nvSpPr>
        <p:spPr bwMode="auto">
          <a:xfrm>
            <a:off x="5674785" y="6433394"/>
            <a:ext cx="840316"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1" compatLnSpc="1">
            <a:prstTxWarp prst="textNoShape">
              <a:avLst/>
            </a:prstTxWarp>
          </a:bodyPr>
          <a:lstStyle>
            <a:lvl1pPr algn="ctr">
              <a:defRPr sz="1400" b="1" baseline="0">
                <a:solidFill>
                  <a:schemeClr val="bg1"/>
                </a:solidFill>
                <a:latin typeface="Arial Narrow" pitchFamily="34" charset="0"/>
              </a:defRPr>
            </a:lvl1pPr>
          </a:lstStyle>
          <a:p>
            <a:pPr fontAlgn="base">
              <a:spcBef>
                <a:spcPct val="0"/>
              </a:spcBef>
              <a:spcAft>
                <a:spcPct val="0"/>
              </a:spcAft>
            </a:pPr>
            <a:fld id="{87C264EE-E373-46F5-866A-226551EFCFA7}" type="slidenum">
              <a:rPr lang="ca-ES" altLang="ca-ES" smtClean="0">
                <a:solidFill>
                  <a:srgbClr val="FFFFFF"/>
                </a:solidFill>
              </a:rPr>
              <a:pPr fontAlgn="base">
                <a:spcBef>
                  <a:spcPct val="0"/>
                </a:spcBef>
                <a:spcAft>
                  <a:spcPct val="0"/>
                </a:spcAft>
              </a:pPr>
              <a:t>‹Nº›</a:t>
            </a:fld>
            <a:endParaRPr lang="ca-ES" altLang="ca-ES" dirty="0">
              <a:solidFill>
                <a:srgbClr val="FFFFFF"/>
              </a:solidFill>
            </a:endParaRPr>
          </a:p>
        </p:txBody>
      </p:sp>
      <p:sp>
        <p:nvSpPr>
          <p:cNvPr id="1035" name="Line 11"/>
          <p:cNvSpPr>
            <a:spLocks noChangeShapeType="1"/>
          </p:cNvSpPr>
          <p:nvPr/>
        </p:nvSpPr>
        <p:spPr bwMode="auto">
          <a:xfrm>
            <a:off x="0" y="549275"/>
            <a:ext cx="12192000" cy="0"/>
          </a:xfrm>
          <a:prstGeom prst="line">
            <a:avLst/>
          </a:prstGeom>
          <a:noFill/>
          <a:ln w="25400">
            <a:solidFill>
              <a:srgbClr val="28788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a-ES" dirty="0">
              <a:solidFill>
                <a:srgbClr val="000000"/>
              </a:solidFill>
            </a:endParaRPr>
          </a:p>
        </p:txBody>
      </p:sp>
    </p:spTree>
    <p:extLst>
      <p:ext uri="{BB962C8B-B14F-4D97-AF65-F5344CB8AC3E}">
        <p14:creationId xmlns:p14="http://schemas.microsoft.com/office/powerpoint/2010/main" val="2501374364"/>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Lst>
  <p:txStyles>
    <p:titleStyle>
      <a:lvl1pPr algn="l" rtl="0" eaLnBrk="1" fontAlgn="base" hangingPunct="1">
        <a:spcBef>
          <a:spcPct val="0"/>
        </a:spcBef>
        <a:spcAft>
          <a:spcPct val="0"/>
        </a:spcAft>
        <a:defRPr b="1">
          <a:solidFill>
            <a:srgbClr val="287886"/>
          </a:solidFill>
          <a:latin typeface="+mj-lt"/>
          <a:ea typeface="+mj-ea"/>
          <a:cs typeface="+mj-cs"/>
        </a:defRPr>
      </a:lvl1pPr>
      <a:lvl2pPr algn="l" rtl="0" eaLnBrk="1" fontAlgn="base" hangingPunct="1">
        <a:spcBef>
          <a:spcPct val="0"/>
        </a:spcBef>
        <a:spcAft>
          <a:spcPct val="0"/>
        </a:spcAft>
        <a:defRPr b="1">
          <a:solidFill>
            <a:srgbClr val="000096"/>
          </a:solidFill>
          <a:latin typeface="Arial" charset="0"/>
        </a:defRPr>
      </a:lvl2pPr>
      <a:lvl3pPr algn="l" rtl="0" eaLnBrk="1" fontAlgn="base" hangingPunct="1">
        <a:spcBef>
          <a:spcPct val="0"/>
        </a:spcBef>
        <a:spcAft>
          <a:spcPct val="0"/>
        </a:spcAft>
        <a:defRPr b="1">
          <a:solidFill>
            <a:srgbClr val="000096"/>
          </a:solidFill>
          <a:latin typeface="Arial" charset="0"/>
        </a:defRPr>
      </a:lvl3pPr>
      <a:lvl4pPr algn="l" rtl="0" eaLnBrk="1" fontAlgn="base" hangingPunct="1">
        <a:spcBef>
          <a:spcPct val="0"/>
        </a:spcBef>
        <a:spcAft>
          <a:spcPct val="0"/>
        </a:spcAft>
        <a:defRPr b="1">
          <a:solidFill>
            <a:srgbClr val="000096"/>
          </a:solidFill>
          <a:latin typeface="Arial" charset="0"/>
        </a:defRPr>
      </a:lvl4pPr>
      <a:lvl5pPr algn="l" rtl="0" eaLnBrk="1" fontAlgn="base" hangingPunct="1">
        <a:spcBef>
          <a:spcPct val="0"/>
        </a:spcBef>
        <a:spcAft>
          <a:spcPct val="0"/>
        </a:spcAft>
        <a:defRPr b="1">
          <a:solidFill>
            <a:srgbClr val="000096"/>
          </a:solidFill>
          <a:latin typeface="Arial" charset="0"/>
        </a:defRPr>
      </a:lvl5pPr>
      <a:lvl6pPr marL="457200" algn="l" rtl="0" eaLnBrk="1" fontAlgn="base" hangingPunct="1">
        <a:spcBef>
          <a:spcPct val="0"/>
        </a:spcBef>
        <a:spcAft>
          <a:spcPct val="0"/>
        </a:spcAft>
        <a:defRPr b="1">
          <a:solidFill>
            <a:srgbClr val="000096"/>
          </a:solidFill>
          <a:latin typeface="Arial" charset="0"/>
        </a:defRPr>
      </a:lvl6pPr>
      <a:lvl7pPr marL="914400" algn="l" rtl="0" eaLnBrk="1" fontAlgn="base" hangingPunct="1">
        <a:spcBef>
          <a:spcPct val="0"/>
        </a:spcBef>
        <a:spcAft>
          <a:spcPct val="0"/>
        </a:spcAft>
        <a:defRPr b="1">
          <a:solidFill>
            <a:srgbClr val="000096"/>
          </a:solidFill>
          <a:latin typeface="Arial" charset="0"/>
        </a:defRPr>
      </a:lvl7pPr>
      <a:lvl8pPr marL="1371600" algn="l" rtl="0" eaLnBrk="1" fontAlgn="base" hangingPunct="1">
        <a:spcBef>
          <a:spcPct val="0"/>
        </a:spcBef>
        <a:spcAft>
          <a:spcPct val="0"/>
        </a:spcAft>
        <a:defRPr b="1">
          <a:solidFill>
            <a:srgbClr val="000096"/>
          </a:solidFill>
          <a:latin typeface="Arial" charset="0"/>
        </a:defRPr>
      </a:lvl8pPr>
      <a:lvl9pPr marL="1828800" algn="l" rtl="0" eaLnBrk="1" fontAlgn="base" hangingPunct="1">
        <a:spcBef>
          <a:spcPct val="0"/>
        </a:spcBef>
        <a:spcAft>
          <a:spcPct val="0"/>
        </a:spcAft>
        <a:defRPr b="1">
          <a:solidFill>
            <a:srgbClr val="000096"/>
          </a:solidFill>
          <a:latin typeface="Arial" charset="0"/>
        </a:defRPr>
      </a:lvl9pPr>
    </p:titleStyle>
    <p:bodyStyle>
      <a:lvl1pPr marL="271463" indent="-271463" algn="l" rtl="0" eaLnBrk="1" fontAlgn="base" hangingPunct="1">
        <a:spcBef>
          <a:spcPct val="20000"/>
        </a:spcBef>
        <a:spcAft>
          <a:spcPct val="0"/>
        </a:spcAft>
        <a:buFont typeface="Wingdings" pitchFamily="2" charset="2"/>
        <a:buChar char="ü"/>
        <a:defRPr sz="2000">
          <a:solidFill>
            <a:schemeClr val="tx1"/>
          </a:solidFill>
          <a:latin typeface="+mn-lt"/>
          <a:ea typeface="+mn-ea"/>
          <a:cs typeface="+mn-cs"/>
        </a:defRPr>
      </a:lvl1pPr>
      <a:lvl2pPr marL="625475" indent="-174625" algn="l" rtl="0" eaLnBrk="1" fontAlgn="base" hangingPunct="1">
        <a:spcBef>
          <a:spcPct val="20000"/>
        </a:spcBef>
        <a:spcAft>
          <a:spcPct val="0"/>
        </a:spcAft>
        <a:buChar char="•"/>
        <a:defRPr>
          <a:solidFill>
            <a:schemeClr val="tx1"/>
          </a:solidFill>
          <a:latin typeface="+mn-lt"/>
        </a:defRPr>
      </a:lvl2pPr>
      <a:lvl3pPr marL="990600" indent="-185738" algn="l" rtl="0" eaLnBrk="1" fontAlgn="base" hangingPunct="1">
        <a:spcBef>
          <a:spcPct val="20000"/>
        </a:spcBef>
        <a:spcAft>
          <a:spcPct val="0"/>
        </a:spcAft>
        <a:buFont typeface="Arial" charset="0"/>
        <a:buChar char="–"/>
        <a:defRPr sz="1600">
          <a:solidFill>
            <a:schemeClr val="tx1"/>
          </a:solidFill>
          <a:latin typeface="+mn-lt"/>
        </a:defRPr>
      </a:lvl3pPr>
      <a:lvl4pPr marL="1349375" indent="-179388" algn="l" rtl="0" eaLnBrk="1" fontAlgn="base" hangingPunct="1">
        <a:spcBef>
          <a:spcPct val="20000"/>
        </a:spcBef>
        <a:spcAft>
          <a:spcPct val="0"/>
        </a:spcAft>
        <a:buFont typeface="Arial" charset="0"/>
        <a:buChar char="–"/>
        <a:defRPr sz="1400">
          <a:solidFill>
            <a:schemeClr val="tx1"/>
          </a:solidFill>
          <a:latin typeface="+mn-lt"/>
        </a:defRPr>
      </a:lvl4pPr>
      <a:lvl5pPr marL="1698625" indent="-169863" algn="l" rtl="0" eaLnBrk="1" fontAlgn="base" hangingPunct="1">
        <a:spcBef>
          <a:spcPct val="20000"/>
        </a:spcBef>
        <a:spcAft>
          <a:spcPct val="0"/>
        </a:spcAft>
        <a:buFont typeface="Arial" charset="0"/>
        <a:buChar char="–"/>
        <a:defRPr sz="1200">
          <a:solidFill>
            <a:schemeClr val="tx1"/>
          </a:solidFill>
          <a:latin typeface="+mn-lt"/>
        </a:defRPr>
      </a:lvl5pPr>
      <a:lvl6pPr marL="2155825" indent="-169863" algn="l" rtl="0" eaLnBrk="1" fontAlgn="base" hangingPunct="1">
        <a:spcBef>
          <a:spcPct val="20000"/>
        </a:spcBef>
        <a:spcAft>
          <a:spcPct val="0"/>
        </a:spcAft>
        <a:buFont typeface="Arial" charset="0"/>
        <a:buChar char="–"/>
        <a:defRPr sz="1200">
          <a:solidFill>
            <a:schemeClr val="tx1"/>
          </a:solidFill>
          <a:latin typeface="+mn-lt"/>
        </a:defRPr>
      </a:lvl6pPr>
      <a:lvl7pPr marL="2613025" indent="-169863" algn="l" rtl="0" eaLnBrk="1" fontAlgn="base" hangingPunct="1">
        <a:spcBef>
          <a:spcPct val="20000"/>
        </a:spcBef>
        <a:spcAft>
          <a:spcPct val="0"/>
        </a:spcAft>
        <a:buFont typeface="Arial" charset="0"/>
        <a:buChar char="–"/>
        <a:defRPr sz="1200">
          <a:solidFill>
            <a:schemeClr val="tx1"/>
          </a:solidFill>
          <a:latin typeface="+mn-lt"/>
        </a:defRPr>
      </a:lvl7pPr>
      <a:lvl8pPr marL="3070225" indent="-169863" algn="l" rtl="0" eaLnBrk="1" fontAlgn="base" hangingPunct="1">
        <a:spcBef>
          <a:spcPct val="20000"/>
        </a:spcBef>
        <a:spcAft>
          <a:spcPct val="0"/>
        </a:spcAft>
        <a:buFont typeface="Arial" charset="0"/>
        <a:buChar char="–"/>
        <a:defRPr sz="1200">
          <a:solidFill>
            <a:schemeClr val="tx1"/>
          </a:solidFill>
          <a:latin typeface="+mn-lt"/>
        </a:defRPr>
      </a:lvl8pPr>
      <a:lvl9pPr marL="3527425" indent="-169863" algn="l" rtl="0" eaLnBrk="1" fontAlgn="base" hangingPunct="1">
        <a:spcBef>
          <a:spcPct val="20000"/>
        </a:spcBef>
        <a:spcAft>
          <a:spcPct val="0"/>
        </a:spcAft>
        <a:buFont typeface="Arial" charset="0"/>
        <a:buChar char="–"/>
        <a:defRPr sz="1200">
          <a:solidFill>
            <a:schemeClr val="tx1"/>
          </a:solidFill>
          <a:latin typeface="+mn-lt"/>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1 Imagen"/>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6330267"/>
            <a:ext cx="12192000" cy="545592"/>
          </a:xfrm>
          <a:prstGeom prst="rect">
            <a:avLst/>
          </a:prstGeom>
        </p:spPr>
      </p:pic>
      <p:sp>
        <p:nvSpPr>
          <p:cNvPr id="1026" name="Rectangle 2"/>
          <p:cNvSpPr>
            <a:spLocks noGrp="1" noChangeArrowheads="1"/>
          </p:cNvSpPr>
          <p:nvPr>
            <p:ph type="title"/>
          </p:nvPr>
        </p:nvSpPr>
        <p:spPr bwMode="auto">
          <a:xfrm>
            <a:off x="609600" y="88900"/>
            <a:ext cx="10972800" cy="39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ca-ES" altLang="ca-ES" noProof="0" dirty="0" err="1"/>
              <a:t>Haga</a:t>
            </a:r>
            <a:r>
              <a:rPr lang="ca-ES" altLang="ca-ES" noProof="0" dirty="0"/>
              <a:t> clic para </a:t>
            </a:r>
            <a:r>
              <a:rPr lang="ca-ES" altLang="ca-ES" noProof="0" dirty="0" err="1"/>
              <a:t>cambiar</a:t>
            </a:r>
            <a:r>
              <a:rPr lang="ca-ES" altLang="ca-ES" noProof="0" dirty="0"/>
              <a:t> el estilo de </a:t>
            </a:r>
            <a:r>
              <a:rPr lang="ca-ES" altLang="ca-ES" noProof="0" dirty="0" err="1"/>
              <a:t>título</a:t>
            </a:r>
            <a:r>
              <a:rPr lang="ca-ES" altLang="ca-ES" noProof="0" dirty="0"/>
              <a:t>	</a:t>
            </a:r>
          </a:p>
        </p:txBody>
      </p:sp>
      <p:sp>
        <p:nvSpPr>
          <p:cNvPr id="1027" name="Rectangle 3"/>
          <p:cNvSpPr>
            <a:spLocks noGrp="1" noChangeArrowheads="1"/>
          </p:cNvSpPr>
          <p:nvPr>
            <p:ph type="body" idx="1"/>
          </p:nvPr>
        </p:nvSpPr>
        <p:spPr bwMode="auto">
          <a:xfrm>
            <a:off x="609600" y="765175"/>
            <a:ext cx="10972800" cy="554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ca-ES" altLang="ca-ES" dirty="0" err="1"/>
              <a:t>Haga</a:t>
            </a:r>
            <a:r>
              <a:rPr lang="ca-ES" altLang="ca-ES" dirty="0"/>
              <a:t> clic para modificar el estilo de </a:t>
            </a:r>
            <a:r>
              <a:rPr lang="ca-ES" altLang="ca-ES" dirty="0" err="1"/>
              <a:t>texto</a:t>
            </a:r>
            <a:r>
              <a:rPr lang="ca-ES" altLang="ca-ES" dirty="0"/>
              <a:t> del </a:t>
            </a:r>
            <a:r>
              <a:rPr lang="ca-ES" altLang="ca-ES" dirty="0" err="1"/>
              <a:t>patrón</a:t>
            </a:r>
            <a:endParaRPr lang="ca-ES" altLang="ca-ES" dirty="0"/>
          </a:p>
          <a:p>
            <a:pPr lvl="1"/>
            <a:r>
              <a:rPr lang="ca-ES" altLang="ca-ES" dirty="0" err="1"/>
              <a:t>Segundo</a:t>
            </a:r>
            <a:r>
              <a:rPr lang="ca-ES" altLang="ca-ES" dirty="0"/>
              <a:t> </a:t>
            </a:r>
            <a:r>
              <a:rPr lang="ca-ES" altLang="ca-ES" dirty="0" err="1"/>
              <a:t>nivel</a:t>
            </a:r>
            <a:endParaRPr lang="ca-ES" altLang="ca-ES" dirty="0"/>
          </a:p>
          <a:p>
            <a:pPr lvl="2"/>
            <a:r>
              <a:rPr lang="ca-ES" altLang="ca-ES" dirty="0"/>
              <a:t>Tercer </a:t>
            </a:r>
            <a:r>
              <a:rPr lang="ca-ES" altLang="ca-ES" dirty="0" err="1"/>
              <a:t>nivel</a:t>
            </a:r>
            <a:endParaRPr lang="ca-ES" altLang="ca-ES" dirty="0"/>
          </a:p>
          <a:p>
            <a:pPr lvl="3"/>
            <a:r>
              <a:rPr lang="ca-ES" altLang="ca-ES" dirty="0" err="1"/>
              <a:t>Cuarto</a:t>
            </a:r>
            <a:r>
              <a:rPr lang="ca-ES" altLang="ca-ES" dirty="0"/>
              <a:t> </a:t>
            </a:r>
            <a:r>
              <a:rPr lang="ca-ES" altLang="ca-ES" dirty="0" err="1"/>
              <a:t>nivel</a:t>
            </a:r>
            <a:endParaRPr lang="ca-ES" altLang="ca-ES" dirty="0"/>
          </a:p>
          <a:p>
            <a:pPr lvl="4"/>
            <a:r>
              <a:rPr lang="ca-ES" altLang="ca-ES" dirty="0"/>
              <a:t>Quinto </a:t>
            </a:r>
            <a:r>
              <a:rPr lang="ca-ES" altLang="ca-ES" dirty="0" err="1"/>
              <a:t>nivel</a:t>
            </a:r>
            <a:endParaRPr lang="ca-ES" altLang="ca-ES" dirty="0"/>
          </a:p>
        </p:txBody>
      </p:sp>
      <p:sp>
        <p:nvSpPr>
          <p:cNvPr id="1030" name="Rectangle 6"/>
          <p:cNvSpPr>
            <a:spLocks noGrp="1" noChangeArrowheads="1"/>
          </p:cNvSpPr>
          <p:nvPr>
            <p:ph type="sldNum" sz="quarter" idx="4"/>
          </p:nvPr>
        </p:nvSpPr>
        <p:spPr bwMode="auto">
          <a:xfrm>
            <a:off x="5674785" y="6433394"/>
            <a:ext cx="840316"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1" compatLnSpc="1">
            <a:prstTxWarp prst="textNoShape">
              <a:avLst/>
            </a:prstTxWarp>
          </a:bodyPr>
          <a:lstStyle>
            <a:lvl1pPr algn="ctr">
              <a:defRPr sz="1400" b="1" baseline="0">
                <a:solidFill>
                  <a:schemeClr val="bg1"/>
                </a:solidFill>
                <a:latin typeface="Arial Narrow" pitchFamily="34" charset="0"/>
              </a:defRPr>
            </a:lvl1pPr>
          </a:lstStyle>
          <a:p>
            <a:fld id="{87C264EE-E373-46F5-866A-226551EFCFA7}" type="slidenum">
              <a:rPr lang="ca-ES" altLang="ca-ES" smtClean="0"/>
              <a:pPr/>
              <a:t>‹Nº›</a:t>
            </a:fld>
            <a:endParaRPr lang="ca-ES" altLang="ca-ES" dirty="0"/>
          </a:p>
        </p:txBody>
      </p:sp>
      <p:sp>
        <p:nvSpPr>
          <p:cNvPr id="1035" name="Line 11"/>
          <p:cNvSpPr>
            <a:spLocks noChangeShapeType="1"/>
          </p:cNvSpPr>
          <p:nvPr/>
        </p:nvSpPr>
        <p:spPr bwMode="auto">
          <a:xfrm>
            <a:off x="0" y="549275"/>
            <a:ext cx="12192000" cy="0"/>
          </a:xfrm>
          <a:prstGeom prst="line">
            <a:avLst/>
          </a:prstGeom>
          <a:noFill/>
          <a:ln w="25400">
            <a:solidFill>
              <a:srgbClr val="28788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a-ES" dirty="0"/>
          </a:p>
        </p:txBody>
      </p:sp>
    </p:spTree>
    <p:extLst>
      <p:ext uri="{BB962C8B-B14F-4D97-AF65-F5344CB8AC3E}">
        <p14:creationId xmlns:p14="http://schemas.microsoft.com/office/powerpoint/2010/main" val="359854442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Lst>
  <p:txStyles>
    <p:titleStyle>
      <a:lvl1pPr algn="l" rtl="0" eaLnBrk="1" fontAlgn="base" hangingPunct="1">
        <a:spcBef>
          <a:spcPct val="0"/>
        </a:spcBef>
        <a:spcAft>
          <a:spcPct val="0"/>
        </a:spcAft>
        <a:defRPr b="1">
          <a:solidFill>
            <a:srgbClr val="287886"/>
          </a:solidFill>
          <a:latin typeface="+mj-lt"/>
          <a:ea typeface="+mj-ea"/>
          <a:cs typeface="+mj-cs"/>
        </a:defRPr>
      </a:lvl1pPr>
      <a:lvl2pPr algn="l" rtl="0" eaLnBrk="1" fontAlgn="base" hangingPunct="1">
        <a:spcBef>
          <a:spcPct val="0"/>
        </a:spcBef>
        <a:spcAft>
          <a:spcPct val="0"/>
        </a:spcAft>
        <a:defRPr b="1">
          <a:solidFill>
            <a:srgbClr val="000096"/>
          </a:solidFill>
          <a:latin typeface="Arial" charset="0"/>
        </a:defRPr>
      </a:lvl2pPr>
      <a:lvl3pPr algn="l" rtl="0" eaLnBrk="1" fontAlgn="base" hangingPunct="1">
        <a:spcBef>
          <a:spcPct val="0"/>
        </a:spcBef>
        <a:spcAft>
          <a:spcPct val="0"/>
        </a:spcAft>
        <a:defRPr b="1">
          <a:solidFill>
            <a:srgbClr val="000096"/>
          </a:solidFill>
          <a:latin typeface="Arial" charset="0"/>
        </a:defRPr>
      </a:lvl3pPr>
      <a:lvl4pPr algn="l" rtl="0" eaLnBrk="1" fontAlgn="base" hangingPunct="1">
        <a:spcBef>
          <a:spcPct val="0"/>
        </a:spcBef>
        <a:spcAft>
          <a:spcPct val="0"/>
        </a:spcAft>
        <a:defRPr b="1">
          <a:solidFill>
            <a:srgbClr val="000096"/>
          </a:solidFill>
          <a:latin typeface="Arial" charset="0"/>
        </a:defRPr>
      </a:lvl4pPr>
      <a:lvl5pPr algn="l" rtl="0" eaLnBrk="1" fontAlgn="base" hangingPunct="1">
        <a:spcBef>
          <a:spcPct val="0"/>
        </a:spcBef>
        <a:spcAft>
          <a:spcPct val="0"/>
        </a:spcAft>
        <a:defRPr b="1">
          <a:solidFill>
            <a:srgbClr val="000096"/>
          </a:solidFill>
          <a:latin typeface="Arial" charset="0"/>
        </a:defRPr>
      </a:lvl5pPr>
      <a:lvl6pPr marL="457200" algn="l" rtl="0" eaLnBrk="1" fontAlgn="base" hangingPunct="1">
        <a:spcBef>
          <a:spcPct val="0"/>
        </a:spcBef>
        <a:spcAft>
          <a:spcPct val="0"/>
        </a:spcAft>
        <a:defRPr b="1">
          <a:solidFill>
            <a:srgbClr val="000096"/>
          </a:solidFill>
          <a:latin typeface="Arial" charset="0"/>
        </a:defRPr>
      </a:lvl6pPr>
      <a:lvl7pPr marL="914400" algn="l" rtl="0" eaLnBrk="1" fontAlgn="base" hangingPunct="1">
        <a:spcBef>
          <a:spcPct val="0"/>
        </a:spcBef>
        <a:spcAft>
          <a:spcPct val="0"/>
        </a:spcAft>
        <a:defRPr b="1">
          <a:solidFill>
            <a:srgbClr val="000096"/>
          </a:solidFill>
          <a:latin typeface="Arial" charset="0"/>
        </a:defRPr>
      </a:lvl7pPr>
      <a:lvl8pPr marL="1371600" algn="l" rtl="0" eaLnBrk="1" fontAlgn="base" hangingPunct="1">
        <a:spcBef>
          <a:spcPct val="0"/>
        </a:spcBef>
        <a:spcAft>
          <a:spcPct val="0"/>
        </a:spcAft>
        <a:defRPr b="1">
          <a:solidFill>
            <a:srgbClr val="000096"/>
          </a:solidFill>
          <a:latin typeface="Arial" charset="0"/>
        </a:defRPr>
      </a:lvl8pPr>
      <a:lvl9pPr marL="1828800" algn="l" rtl="0" eaLnBrk="1" fontAlgn="base" hangingPunct="1">
        <a:spcBef>
          <a:spcPct val="0"/>
        </a:spcBef>
        <a:spcAft>
          <a:spcPct val="0"/>
        </a:spcAft>
        <a:defRPr b="1">
          <a:solidFill>
            <a:srgbClr val="000096"/>
          </a:solidFill>
          <a:latin typeface="Arial" charset="0"/>
        </a:defRPr>
      </a:lvl9pPr>
    </p:titleStyle>
    <p:bodyStyle>
      <a:lvl1pPr marL="271463" indent="-271463" algn="l" rtl="0" eaLnBrk="1" fontAlgn="base" hangingPunct="1">
        <a:spcBef>
          <a:spcPct val="20000"/>
        </a:spcBef>
        <a:spcAft>
          <a:spcPct val="0"/>
        </a:spcAft>
        <a:buFont typeface="Wingdings" pitchFamily="2" charset="2"/>
        <a:buChar char="ü"/>
        <a:defRPr sz="2000">
          <a:solidFill>
            <a:schemeClr val="tx1"/>
          </a:solidFill>
          <a:latin typeface="+mn-lt"/>
          <a:ea typeface="+mn-ea"/>
          <a:cs typeface="+mn-cs"/>
        </a:defRPr>
      </a:lvl1pPr>
      <a:lvl2pPr marL="625475" indent="-174625" algn="l" rtl="0" eaLnBrk="1" fontAlgn="base" hangingPunct="1">
        <a:spcBef>
          <a:spcPct val="20000"/>
        </a:spcBef>
        <a:spcAft>
          <a:spcPct val="0"/>
        </a:spcAft>
        <a:buChar char="•"/>
        <a:defRPr>
          <a:solidFill>
            <a:schemeClr val="tx1"/>
          </a:solidFill>
          <a:latin typeface="+mn-lt"/>
        </a:defRPr>
      </a:lvl2pPr>
      <a:lvl3pPr marL="990600" indent="-185738" algn="l" rtl="0" eaLnBrk="1" fontAlgn="base" hangingPunct="1">
        <a:spcBef>
          <a:spcPct val="20000"/>
        </a:spcBef>
        <a:spcAft>
          <a:spcPct val="0"/>
        </a:spcAft>
        <a:buFont typeface="Arial" charset="0"/>
        <a:buChar char="–"/>
        <a:defRPr sz="1600">
          <a:solidFill>
            <a:schemeClr val="tx1"/>
          </a:solidFill>
          <a:latin typeface="+mn-lt"/>
        </a:defRPr>
      </a:lvl3pPr>
      <a:lvl4pPr marL="1349375" indent="-179388" algn="l" rtl="0" eaLnBrk="1" fontAlgn="base" hangingPunct="1">
        <a:spcBef>
          <a:spcPct val="20000"/>
        </a:spcBef>
        <a:spcAft>
          <a:spcPct val="0"/>
        </a:spcAft>
        <a:buFont typeface="Arial" charset="0"/>
        <a:buChar char="–"/>
        <a:defRPr sz="1400">
          <a:solidFill>
            <a:schemeClr val="tx1"/>
          </a:solidFill>
          <a:latin typeface="+mn-lt"/>
        </a:defRPr>
      </a:lvl4pPr>
      <a:lvl5pPr marL="1698625" indent="-169863" algn="l" rtl="0" eaLnBrk="1" fontAlgn="base" hangingPunct="1">
        <a:spcBef>
          <a:spcPct val="20000"/>
        </a:spcBef>
        <a:spcAft>
          <a:spcPct val="0"/>
        </a:spcAft>
        <a:buFont typeface="Arial" charset="0"/>
        <a:buChar char="–"/>
        <a:defRPr sz="1200">
          <a:solidFill>
            <a:schemeClr val="tx1"/>
          </a:solidFill>
          <a:latin typeface="+mn-lt"/>
        </a:defRPr>
      </a:lvl5pPr>
      <a:lvl6pPr marL="2155825" indent="-169863" algn="l" rtl="0" eaLnBrk="1" fontAlgn="base" hangingPunct="1">
        <a:spcBef>
          <a:spcPct val="20000"/>
        </a:spcBef>
        <a:spcAft>
          <a:spcPct val="0"/>
        </a:spcAft>
        <a:buFont typeface="Arial" charset="0"/>
        <a:buChar char="–"/>
        <a:defRPr sz="1200">
          <a:solidFill>
            <a:schemeClr val="tx1"/>
          </a:solidFill>
          <a:latin typeface="+mn-lt"/>
        </a:defRPr>
      </a:lvl6pPr>
      <a:lvl7pPr marL="2613025" indent="-169863" algn="l" rtl="0" eaLnBrk="1" fontAlgn="base" hangingPunct="1">
        <a:spcBef>
          <a:spcPct val="20000"/>
        </a:spcBef>
        <a:spcAft>
          <a:spcPct val="0"/>
        </a:spcAft>
        <a:buFont typeface="Arial" charset="0"/>
        <a:buChar char="–"/>
        <a:defRPr sz="1200">
          <a:solidFill>
            <a:schemeClr val="tx1"/>
          </a:solidFill>
          <a:latin typeface="+mn-lt"/>
        </a:defRPr>
      </a:lvl7pPr>
      <a:lvl8pPr marL="3070225" indent="-169863" algn="l" rtl="0" eaLnBrk="1" fontAlgn="base" hangingPunct="1">
        <a:spcBef>
          <a:spcPct val="20000"/>
        </a:spcBef>
        <a:spcAft>
          <a:spcPct val="0"/>
        </a:spcAft>
        <a:buFont typeface="Arial" charset="0"/>
        <a:buChar char="–"/>
        <a:defRPr sz="1200">
          <a:solidFill>
            <a:schemeClr val="tx1"/>
          </a:solidFill>
          <a:latin typeface="+mn-lt"/>
        </a:defRPr>
      </a:lvl8pPr>
      <a:lvl9pPr marL="3527425" indent="-169863" algn="l" rtl="0" eaLnBrk="1" fontAlgn="base" hangingPunct="1">
        <a:spcBef>
          <a:spcPct val="20000"/>
        </a:spcBef>
        <a:spcAft>
          <a:spcPct val="0"/>
        </a:spcAft>
        <a:buFont typeface="Arial" charset="0"/>
        <a:buChar char="–"/>
        <a:defRPr sz="1200">
          <a:solidFill>
            <a:schemeClr val="tx1"/>
          </a:solidFill>
          <a:latin typeface="+mn-lt"/>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nature.com/articles/d41586-019-01349-6"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6.tmp"/></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slideshare.net/EurUniversityAssociation/second-big-deals-survey-preview-of-the-results-130867813" TargetMode="External"/><Relationship Id="rId2" Type="http://schemas.openxmlformats.org/officeDocument/2006/relationships/hyperlink" Target="https://eua.eu/downloads/publications/2019%20big%20deals%20report.pdf" TargetMode="External"/><Relationship Id="rId1" Type="http://schemas.openxmlformats.org/officeDocument/2006/relationships/slideLayout" Target="../slideLayouts/slideLayout2.xml"/><Relationship Id="rId4" Type="http://schemas.openxmlformats.org/officeDocument/2006/relationships/image" Target="../media/image6.tmp"/></Relationships>
</file>

<file path=ppt/slides/_rels/slide4.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tmp"/><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hyperlink" Target="Publishing%20https:/publishing.aip.org/about/news/university-of-vienna-signs-pilot-transformative-agreement-with-aip-publishing/" TargetMode="External"/><Relationship Id="rId7" Type="http://schemas.openxmlformats.org/officeDocument/2006/relationships/image" Target="../media/image11.png"/><Relationship Id="rId2" Type="http://schemas.openxmlformats.org/officeDocument/2006/relationships/hyperlink" Target="https://www.acs.org/content/acs/en/pressroom/newsreleases/2019/march/acs-and-max-planck-institutes-partner-on-transformative-open-access-plan.html" TargetMode="External"/><Relationship Id="rId1" Type="http://schemas.openxmlformats.org/officeDocument/2006/relationships/slideLayout" Target="../slideLayouts/slideLayout2.xml"/><Relationship Id="rId6" Type="http://schemas.openxmlformats.org/officeDocument/2006/relationships/image" Target="../media/image10.tmp"/><Relationship Id="rId5" Type="http://schemas.openxmlformats.org/officeDocument/2006/relationships/hyperlink" Target="https://www.nature.com/articles/d41586-019-01349-6" TargetMode="External"/><Relationship Id="rId4" Type="http://schemas.openxmlformats.org/officeDocument/2006/relationships/hyperlink" Target="https://scholarlykitchen.sspnet.org/2019/04/22/read-publish-california-cambridg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coalition-s.org/feedback-on-the-implementation-guidance-of-plan-s-generates-large-public-respons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s://sparceurope.org/briefing_revisedplans_june2019/" TargetMode="External"/><Relationship Id="rId4" Type="http://schemas.openxmlformats.org/officeDocument/2006/relationships/hyperlink" Target="https://www.coalition-s.org/revised-implementation-guidanc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2208C4-F4ED-401D-85D9-91E9D2AF3102}"/>
              </a:ext>
            </a:extLst>
          </p:cNvPr>
          <p:cNvSpPr>
            <a:spLocks noGrp="1"/>
          </p:cNvSpPr>
          <p:nvPr>
            <p:ph type="ctrTitle"/>
          </p:nvPr>
        </p:nvSpPr>
        <p:spPr>
          <a:xfrm>
            <a:off x="1524000" y="0"/>
            <a:ext cx="9144000" cy="4365104"/>
          </a:xfrm>
        </p:spPr>
        <p:txBody>
          <a:bodyPr/>
          <a:lstStyle/>
          <a:p>
            <a:r>
              <a:rPr lang="es-ES" sz="4800" dirty="0">
                <a:solidFill>
                  <a:srgbClr val="FF0000"/>
                </a:solidFill>
              </a:rPr>
              <a:t>Acceso abierto, </a:t>
            </a:r>
            <a:br>
              <a:rPr lang="es-ES" sz="4800" dirty="0">
                <a:solidFill>
                  <a:srgbClr val="FF0000"/>
                </a:solidFill>
              </a:rPr>
            </a:br>
            <a:r>
              <a:rPr lang="es-ES" sz="4800" dirty="0">
                <a:solidFill>
                  <a:srgbClr val="FF0000"/>
                </a:solidFill>
              </a:rPr>
              <a:t>acuerdos transformativos y Ciencia Abierta</a:t>
            </a:r>
            <a:r>
              <a:rPr lang="ca-ES" dirty="0"/>
              <a:t/>
            </a:r>
            <a:br>
              <a:rPr lang="ca-ES" dirty="0"/>
            </a:br>
            <a:r>
              <a:rPr lang="ca-ES" dirty="0"/>
              <a:t>Lluís Anglada</a:t>
            </a:r>
            <a:br>
              <a:rPr lang="ca-ES" dirty="0"/>
            </a:br>
            <a:r>
              <a:rPr lang="ca-ES" sz="1400" dirty="0"/>
              <a:t>Consorci de Serveis Universitaris de Catalunya (CSUC)</a:t>
            </a:r>
            <a:endParaRPr lang="es-ES" dirty="0"/>
          </a:p>
        </p:txBody>
      </p:sp>
      <p:sp>
        <p:nvSpPr>
          <p:cNvPr id="3" name="Subtítulo 2">
            <a:extLst>
              <a:ext uri="{FF2B5EF4-FFF2-40B4-BE49-F238E27FC236}">
                <a16:creationId xmlns:a16="http://schemas.microsoft.com/office/drawing/2014/main" id="{90388797-B2A3-4AF7-845A-7BBB1E0F7CB6}"/>
              </a:ext>
            </a:extLst>
          </p:cNvPr>
          <p:cNvSpPr>
            <a:spLocks noGrp="1"/>
          </p:cNvSpPr>
          <p:nvPr>
            <p:ph type="subTitle" idx="1"/>
          </p:nvPr>
        </p:nvSpPr>
        <p:spPr>
          <a:xfrm>
            <a:off x="2855640" y="4941168"/>
            <a:ext cx="6839224" cy="1470632"/>
          </a:xfrm>
        </p:spPr>
        <p:txBody>
          <a:bodyPr/>
          <a:lstStyle/>
          <a:p>
            <a:pPr algn="ctr"/>
            <a:r>
              <a:rPr lang="es-ES" b="1" dirty="0">
                <a:solidFill>
                  <a:srgbClr val="FF0000"/>
                </a:solidFill>
              </a:rPr>
              <a:t>Jornada “Las bibliotecas universitarias ante los retos del futuro” </a:t>
            </a:r>
          </a:p>
          <a:p>
            <a:pPr algn="ctr"/>
            <a:r>
              <a:rPr lang="es-ES" b="1" dirty="0"/>
              <a:t>20 aniversario del Consorcio Madroño</a:t>
            </a:r>
          </a:p>
          <a:p>
            <a:pPr algn="ctr"/>
            <a:r>
              <a:rPr lang="es-ES" sz="1600" dirty="0"/>
              <a:t>Madrid, 20 y 21 de junio de 2019 </a:t>
            </a:r>
          </a:p>
        </p:txBody>
      </p:sp>
    </p:spTree>
    <p:extLst>
      <p:ext uri="{BB962C8B-B14F-4D97-AF65-F5344CB8AC3E}">
        <p14:creationId xmlns:p14="http://schemas.microsoft.com/office/powerpoint/2010/main" val="36195759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E497E9-5394-4C12-8B8C-17D0326C699C}"/>
              </a:ext>
            </a:extLst>
          </p:cNvPr>
          <p:cNvSpPr>
            <a:spLocks noGrp="1"/>
          </p:cNvSpPr>
          <p:nvPr>
            <p:ph type="title"/>
          </p:nvPr>
        </p:nvSpPr>
        <p:spPr/>
        <p:txBody>
          <a:bodyPr/>
          <a:lstStyle/>
          <a:p>
            <a:r>
              <a:rPr lang="es-ES" dirty="0"/>
              <a:t>Cambio en el ‘status quo’, ¿pagaremos lo mismo?</a:t>
            </a:r>
          </a:p>
        </p:txBody>
      </p:sp>
      <p:sp>
        <p:nvSpPr>
          <p:cNvPr id="7" name="CuadroTexto 6">
            <a:extLst>
              <a:ext uri="{FF2B5EF4-FFF2-40B4-BE49-F238E27FC236}">
                <a16:creationId xmlns:a16="http://schemas.microsoft.com/office/drawing/2014/main" id="{0D2AEDE1-AB12-4C3D-B72D-F788D53CD2D1}"/>
              </a:ext>
            </a:extLst>
          </p:cNvPr>
          <p:cNvSpPr txBox="1"/>
          <p:nvPr/>
        </p:nvSpPr>
        <p:spPr>
          <a:xfrm>
            <a:off x="6096000" y="764705"/>
            <a:ext cx="4320480" cy="4370427"/>
          </a:xfrm>
          <a:prstGeom prst="rect">
            <a:avLst/>
          </a:prstGeom>
          <a:noFill/>
        </p:spPr>
        <p:txBody>
          <a:bodyPr wrap="square" rtlCol="0">
            <a:spAutoFit/>
          </a:bodyPr>
          <a:lstStyle/>
          <a:p>
            <a:pPr marL="285750" indent="-285750" fontAlgn="auto">
              <a:spcBef>
                <a:spcPts val="0"/>
              </a:spcBef>
              <a:spcAft>
                <a:spcPts val="0"/>
              </a:spcAft>
              <a:buFont typeface="Arial" panose="020B0604020202020204" pitchFamily="34" charset="0"/>
              <a:buChar char="•"/>
              <a:defRPr/>
            </a:pPr>
            <a:r>
              <a:rPr lang="es-ES" sz="2000" dirty="0">
                <a:solidFill>
                  <a:srgbClr val="000000"/>
                </a:solidFill>
                <a:latin typeface="Arial"/>
              </a:rPr>
              <a:t>Hasta ahora, los precios imputados por los editores dependían del gasto previo (en revistas impresas)</a:t>
            </a:r>
          </a:p>
          <a:p>
            <a:pPr marL="285750" indent="-285750" fontAlgn="auto">
              <a:spcBef>
                <a:spcPts val="0"/>
              </a:spcBef>
              <a:spcAft>
                <a:spcPts val="0"/>
              </a:spcAft>
              <a:buFont typeface="Arial" panose="020B0604020202020204" pitchFamily="34" charset="0"/>
              <a:buChar char="•"/>
              <a:defRPr/>
            </a:pPr>
            <a:endParaRPr lang="es-ES" sz="2000" dirty="0">
              <a:solidFill>
                <a:srgbClr val="000000"/>
              </a:solidFill>
              <a:latin typeface="Arial"/>
            </a:endParaRPr>
          </a:p>
          <a:p>
            <a:pPr marL="285750" indent="-285750" fontAlgn="auto">
              <a:spcBef>
                <a:spcPts val="0"/>
              </a:spcBef>
              <a:spcAft>
                <a:spcPts val="0"/>
              </a:spcAft>
              <a:buFont typeface="Arial" panose="020B0604020202020204" pitchFamily="34" charset="0"/>
              <a:buChar char="•"/>
              <a:defRPr/>
            </a:pPr>
            <a:r>
              <a:rPr lang="es-ES" sz="2000" dirty="0">
                <a:solidFill>
                  <a:srgbClr val="000000"/>
                </a:solidFill>
                <a:latin typeface="Arial"/>
              </a:rPr>
              <a:t>En el modelo de </a:t>
            </a:r>
            <a:r>
              <a:rPr lang="es-ES" sz="2000" dirty="0" err="1">
                <a:solidFill>
                  <a:srgbClr val="000000"/>
                </a:solidFill>
                <a:latin typeface="Arial"/>
              </a:rPr>
              <a:t>publish</a:t>
            </a:r>
            <a:r>
              <a:rPr lang="es-ES" sz="2000" dirty="0">
                <a:solidFill>
                  <a:srgbClr val="000000"/>
                </a:solidFill>
                <a:latin typeface="Arial"/>
              </a:rPr>
              <a:t> &amp; </a:t>
            </a:r>
            <a:r>
              <a:rPr lang="es-ES" sz="2000" dirty="0" err="1">
                <a:solidFill>
                  <a:srgbClr val="000000"/>
                </a:solidFill>
                <a:latin typeface="Arial"/>
              </a:rPr>
              <a:t>read</a:t>
            </a:r>
            <a:r>
              <a:rPr lang="es-ES" sz="2000" dirty="0">
                <a:solidFill>
                  <a:srgbClr val="000000"/>
                </a:solidFill>
                <a:latin typeface="Arial"/>
              </a:rPr>
              <a:t> los precios se fijarán por el número de artículos publicados</a:t>
            </a:r>
          </a:p>
          <a:p>
            <a:pPr marL="285750" indent="-285750" fontAlgn="auto">
              <a:spcBef>
                <a:spcPts val="0"/>
              </a:spcBef>
              <a:spcAft>
                <a:spcPts val="0"/>
              </a:spcAft>
              <a:buFont typeface="Arial" panose="020B0604020202020204" pitchFamily="34" charset="0"/>
              <a:buChar char="•"/>
              <a:defRPr/>
            </a:pPr>
            <a:endParaRPr lang="es-ES" sz="2000" dirty="0">
              <a:solidFill>
                <a:srgbClr val="000000"/>
              </a:solidFill>
              <a:latin typeface="Arial"/>
            </a:endParaRPr>
          </a:p>
          <a:p>
            <a:pPr marL="285750" indent="-285750" fontAlgn="auto">
              <a:spcBef>
                <a:spcPts val="0"/>
              </a:spcBef>
              <a:spcAft>
                <a:spcPts val="0"/>
              </a:spcAft>
              <a:buFont typeface="Arial" panose="020B0604020202020204" pitchFamily="34" charset="0"/>
              <a:buChar char="•"/>
              <a:defRPr/>
            </a:pPr>
            <a:r>
              <a:rPr lang="es-ES" sz="2000" dirty="0">
                <a:solidFill>
                  <a:srgbClr val="000000"/>
                </a:solidFill>
                <a:latin typeface="Arial"/>
              </a:rPr>
              <a:t>Los sistemas / instituciones más investigadoras pueden tener que pagar más (y las que lo sean menos, menos)</a:t>
            </a:r>
            <a:endParaRPr lang="en-US" sz="2000" dirty="0">
              <a:solidFill>
                <a:srgbClr val="000000"/>
              </a:solidFill>
              <a:latin typeface="Arial"/>
            </a:endParaRPr>
          </a:p>
          <a:p>
            <a:pPr marL="285750" indent="-285750" fontAlgn="auto">
              <a:spcBef>
                <a:spcPts val="0"/>
              </a:spcBef>
              <a:spcAft>
                <a:spcPts val="0"/>
              </a:spcAft>
              <a:buFont typeface="Arial" panose="020B0604020202020204" pitchFamily="34" charset="0"/>
              <a:buChar char="•"/>
              <a:defRPr/>
            </a:pPr>
            <a:endParaRPr lang="en-US" dirty="0">
              <a:solidFill>
                <a:srgbClr val="000000"/>
              </a:solidFill>
              <a:latin typeface="Arial"/>
            </a:endParaRPr>
          </a:p>
        </p:txBody>
      </p:sp>
      <p:graphicFrame>
        <p:nvGraphicFramePr>
          <p:cNvPr id="4" name="3 Marcador de contenido"/>
          <p:cNvGraphicFramePr>
            <a:graphicFrameLocks noGrp="1"/>
          </p:cNvGraphicFramePr>
          <p:nvPr>
            <p:ph idx="1"/>
          </p:nvPr>
        </p:nvGraphicFramePr>
        <p:xfrm>
          <a:off x="1847528" y="620689"/>
          <a:ext cx="3168352" cy="4896543"/>
        </p:xfrm>
        <a:graphic>
          <a:graphicData uri="http://schemas.openxmlformats.org/drawingml/2006/table">
            <a:tbl>
              <a:tblPr>
                <a:tableStyleId>{5C22544A-7EE6-4342-B048-85BDC9FD1C3A}</a:tableStyleId>
              </a:tblPr>
              <a:tblGrid>
                <a:gridCol w="1584176">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tblGrid>
              <a:tr h="686502">
                <a:tc>
                  <a:txBody>
                    <a:bodyPr/>
                    <a:lstStyle/>
                    <a:p>
                      <a:pPr algn="l" fontAlgn="b"/>
                      <a:r>
                        <a:rPr lang="es-ES" sz="1100" u="none" strike="noStrike" dirty="0">
                          <a:effectLst/>
                        </a:rPr>
                        <a:t>% </a:t>
                      </a:r>
                      <a:r>
                        <a:rPr lang="es-ES" sz="1100" u="none" strike="noStrike" dirty="0" err="1">
                          <a:effectLst/>
                        </a:rPr>
                        <a:t>publicació</a:t>
                      </a:r>
                      <a:r>
                        <a:rPr lang="es-ES" sz="1100" u="none" strike="noStrike" dirty="0">
                          <a:effectLst/>
                        </a:rPr>
                        <a:t> </a:t>
                      </a:r>
                      <a:endParaRPr lang="es-ES" sz="1100" b="0" i="0" u="none" strike="noStrike" dirty="0">
                        <a:solidFill>
                          <a:srgbClr val="000000"/>
                        </a:solidFill>
                        <a:effectLst/>
                        <a:latin typeface="Calibri"/>
                      </a:endParaRPr>
                    </a:p>
                  </a:txBody>
                  <a:tcPr marL="9525" marR="9525" marT="9525" marB="0" anchor="b"/>
                </a:tc>
                <a:tc>
                  <a:txBody>
                    <a:bodyPr/>
                    <a:lstStyle/>
                    <a:p>
                      <a:pPr algn="l" fontAlgn="b"/>
                      <a:r>
                        <a:rPr lang="es-ES" sz="1100" u="none" strike="noStrike">
                          <a:effectLst/>
                        </a:rPr>
                        <a:t>% pagament</a:t>
                      </a:r>
                      <a:endParaRPr lang="es-ES"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398247">
                <a:tc>
                  <a:txBody>
                    <a:bodyPr/>
                    <a:lstStyle/>
                    <a:p>
                      <a:pPr algn="l" fontAlgn="b"/>
                      <a:endParaRPr lang="es-ES" sz="1100" b="0" i="0" u="none" strike="noStrike">
                        <a:solidFill>
                          <a:srgbClr val="000000"/>
                        </a:solidFill>
                        <a:effectLst/>
                        <a:latin typeface="Calibri"/>
                      </a:endParaRPr>
                    </a:p>
                  </a:txBody>
                  <a:tcPr marL="9525" marR="9525" marT="9525" marB="0" anchor="b"/>
                </a:tc>
                <a:tc>
                  <a:txBody>
                    <a:bodyPr/>
                    <a:lstStyle/>
                    <a:p>
                      <a:pPr algn="r" fontAlgn="b"/>
                      <a:r>
                        <a:rPr lang="es-ES" sz="1100" u="none" strike="noStrike">
                          <a:effectLst/>
                        </a:rPr>
                        <a:t>2022</a:t>
                      </a:r>
                      <a:endParaRPr lang="es-ES"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398247">
                <a:tc>
                  <a:txBody>
                    <a:bodyPr/>
                    <a:lstStyle/>
                    <a:p>
                      <a:pPr algn="r" fontAlgn="b"/>
                      <a:r>
                        <a:rPr lang="es-ES" sz="1100" u="none" strike="noStrike">
                          <a:effectLst/>
                        </a:rPr>
                        <a:t>0,87</a:t>
                      </a:r>
                      <a:endParaRPr lang="es-ES" sz="1100" b="0" i="0" u="none" strike="noStrike">
                        <a:solidFill>
                          <a:srgbClr val="000000"/>
                        </a:solidFill>
                        <a:effectLst/>
                        <a:latin typeface="Calibri"/>
                      </a:endParaRPr>
                    </a:p>
                  </a:txBody>
                  <a:tcPr marL="9525" marR="9525" marT="9525" marB="0" anchor="b"/>
                </a:tc>
                <a:tc>
                  <a:txBody>
                    <a:bodyPr/>
                    <a:lstStyle/>
                    <a:p>
                      <a:pPr algn="r" fontAlgn="b"/>
                      <a:r>
                        <a:rPr lang="es-ES" sz="1100" u="none" strike="noStrike">
                          <a:effectLst/>
                        </a:rPr>
                        <a:t>2,92</a:t>
                      </a:r>
                      <a:endParaRPr lang="es-ES"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379283">
                <a:tc>
                  <a:txBody>
                    <a:bodyPr/>
                    <a:lstStyle/>
                    <a:p>
                      <a:pPr algn="r" fontAlgn="b"/>
                      <a:r>
                        <a:rPr lang="es-ES" sz="1100" u="none" strike="noStrike">
                          <a:effectLst/>
                        </a:rPr>
                        <a:t>5,55</a:t>
                      </a:r>
                      <a:endParaRPr lang="es-ES" sz="1100" b="0" i="0" u="none" strike="noStrike">
                        <a:solidFill>
                          <a:srgbClr val="000000"/>
                        </a:solidFill>
                        <a:effectLst/>
                        <a:latin typeface="Calibri"/>
                      </a:endParaRPr>
                    </a:p>
                  </a:txBody>
                  <a:tcPr marL="9525" marR="9525" marT="9525" marB="0" anchor="b"/>
                </a:tc>
                <a:tc>
                  <a:txBody>
                    <a:bodyPr/>
                    <a:lstStyle/>
                    <a:p>
                      <a:pPr algn="r" fontAlgn="b"/>
                      <a:r>
                        <a:rPr lang="es-ES" sz="1100" u="none" strike="noStrike">
                          <a:effectLst/>
                        </a:rPr>
                        <a:t>5,12</a:t>
                      </a:r>
                      <a:endParaRPr lang="es-ES"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379283">
                <a:tc>
                  <a:txBody>
                    <a:bodyPr/>
                    <a:lstStyle/>
                    <a:p>
                      <a:pPr algn="r" fontAlgn="b"/>
                      <a:r>
                        <a:rPr lang="es-ES" sz="1100" u="none" strike="noStrike" dirty="0">
                          <a:effectLst/>
                        </a:rPr>
                        <a:t>14,98</a:t>
                      </a:r>
                      <a:endParaRPr lang="es-ES" sz="1100" b="0" i="0" u="none" strike="noStrike" dirty="0">
                        <a:solidFill>
                          <a:srgbClr val="000000"/>
                        </a:solidFill>
                        <a:effectLst/>
                        <a:latin typeface="Calibri"/>
                      </a:endParaRPr>
                    </a:p>
                  </a:txBody>
                  <a:tcPr marL="9525" marR="9525" marT="9525" marB="0" anchor="b"/>
                </a:tc>
                <a:tc>
                  <a:txBody>
                    <a:bodyPr/>
                    <a:lstStyle/>
                    <a:p>
                      <a:pPr algn="r" fontAlgn="b"/>
                      <a:r>
                        <a:rPr lang="es-ES" sz="1100" u="none" strike="noStrike">
                          <a:effectLst/>
                        </a:rPr>
                        <a:t>19,03</a:t>
                      </a:r>
                      <a:endParaRPr lang="es-ES"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379283">
                <a:tc>
                  <a:txBody>
                    <a:bodyPr/>
                    <a:lstStyle/>
                    <a:p>
                      <a:pPr algn="r" fontAlgn="b"/>
                      <a:r>
                        <a:rPr lang="es-ES" sz="1100" u="none" strike="noStrike">
                          <a:effectLst/>
                        </a:rPr>
                        <a:t>5,26</a:t>
                      </a:r>
                      <a:endParaRPr lang="es-ES" sz="1100" b="0" i="0" u="none" strike="noStrike">
                        <a:solidFill>
                          <a:srgbClr val="000000"/>
                        </a:solidFill>
                        <a:effectLst/>
                        <a:latin typeface="Calibri"/>
                      </a:endParaRPr>
                    </a:p>
                  </a:txBody>
                  <a:tcPr marL="9525" marR="9525" marT="9525" marB="0" anchor="b"/>
                </a:tc>
                <a:tc>
                  <a:txBody>
                    <a:bodyPr/>
                    <a:lstStyle/>
                    <a:p>
                      <a:pPr algn="r" fontAlgn="b"/>
                      <a:r>
                        <a:rPr lang="es-ES" sz="1100" u="none" strike="noStrike">
                          <a:effectLst/>
                        </a:rPr>
                        <a:t>8,68</a:t>
                      </a:r>
                      <a:endParaRPr lang="es-ES"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379283">
                <a:tc>
                  <a:txBody>
                    <a:bodyPr/>
                    <a:lstStyle/>
                    <a:p>
                      <a:pPr algn="r" fontAlgn="b"/>
                      <a:r>
                        <a:rPr lang="es-ES" sz="1100" u="none" strike="noStrike">
                          <a:effectLst/>
                        </a:rPr>
                        <a:t>21,98</a:t>
                      </a:r>
                      <a:endParaRPr lang="es-ES" sz="1100" b="0" i="0" u="none" strike="noStrike">
                        <a:solidFill>
                          <a:srgbClr val="000000"/>
                        </a:solidFill>
                        <a:effectLst/>
                        <a:latin typeface="Calibri"/>
                      </a:endParaRPr>
                    </a:p>
                  </a:txBody>
                  <a:tcPr marL="9525" marR="9525" marT="9525" marB="0" anchor="b"/>
                </a:tc>
                <a:tc>
                  <a:txBody>
                    <a:bodyPr/>
                    <a:lstStyle/>
                    <a:p>
                      <a:pPr algn="r" fontAlgn="b"/>
                      <a:r>
                        <a:rPr lang="es-ES" sz="1100" u="none" strike="noStrike">
                          <a:effectLst/>
                        </a:rPr>
                        <a:t>20,13</a:t>
                      </a:r>
                      <a:endParaRPr lang="es-ES"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r h="379283">
                <a:tc>
                  <a:txBody>
                    <a:bodyPr/>
                    <a:lstStyle/>
                    <a:p>
                      <a:pPr algn="r" fontAlgn="b"/>
                      <a:r>
                        <a:rPr lang="es-ES" sz="1100" u="none" strike="noStrike">
                          <a:effectLst/>
                        </a:rPr>
                        <a:t>7,29</a:t>
                      </a:r>
                      <a:endParaRPr lang="es-ES" sz="1100" b="0" i="0" u="none" strike="noStrike">
                        <a:solidFill>
                          <a:srgbClr val="000000"/>
                        </a:solidFill>
                        <a:effectLst/>
                        <a:latin typeface="Calibri"/>
                      </a:endParaRPr>
                    </a:p>
                  </a:txBody>
                  <a:tcPr marL="9525" marR="9525" marT="9525" marB="0" anchor="b"/>
                </a:tc>
                <a:tc>
                  <a:txBody>
                    <a:bodyPr/>
                    <a:lstStyle/>
                    <a:p>
                      <a:pPr algn="r" fontAlgn="b"/>
                      <a:r>
                        <a:rPr lang="es-ES" sz="1100" u="none" strike="noStrike">
                          <a:effectLst/>
                        </a:rPr>
                        <a:t>4,55</a:t>
                      </a:r>
                      <a:endParaRPr lang="es-ES"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7"/>
                  </a:ext>
                </a:extLst>
              </a:tr>
              <a:tr h="379283">
                <a:tc>
                  <a:txBody>
                    <a:bodyPr/>
                    <a:lstStyle/>
                    <a:p>
                      <a:pPr algn="r" fontAlgn="b"/>
                      <a:r>
                        <a:rPr lang="es-ES" sz="1100" u="none" strike="noStrike">
                          <a:effectLst/>
                        </a:rPr>
                        <a:t>13,64</a:t>
                      </a:r>
                      <a:endParaRPr lang="es-ES" sz="1100" b="0" i="0" u="none" strike="noStrike">
                        <a:solidFill>
                          <a:srgbClr val="000000"/>
                        </a:solidFill>
                        <a:effectLst/>
                        <a:latin typeface="Calibri"/>
                      </a:endParaRPr>
                    </a:p>
                  </a:txBody>
                  <a:tcPr marL="9525" marR="9525" marT="9525" marB="0" anchor="b"/>
                </a:tc>
                <a:tc>
                  <a:txBody>
                    <a:bodyPr/>
                    <a:lstStyle/>
                    <a:p>
                      <a:pPr algn="r" fontAlgn="b"/>
                      <a:r>
                        <a:rPr lang="es-ES" sz="1100" u="none" strike="noStrike">
                          <a:effectLst/>
                        </a:rPr>
                        <a:t>12,47</a:t>
                      </a:r>
                      <a:endParaRPr lang="es-ES"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8"/>
                  </a:ext>
                </a:extLst>
              </a:tr>
              <a:tr h="379283">
                <a:tc>
                  <a:txBody>
                    <a:bodyPr/>
                    <a:lstStyle/>
                    <a:p>
                      <a:pPr algn="r" fontAlgn="b"/>
                      <a:r>
                        <a:rPr lang="es-ES" sz="1100" u="none" strike="noStrike">
                          <a:effectLst/>
                        </a:rPr>
                        <a:t>15,24</a:t>
                      </a:r>
                      <a:endParaRPr lang="es-ES" sz="1100" b="0" i="0" u="none" strike="noStrike">
                        <a:solidFill>
                          <a:srgbClr val="000000"/>
                        </a:solidFill>
                        <a:effectLst/>
                        <a:latin typeface="Calibri"/>
                      </a:endParaRPr>
                    </a:p>
                  </a:txBody>
                  <a:tcPr marL="9525" marR="9525" marT="9525" marB="0" anchor="b"/>
                </a:tc>
                <a:tc>
                  <a:txBody>
                    <a:bodyPr/>
                    <a:lstStyle/>
                    <a:p>
                      <a:pPr algn="r" fontAlgn="b"/>
                      <a:r>
                        <a:rPr lang="es-ES" sz="1100" u="none" strike="noStrike">
                          <a:effectLst/>
                        </a:rPr>
                        <a:t>15,69</a:t>
                      </a:r>
                      <a:endParaRPr lang="es-ES"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9"/>
                  </a:ext>
                </a:extLst>
              </a:tr>
              <a:tr h="379283">
                <a:tc>
                  <a:txBody>
                    <a:bodyPr/>
                    <a:lstStyle/>
                    <a:p>
                      <a:pPr algn="r" fontAlgn="b"/>
                      <a:r>
                        <a:rPr lang="es-ES" sz="1100" u="none" strike="noStrike">
                          <a:effectLst/>
                        </a:rPr>
                        <a:t>15,20</a:t>
                      </a:r>
                      <a:endParaRPr lang="es-ES" sz="1100" b="0" i="0" u="none" strike="noStrike">
                        <a:solidFill>
                          <a:srgbClr val="000000"/>
                        </a:solidFill>
                        <a:effectLst/>
                        <a:latin typeface="Calibri"/>
                      </a:endParaRPr>
                    </a:p>
                  </a:txBody>
                  <a:tcPr marL="9525" marR="9525" marT="9525" marB="0" anchor="b"/>
                </a:tc>
                <a:tc>
                  <a:txBody>
                    <a:bodyPr/>
                    <a:lstStyle/>
                    <a:p>
                      <a:pPr algn="r" fontAlgn="b"/>
                      <a:r>
                        <a:rPr lang="es-ES" sz="1100" u="none" strike="noStrike">
                          <a:effectLst/>
                        </a:rPr>
                        <a:t>11,40</a:t>
                      </a:r>
                      <a:endParaRPr lang="es-ES"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10"/>
                  </a:ext>
                </a:extLst>
              </a:tr>
              <a:tr h="379283">
                <a:tc>
                  <a:txBody>
                    <a:bodyPr/>
                    <a:lstStyle/>
                    <a:p>
                      <a:pPr algn="r" fontAlgn="b"/>
                      <a:r>
                        <a:rPr lang="es-ES" sz="1100" u="none" strike="noStrike">
                          <a:effectLst/>
                        </a:rPr>
                        <a:t>100,01</a:t>
                      </a:r>
                      <a:endParaRPr lang="es-ES" sz="1100" b="0" i="0" u="none" strike="noStrike">
                        <a:solidFill>
                          <a:srgbClr val="000000"/>
                        </a:solidFill>
                        <a:effectLst/>
                        <a:latin typeface="Calibri"/>
                      </a:endParaRPr>
                    </a:p>
                  </a:txBody>
                  <a:tcPr marL="9525" marR="9525" marT="9525" marB="0" anchor="b"/>
                </a:tc>
                <a:tc>
                  <a:txBody>
                    <a:bodyPr/>
                    <a:lstStyle/>
                    <a:p>
                      <a:pPr algn="r" fontAlgn="b"/>
                      <a:r>
                        <a:rPr lang="es-ES" sz="1100" u="none" strike="noStrike" dirty="0">
                          <a:effectLst/>
                        </a:rPr>
                        <a:t>100,00</a:t>
                      </a:r>
                      <a:endParaRPr lang="es-ES"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11"/>
                  </a:ext>
                </a:extLst>
              </a:tr>
            </a:tbl>
          </a:graphicData>
        </a:graphic>
      </p:graphicFrame>
      <p:cxnSp>
        <p:nvCxnSpPr>
          <p:cNvPr id="8" name="7 Conector recto de flecha"/>
          <p:cNvCxnSpPr/>
          <p:nvPr/>
        </p:nvCxnSpPr>
        <p:spPr>
          <a:xfrm>
            <a:off x="2135560" y="2060848"/>
            <a:ext cx="648072"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073" name="Picture 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10800000">
            <a:off x="5087889" y="4900587"/>
            <a:ext cx="817563" cy="32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52549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E080EF-C4A9-4943-A8EA-70BF1769E121}"/>
              </a:ext>
            </a:extLst>
          </p:cNvPr>
          <p:cNvSpPr>
            <a:spLocks noGrp="1"/>
          </p:cNvSpPr>
          <p:nvPr>
            <p:ph type="title"/>
          </p:nvPr>
        </p:nvSpPr>
        <p:spPr/>
        <p:txBody>
          <a:bodyPr>
            <a:normAutofit/>
          </a:bodyPr>
          <a:lstStyle/>
          <a:p>
            <a:r>
              <a:rPr lang="en-US" dirty="0"/>
              <a:t>Elsevier / Norway agreement</a:t>
            </a:r>
            <a:endParaRPr lang="es-ES" dirty="0"/>
          </a:p>
        </p:txBody>
      </p:sp>
      <p:sp>
        <p:nvSpPr>
          <p:cNvPr id="4" name="Marcador de texto 3">
            <a:extLst>
              <a:ext uri="{FF2B5EF4-FFF2-40B4-BE49-F238E27FC236}">
                <a16:creationId xmlns:a16="http://schemas.microsoft.com/office/drawing/2014/main" id="{619DF5B3-CD20-49A6-97B5-2BD4D52E61A4}"/>
              </a:ext>
            </a:extLst>
          </p:cNvPr>
          <p:cNvSpPr>
            <a:spLocks noGrp="1"/>
          </p:cNvSpPr>
          <p:nvPr>
            <p:ph type="body" sz="quarter" idx="10"/>
          </p:nvPr>
        </p:nvSpPr>
        <p:spPr/>
        <p:txBody>
          <a:bodyPr>
            <a:normAutofit/>
          </a:bodyPr>
          <a:lstStyle/>
          <a:p>
            <a:r>
              <a:rPr lang="en-US" sz="1000" dirty="0"/>
              <a:t>Transforming Big Deals to transformative agreements</a:t>
            </a:r>
            <a:endParaRPr lang="es-ES" sz="1000" dirty="0"/>
          </a:p>
        </p:txBody>
      </p:sp>
      <p:sp>
        <p:nvSpPr>
          <p:cNvPr id="5" name="Marcador de contenido 4">
            <a:extLst>
              <a:ext uri="{FF2B5EF4-FFF2-40B4-BE49-F238E27FC236}">
                <a16:creationId xmlns:a16="http://schemas.microsoft.com/office/drawing/2014/main" id="{1D7742EA-7D9A-4E65-A642-997D9DF1F301}"/>
              </a:ext>
            </a:extLst>
          </p:cNvPr>
          <p:cNvSpPr>
            <a:spLocks noGrp="1"/>
          </p:cNvSpPr>
          <p:nvPr>
            <p:ph sz="half" idx="1"/>
          </p:nvPr>
        </p:nvSpPr>
        <p:spPr>
          <a:xfrm>
            <a:off x="1703512" y="1124744"/>
            <a:ext cx="8856984" cy="5544616"/>
          </a:xfrm>
        </p:spPr>
        <p:txBody>
          <a:bodyPr/>
          <a:lstStyle/>
          <a:p>
            <a:endParaRPr lang="en-US" dirty="0"/>
          </a:p>
          <a:p>
            <a:endParaRPr lang="en-US" dirty="0"/>
          </a:p>
          <a:p>
            <a:endParaRPr lang="en-US" dirty="0"/>
          </a:p>
          <a:p>
            <a:r>
              <a:rPr lang="en-US" sz="2000" dirty="0"/>
              <a:t>Content </a:t>
            </a:r>
            <a:r>
              <a:rPr lang="en-US" sz="2000" dirty="0">
                <a:hlinkClick r:id="rId3"/>
              </a:rPr>
              <a:t>https://www.nature.com/articles/d41586-019-01349-6</a:t>
            </a:r>
            <a:r>
              <a:rPr lang="en-US" sz="2000" dirty="0"/>
              <a:t>   </a:t>
            </a:r>
          </a:p>
          <a:p>
            <a:pPr marL="285750" indent="-285750">
              <a:buFont typeface="Arial" panose="020B0604020202020204" pitchFamily="34" charset="0"/>
              <a:buChar char="•"/>
            </a:pPr>
            <a:r>
              <a:rPr lang="en-US" sz="1800" dirty="0"/>
              <a:t>Scientists in the 46 Norwegian universities and research institutes represented by the consortium will have access to 2,800 Elsevier journals. </a:t>
            </a:r>
          </a:p>
          <a:p>
            <a:pPr marL="285750" indent="-285750">
              <a:buFont typeface="Arial" panose="020B0604020202020204" pitchFamily="34" charset="0"/>
              <a:buChar char="•"/>
            </a:pPr>
            <a:r>
              <a:rPr lang="en-US" sz="1800" dirty="0"/>
              <a:t>It will also allow 1,850 articles authored by those academics to be immediately free to read on publication in Elsevier titles. </a:t>
            </a:r>
          </a:p>
          <a:p>
            <a:pPr marL="285750" indent="-285750">
              <a:buFont typeface="Arial" panose="020B0604020202020204" pitchFamily="34" charset="0"/>
              <a:buChar char="•"/>
            </a:pPr>
            <a:r>
              <a:rPr lang="en-US" sz="1800" dirty="0"/>
              <a:t>On the basis of historical data, this total should cover about 90% of Norwegian academics’ yearly publications in the company’s journals.</a:t>
            </a:r>
          </a:p>
          <a:p>
            <a:endParaRPr lang="en-US" sz="1800" dirty="0"/>
          </a:p>
          <a:p>
            <a:r>
              <a:rPr lang="en-US" sz="2000" dirty="0"/>
              <a:t>The deal is “cost neutral” compared with the previous agreement </a:t>
            </a:r>
            <a:r>
              <a:rPr lang="en-US" dirty="0"/>
              <a:t>(which did not include OA fees)</a:t>
            </a:r>
          </a:p>
          <a:p>
            <a:pPr marL="285750" indent="-285750">
              <a:buFont typeface="Arial" panose="020B0604020202020204" pitchFamily="34" charset="0"/>
              <a:buChar char="•"/>
            </a:pPr>
            <a:r>
              <a:rPr lang="en-US" sz="1800" dirty="0"/>
              <a:t>€9 million (subscription costs in 2018) + an estimated €1 million in OA publishing fees</a:t>
            </a:r>
          </a:p>
          <a:p>
            <a:pPr marL="911225" lvl="1" indent="-285750">
              <a:buFont typeface="Arial" panose="020B0604020202020204" pitchFamily="34" charset="0"/>
              <a:buChar char="•"/>
            </a:pPr>
            <a:r>
              <a:rPr lang="en-US" sz="1400" dirty="0"/>
              <a:t>(so, a 11,11% of increase in respect subscription costs)</a:t>
            </a:r>
          </a:p>
          <a:p>
            <a:pPr marL="911225" lvl="1" indent="-285750">
              <a:buFont typeface="Arial" panose="020B0604020202020204" pitchFamily="34" charset="0"/>
              <a:buChar char="•"/>
            </a:pPr>
            <a:r>
              <a:rPr lang="en-US" sz="1400" dirty="0"/>
              <a:t>CSUC studied the APCs paid in 2018. The estimated added cost was 20,7% over the cost of subscriptions. Is estimation and probably the real added cost is less: something between 10 and 15% </a:t>
            </a:r>
          </a:p>
          <a:p>
            <a:pPr marL="285750" indent="-285750">
              <a:buFont typeface="Arial" panose="020B0604020202020204" pitchFamily="34" charset="0"/>
              <a:buChar char="•"/>
            </a:pPr>
            <a:endParaRPr lang="es-ES" dirty="0"/>
          </a:p>
        </p:txBody>
      </p:sp>
      <p:pic>
        <p:nvPicPr>
          <p:cNvPr id="6" name="Imagen 5">
            <a:extLst>
              <a:ext uri="{FF2B5EF4-FFF2-40B4-BE49-F238E27FC236}">
                <a16:creationId xmlns:a16="http://schemas.microsoft.com/office/drawing/2014/main" id="{30EF7281-198E-4FAC-861C-01F0E73C895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04520" y="44625"/>
            <a:ext cx="4427984" cy="1530287"/>
          </a:xfrm>
          <a:prstGeom prst="rect">
            <a:avLst/>
          </a:prstGeom>
        </p:spPr>
      </p:pic>
    </p:spTree>
    <p:extLst>
      <p:ext uri="{BB962C8B-B14F-4D97-AF65-F5344CB8AC3E}">
        <p14:creationId xmlns:p14="http://schemas.microsoft.com/office/powerpoint/2010/main" val="423077229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BDEB60A3-2B6B-4895-AE71-7384E87AFD84}"/>
              </a:ext>
            </a:extLst>
          </p:cNvPr>
          <p:cNvPicPr>
            <a:picLocks noChangeAspect="1"/>
          </p:cNvPicPr>
          <p:nvPr/>
        </p:nvPicPr>
        <p:blipFill rotWithShape="1">
          <a:blip r:embed="rId2" cstate="print">
            <a:duotone>
              <a:schemeClr val="accent5">
                <a:shade val="45000"/>
                <a:satMod val="135000"/>
              </a:schemeClr>
              <a:prstClr val="white"/>
            </a:duotone>
            <a:alphaModFix/>
            <a:extLst>
              <a:ext uri="{28A0092B-C50C-407E-A947-70E740481C1C}">
                <a14:useLocalDpi xmlns:a14="http://schemas.microsoft.com/office/drawing/2010/main" val="0"/>
              </a:ext>
            </a:extLst>
          </a:blip>
          <a:srcRect r="14353"/>
          <a:stretch/>
        </p:blipFill>
        <p:spPr>
          <a:xfrm>
            <a:off x="5087889" y="3920148"/>
            <a:ext cx="5184443" cy="2893228"/>
          </a:xfrm>
          <a:prstGeom prst="rect">
            <a:avLst/>
          </a:prstGeom>
          <a:ln>
            <a:noFill/>
          </a:ln>
          <a:effectLst>
            <a:softEdge rad="112500"/>
          </a:effectLst>
        </p:spPr>
      </p:pic>
      <p:pic>
        <p:nvPicPr>
          <p:cNvPr id="7" name="Imagen 6" descr="Imagen que contiene objeto&#10;&#10;Descripción generada automáticamente">
            <a:extLst>
              <a:ext uri="{FF2B5EF4-FFF2-40B4-BE49-F238E27FC236}">
                <a16:creationId xmlns:a16="http://schemas.microsoft.com/office/drawing/2014/main" id="{18DC81D2-C10D-4D4E-8E28-44FEFD0BF415}"/>
              </a:ext>
            </a:extLst>
          </p:cNvPr>
          <p:cNvPicPr>
            <a:picLocks noChangeAspect="1"/>
          </p:cNvPicPr>
          <p:nvPr/>
        </p:nvPicPr>
        <p:blipFill>
          <a:blip r:embed="rId3">
            <a:duotone>
              <a:schemeClr val="accent1">
                <a:shade val="45000"/>
                <a:satMod val="135000"/>
              </a:schemeClr>
              <a:prstClr val="white"/>
            </a:duotone>
            <a:alphaModFix/>
            <a:extLst>
              <a:ext uri="{28A0092B-C50C-407E-A947-70E740481C1C}">
                <a14:useLocalDpi xmlns:a14="http://schemas.microsoft.com/office/drawing/2010/main" val="0"/>
              </a:ext>
            </a:extLst>
          </a:blip>
          <a:stretch>
            <a:fillRect/>
          </a:stretch>
        </p:blipFill>
        <p:spPr>
          <a:xfrm rot="21127302">
            <a:off x="6588586" y="3370788"/>
            <a:ext cx="3675111" cy="2482351"/>
          </a:xfrm>
          <a:prstGeom prst="rect">
            <a:avLst/>
          </a:prstGeom>
          <a:ln>
            <a:noFill/>
          </a:ln>
          <a:effectLst>
            <a:outerShdw blurRad="292100" dist="139700" dir="2700000" algn="tl" rotWithShape="0">
              <a:srgbClr val="333333">
                <a:alpha val="45000"/>
              </a:srgbClr>
            </a:outerShdw>
          </a:effectLst>
        </p:spPr>
      </p:pic>
      <p:pic>
        <p:nvPicPr>
          <p:cNvPr id="8" name="Imagen 7" descr="Imagen que contiene objeto&#10;&#10;Descripción generada automáticamente">
            <a:extLst>
              <a:ext uri="{FF2B5EF4-FFF2-40B4-BE49-F238E27FC236}">
                <a16:creationId xmlns:a16="http://schemas.microsoft.com/office/drawing/2014/main" id="{A85A5D9C-0B5A-47A3-94AB-250FCD365097}"/>
              </a:ext>
            </a:extLst>
          </p:cNvPr>
          <p:cNvPicPr>
            <a:picLocks noChangeAspect="1"/>
          </p:cNvPicPr>
          <p:nvPr/>
        </p:nvPicPr>
        <p:blipFill rotWithShape="1">
          <a:blip r:embed="rId4">
            <a:duotone>
              <a:prstClr val="black"/>
              <a:schemeClr val="accent1">
                <a:tint val="45000"/>
                <a:satMod val="400000"/>
              </a:schemeClr>
            </a:duotone>
            <a:alphaModFix/>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r="33107"/>
          <a:stretch/>
        </p:blipFill>
        <p:spPr>
          <a:xfrm rot="21002475">
            <a:off x="7510890" y="2815539"/>
            <a:ext cx="3223778" cy="2876654"/>
          </a:xfrm>
          <a:prstGeom prst="rect">
            <a:avLst/>
          </a:prstGeom>
          <a:ln>
            <a:noFill/>
          </a:ln>
          <a:effectLst>
            <a:outerShdw blurRad="292100" dist="139700" dir="2700000" algn="tl" rotWithShape="0">
              <a:srgbClr val="333333">
                <a:alpha val="65000"/>
              </a:srgbClr>
            </a:outerShdw>
          </a:effectLst>
        </p:spPr>
      </p:pic>
      <p:sp>
        <p:nvSpPr>
          <p:cNvPr id="42" name="CuadroTexto 41">
            <a:extLst>
              <a:ext uri="{FF2B5EF4-FFF2-40B4-BE49-F238E27FC236}">
                <a16:creationId xmlns:a16="http://schemas.microsoft.com/office/drawing/2014/main" id="{F54659F2-8DD3-4977-B8CB-2E284C433AF9}"/>
              </a:ext>
            </a:extLst>
          </p:cNvPr>
          <p:cNvSpPr txBox="1"/>
          <p:nvPr/>
        </p:nvSpPr>
        <p:spPr>
          <a:xfrm rot="20155163">
            <a:off x="9299776" y="2931289"/>
            <a:ext cx="1117598" cy="507831"/>
          </a:xfrm>
          <a:prstGeom prst="rect">
            <a:avLst/>
          </a:prstGeom>
          <a:noFill/>
        </p:spPr>
        <p:txBody>
          <a:bodyPr wrap="square" rtlCol="0">
            <a:spAutoFit/>
          </a:bodyPr>
          <a:lstStyle/>
          <a:p>
            <a:r>
              <a:rPr lang="es-ES" sz="2700" dirty="0">
                <a:solidFill>
                  <a:schemeClr val="tx2"/>
                </a:solidFill>
                <a:latin typeface="Gill Sans Nova" panose="020B0602020104020203" pitchFamily="34" charset="0"/>
              </a:rPr>
              <a:t>OPEN</a:t>
            </a:r>
            <a:endParaRPr lang="ca-ES" sz="2700" dirty="0">
              <a:solidFill>
                <a:schemeClr val="tx2"/>
              </a:solidFill>
              <a:latin typeface="Gill Sans Nova" panose="020B0602020104020203" pitchFamily="34" charset="0"/>
            </a:endParaRPr>
          </a:p>
        </p:txBody>
      </p:sp>
      <p:cxnSp>
        <p:nvCxnSpPr>
          <p:cNvPr id="54" name="Conector recto de flecha 53">
            <a:extLst>
              <a:ext uri="{FF2B5EF4-FFF2-40B4-BE49-F238E27FC236}">
                <a16:creationId xmlns:a16="http://schemas.microsoft.com/office/drawing/2014/main" id="{A733E144-8529-43DD-A956-204880E2BE00}"/>
              </a:ext>
            </a:extLst>
          </p:cNvPr>
          <p:cNvCxnSpPr>
            <a:cxnSpLocks/>
          </p:cNvCxnSpPr>
          <p:nvPr/>
        </p:nvCxnSpPr>
        <p:spPr>
          <a:xfrm flipV="1">
            <a:off x="4511825" y="3344086"/>
            <a:ext cx="6147767" cy="2893227"/>
          </a:xfrm>
          <a:prstGeom prst="straightConnector1">
            <a:avLst/>
          </a:prstGeom>
          <a:ln w="82550" cap="flat">
            <a:gradFill flip="none" rotWithShape="1">
              <a:gsLst>
                <a:gs pos="0">
                  <a:schemeClr val="accent1">
                    <a:lumMod val="20000"/>
                    <a:lumOff val="80000"/>
                  </a:schemeClr>
                </a:gs>
                <a:gs pos="37000">
                  <a:schemeClr val="accent1">
                    <a:lumMod val="40000"/>
                    <a:lumOff val="60000"/>
                  </a:schemeClr>
                </a:gs>
                <a:gs pos="67000">
                  <a:schemeClr val="accent1">
                    <a:lumMod val="60000"/>
                    <a:lumOff val="40000"/>
                  </a:schemeClr>
                </a:gs>
                <a:gs pos="88000">
                  <a:schemeClr val="accent1">
                    <a:lumMod val="75000"/>
                  </a:schemeClr>
                </a:gs>
              </a:gsLst>
              <a:lin ang="0" scaled="1"/>
              <a:tileRect/>
            </a:gradFill>
            <a:miter lim="800000"/>
            <a:tailEnd type="stealth"/>
          </a:ln>
          <a:effectLst>
            <a:glow>
              <a:schemeClr val="accent1">
                <a:alpha val="0"/>
              </a:schemeClr>
            </a:glow>
            <a:outerShdw blurRad="50800" dist="38100" dir="8100000" algn="tr" rotWithShape="0">
              <a:prstClr val="black">
                <a:alpha val="40000"/>
              </a:prstClr>
            </a:outerShdw>
            <a:softEdge rad="0"/>
          </a:effectLst>
        </p:spPr>
        <p:style>
          <a:lnRef idx="1">
            <a:schemeClr val="accent1"/>
          </a:lnRef>
          <a:fillRef idx="0">
            <a:schemeClr val="accent1"/>
          </a:fillRef>
          <a:effectRef idx="0">
            <a:schemeClr val="accent1"/>
          </a:effectRef>
          <a:fontRef idx="minor">
            <a:schemeClr val="tx1"/>
          </a:fontRef>
        </p:style>
      </p:cxnSp>
      <p:sp>
        <p:nvSpPr>
          <p:cNvPr id="9" name="Marcador de contenido 2">
            <a:extLst>
              <a:ext uri="{FF2B5EF4-FFF2-40B4-BE49-F238E27FC236}">
                <a16:creationId xmlns:a16="http://schemas.microsoft.com/office/drawing/2014/main" id="{67D7F4CB-EF60-4118-9A9D-88C51D6E09CB}"/>
              </a:ext>
            </a:extLst>
          </p:cNvPr>
          <p:cNvSpPr>
            <a:spLocks noGrp="1"/>
          </p:cNvSpPr>
          <p:nvPr>
            <p:ph idx="1"/>
          </p:nvPr>
        </p:nvSpPr>
        <p:spPr>
          <a:xfrm>
            <a:off x="1559496" y="620688"/>
            <a:ext cx="5915000" cy="3600400"/>
          </a:xfrm>
        </p:spPr>
        <p:txBody>
          <a:bodyPr/>
          <a:lstStyle/>
          <a:p>
            <a:pPr marL="457200" indent="-457200">
              <a:buFont typeface="+mj-lt"/>
              <a:buAutoNum type="arabicPeriod"/>
            </a:pPr>
            <a:r>
              <a:rPr lang="es-ES" dirty="0"/>
              <a:t>Debe haber una estrategia aceptada por los diferentes agentes</a:t>
            </a:r>
          </a:p>
          <a:p>
            <a:pPr lvl="1"/>
            <a:r>
              <a:rPr lang="es-ES" dirty="0"/>
              <a:t>¿Somos verdes o dorados?</a:t>
            </a:r>
          </a:p>
          <a:p>
            <a:pPr lvl="1"/>
            <a:r>
              <a:rPr lang="es-ES" dirty="0"/>
              <a:t>¿Queremos ahorro o </a:t>
            </a:r>
            <a:r>
              <a:rPr lang="es-ES" dirty="0" err="1"/>
              <a:t>APCs</a:t>
            </a:r>
            <a:r>
              <a:rPr lang="es-ES" dirty="0"/>
              <a:t>? </a:t>
            </a:r>
          </a:p>
          <a:p>
            <a:pPr marL="457200" indent="-457200">
              <a:buFont typeface="+mj-lt"/>
              <a:buAutoNum type="arabicPeriod"/>
            </a:pPr>
            <a:r>
              <a:rPr lang="es-ES" dirty="0"/>
              <a:t>Debe haber recursos para hacer posible un acuerdo </a:t>
            </a:r>
          </a:p>
          <a:p>
            <a:pPr lvl="1"/>
            <a:r>
              <a:rPr lang="es-ES" dirty="0"/>
              <a:t>Para garantizar los pagos y para asumir los desequilibrios</a:t>
            </a:r>
          </a:p>
          <a:p>
            <a:pPr marL="457200" indent="-457200">
              <a:buFont typeface="+mj-lt"/>
              <a:buAutoNum type="arabicPeriod"/>
            </a:pPr>
            <a:r>
              <a:rPr lang="es-ES" dirty="0"/>
              <a:t>Tenemos que saber de lo que estamos hablando</a:t>
            </a:r>
          </a:p>
          <a:p>
            <a:pPr lvl="1"/>
            <a:r>
              <a:rPr lang="es-ES" dirty="0"/>
              <a:t>¿Cuánto está pagando el sistema en costes no contabilizados (</a:t>
            </a:r>
            <a:r>
              <a:rPr lang="es-ES" dirty="0" err="1"/>
              <a:t>APCs</a:t>
            </a:r>
            <a:r>
              <a:rPr lang="es-ES" dirty="0"/>
              <a:t>)?</a:t>
            </a:r>
          </a:p>
          <a:p>
            <a:endParaRPr lang="es-ES" dirty="0"/>
          </a:p>
        </p:txBody>
      </p:sp>
      <p:sp>
        <p:nvSpPr>
          <p:cNvPr id="10" name="Título 1">
            <a:extLst>
              <a:ext uri="{FF2B5EF4-FFF2-40B4-BE49-F238E27FC236}">
                <a16:creationId xmlns:a16="http://schemas.microsoft.com/office/drawing/2014/main" id="{B842A126-BC5D-4972-8A57-5026DA4681E5}"/>
              </a:ext>
            </a:extLst>
          </p:cNvPr>
          <p:cNvSpPr>
            <a:spLocks noGrp="1"/>
          </p:cNvSpPr>
          <p:nvPr>
            <p:ph type="title"/>
          </p:nvPr>
        </p:nvSpPr>
        <p:spPr>
          <a:xfrm>
            <a:off x="1981200" y="88900"/>
            <a:ext cx="8229600" cy="395288"/>
          </a:xfrm>
        </p:spPr>
        <p:txBody>
          <a:bodyPr/>
          <a:lstStyle/>
          <a:p>
            <a:r>
              <a:rPr lang="ca-ES" dirty="0"/>
              <a:t>¿</a:t>
            </a:r>
            <a:r>
              <a:rPr lang="es-ES" dirty="0"/>
              <a:t>Qué debería hacerse para establecer acuerdos transformativos en España</a:t>
            </a:r>
          </a:p>
        </p:txBody>
      </p:sp>
    </p:spTree>
    <p:extLst>
      <p:ext uri="{BB962C8B-B14F-4D97-AF65-F5344CB8AC3E}">
        <p14:creationId xmlns:p14="http://schemas.microsoft.com/office/powerpoint/2010/main" val="2280398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CC0ED0-D905-44E3-8BEB-A1DEB60D0ADF}"/>
              </a:ext>
            </a:extLst>
          </p:cNvPr>
          <p:cNvSpPr>
            <a:spLocks noGrp="1"/>
          </p:cNvSpPr>
          <p:nvPr>
            <p:ph type="title"/>
          </p:nvPr>
        </p:nvSpPr>
        <p:spPr>
          <a:xfrm>
            <a:off x="1631504" y="88900"/>
            <a:ext cx="8579296" cy="395288"/>
          </a:xfrm>
        </p:spPr>
        <p:txBody>
          <a:bodyPr/>
          <a:lstStyle/>
          <a:p>
            <a:r>
              <a:rPr lang="es-ES" dirty="0"/>
              <a:t>El OA llegará por el asedio a la Fortaleza desde diferentes frentes</a:t>
            </a:r>
          </a:p>
        </p:txBody>
      </p:sp>
      <p:sp>
        <p:nvSpPr>
          <p:cNvPr id="3" name="Marcador de contenido 2">
            <a:extLst>
              <a:ext uri="{FF2B5EF4-FFF2-40B4-BE49-F238E27FC236}">
                <a16:creationId xmlns:a16="http://schemas.microsoft.com/office/drawing/2014/main" id="{1839F838-2A20-42F1-99F5-C3848E91BED1}"/>
              </a:ext>
            </a:extLst>
          </p:cNvPr>
          <p:cNvSpPr>
            <a:spLocks noGrp="1"/>
          </p:cNvSpPr>
          <p:nvPr>
            <p:ph idx="1"/>
          </p:nvPr>
        </p:nvSpPr>
        <p:spPr>
          <a:xfrm>
            <a:off x="1981200" y="765176"/>
            <a:ext cx="4834880" cy="5548337"/>
          </a:xfrm>
        </p:spPr>
        <p:txBody>
          <a:bodyPr/>
          <a:lstStyle/>
          <a:p>
            <a:r>
              <a:rPr lang="es-ES" dirty="0"/>
              <a:t>Transparencia en costes y acuerdos</a:t>
            </a:r>
          </a:p>
          <a:p>
            <a:r>
              <a:rPr lang="es-ES" dirty="0"/>
              <a:t>Medición de lo pagado en </a:t>
            </a:r>
            <a:r>
              <a:rPr lang="es-ES" dirty="0" err="1"/>
              <a:t>APCs</a:t>
            </a:r>
            <a:r>
              <a:rPr lang="es-ES" dirty="0"/>
              <a:t> i del grado de OA</a:t>
            </a:r>
          </a:p>
          <a:p>
            <a:r>
              <a:rPr lang="es-ES" dirty="0"/>
              <a:t>Reforzamiento del autoarchivo </a:t>
            </a:r>
          </a:p>
          <a:p>
            <a:r>
              <a:rPr lang="es-ES" dirty="0"/>
              <a:t>Consolidación de repositorios disciplinares</a:t>
            </a:r>
          </a:p>
          <a:p>
            <a:r>
              <a:rPr lang="es-ES" dirty="0"/>
              <a:t>Accesos alegales o ilegales</a:t>
            </a:r>
          </a:p>
          <a:p>
            <a:r>
              <a:rPr lang="es-ES" dirty="0"/>
              <a:t>Retención de copyright </a:t>
            </a:r>
          </a:p>
          <a:p>
            <a:r>
              <a:rPr lang="es-ES" dirty="0"/>
              <a:t>Plataformas alternativas</a:t>
            </a:r>
          </a:p>
          <a:p>
            <a:r>
              <a:rPr lang="es-ES" dirty="0"/>
              <a:t>Reforzar sistemas de acceso alternativos (‘</a:t>
            </a:r>
            <a:r>
              <a:rPr lang="es-ES" dirty="0" err="1"/>
              <a:t>if</a:t>
            </a:r>
            <a:r>
              <a:rPr lang="es-ES" dirty="0"/>
              <a:t> </a:t>
            </a:r>
            <a:r>
              <a:rPr lang="es-ES" dirty="0" err="1"/>
              <a:t>the</a:t>
            </a:r>
            <a:r>
              <a:rPr lang="es-ES" dirty="0"/>
              <a:t> case’)</a:t>
            </a:r>
          </a:p>
          <a:p>
            <a:r>
              <a:rPr lang="es-ES" dirty="0"/>
              <a:t>…</a:t>
            </a:r>
          </a:p>
          <a:p>
            <a:r>
              <a:rPr lang="es-ES" dirty="0">
                <a:solidFill>
                  <a:srgbClr val="FF0000"/>
                </a:solidFill>
              </a:rPr>
              <a:t>Acuerdos transformativos</a:t>
            </a:r>
          </a:p>
          <a:p>
            <a:pPr marL="0" indent="0">
              <a:buNone/>
            </a:pPr>
            <a:endParaRPr lang="es-ES" dirty="0"/>
          </a:p>
          <a:p>
            <a:endParaRPr lang="es-ES" dirty="0"/>
          </a:p>
        </p:txBody>
      </p:sp>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591945" y="3381201"/>
            <a:ext cx="5076056" cy="34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agen 3">
            <a:extLst>
              <a:ext uri="{FF2B5EF4-FFF2-40B4-BE49-F238E27FC236}">
                <a16:creationId xmlns:a16="http://schemas.microsoft.com/office/drawing/2014/main" id="{502356E1-551E-496E-9C87-ED02A670DAA7}"/>
              </a:ext>
            </a:extLst>
          </p:cNvPr>
          <p:cNvPicPr>
            <a:picLocks noChangeAspect="1"/>
          </p:cNvPicPr>
          <p:nvPr/>
        </p:nvPicPr>
        <p:blipFill>
          <a:blip r:embed="rId3"/>
          <a:stretch>
            <a:fillRect/>
          </a:stretch>
        </p:blipFill>
        <p:spPr>
          <a:xfrm>
            <a:off x="8652194" y="240234"/>
            <a:ext cx="1992736" cy="3476799"/>
          </a:xfrm>
          <a:prstGeom prst="rect">
            <a:avLst/>
          </a:prstGeom>
        </p:spPr>
      </p:pic>
    </p:spTree>
    <p:extLst>
      <p:ext uri="{BB962C8B-B14F-4D97-AF65-F5344CB8AC3E}">
        <p14:creationId xmlns:p14="http://schemas.microsoft.com/office/powerpoint/2010/main" val="322213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3387984A-6D6E-4DCA-9041-D37D3B2F9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7488" y="692697"/>
            <a:ext cx="6199206" cy="5044603"/>
          </a:xfrm>
          <a:prstGeom prst="rect">
            <a:avLst/>
          </a:prstGeom>
        </p:spPr>
      </p:pic>
      <p:pic>
        <p:nvPicPr>
          <p:cNvPr id="11" name="Imagen 10">
            <a:extLst>
              <a:ext uri="{FF2B5EF4-FFF2-40B4-BE49-F238E27FC236}">
                <a16:creationId xmlns:a16="http://schemas.microsoft.com/office/drawing/2014/main" id="{C0A6354F-F939-49FD-87BB-316F3FC63BEF}"/>
              </a:ext>
            </a:extLst>
          </p:cNvPr>
          <p:cNvPicPr>
            <a:picLocks noChangeAspect="1"/>
          </p:cNvPicPr>
          <p:nvPr/>
        </p:nvPicPr>
        <p:blipFill>
          <a:blip r:embed="rId4"/>
          <a:stretch>
            <a:fillRect/>
          </a:stretch>
        </p:blipFill>
        <p:spPr>
          <a:xfrm>
            <a:off x="1724789" y="-171400"/>
            <a:ext cx="8742422" cy="1725318"/>
          </a:xfrm>
          <a:prstGeom prst="rect">
            <a:avLst/>
          </a:prstGeom>
        </p:spPr>
      </p:pic>
      <p:pic>
        <p:nvPicPr>
          <p:cNvPr id="12" name="Imagen 11">
            <a:extLst>
              <a:ext uri="{FF2B5EF4-FFF2-40B4-BE49-F238E27FC236}">
                <a16:creationId xmlns:a16="http://schemas.microsoft.com/office/drawing/2014/main" id="{A7B1483D-96B8-4F77-844C-DE38D5F9ED82}"/>
              </a:ext>
            </a:extLst>
          </p:cNvPr>
          <p:cNvPicPr>
            <a:picLocks noChangeAspect="1"/>
          </p:cNvPicPr>
          <p:nvPr/>
        </p:nvPicPr>
        <p:blipFill>
          <a:blip r:embed="rId5"/>
          <a:stretch>
            <a:fillRect/>
          </a:stretch>
        </p:blipFill>
        <p:spPr>
          <a:xfrm>
            <a:off x="7464152" y="5260439"/>
            <a:ext cx="2992352" cy="1124111"/>
          </a:xfrm>
          <a:prstGeom prst="rect">
            <a:avLst/>
          </a:prstGeom>
        </p:spPr>
      </p:pic>
    </p:spTree>
    <p:extLst>
      <p:ext uri="{BB962C8B-B14F-4D97-AF65-F5344CB8AC3E}">
        <p14:creationId xmlns:p14="http://schemas.microsoft.com/office/powerpoint/2010/main" val="1351073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5D9E73-4E37-4927-AF8D-A9C05F19F0E7}"/>
              </a:ext>
            </a:extLst>
          </p:cNvPr>
          <p:cNvSpPr>
            <a:spLocks noGrp="1"/>
          </p:cNvSpPr>
          <p:nvPr>
            <p:ph type="title"/>
          </p:nvPr>
        </p:nvSpPr>
        <p:spPr/>
        <p:txBody>
          <a:bodyPr/>
          <a:lstStyle/>
          <a:p>
            <a:r>
              <a:rPr lang="es-ES" dirty="0"/>
              <a:t>Había empezado fácil pero se ha ido complicando bastante</a:t>
            </a:r>
          </a:p>
        </p:txBody>
      </p:sp>
      <p:sp>
        <p:nvSpPr>
          <p:cNvPr id="3" name="Marcador de contenido 2">
            <a:extLst>
              <a:ext uri="{FF2B5EF4-FFF2-40B4-BE49-F238E27FC236}">
                <a16:creationId xmlns:a16="http://schemas.microsoft.com/office/drawing/2014/main" id="{A062F90D-62C6-4CFB-ABBC-1988A83AB346}"/>
              </a:ext>
            </a:extLst>
          </p:cNvPr>
          <p:cNvSpPr>
            <a:spLocks noGrp="1"/>
          </p:cNvSpPr>
          <p:nvPr>
            <p:ph idx="1"/>
          </p:nvPr>
        </p:nvSpPr>
        <p:spPr>
          <a:xfrm>
            <a:off x="1703512" y="620689"/>
            <a:ext cx="8712968" cy="5692824"/>
          </a:xfrm>
        </p:spPr>
        <p:txBody>
          <a:bodyPr/>
          <a:lstStyle/>
          <a:p>
            <a:r>
              <a:rPr lang="es-ES" dirty="0"/>
              <a:t>OA, en el </a:t>
            </a:r>
            <a:r>
              <a:rPr lang="es-ES" dirty="0" smtClean="0"/>
              <a:t>inicio, = </a:t>
            </a:r>
            <a:r>
              <a:rPr lang="es-ES" dirty="0"/>
              <a:t>gratis + </a:t>
            </a:r>
            <a:r>
              <a:rPr lang="es-ES" dirty="0" smtClean="0"/>
              <a:t>libre. Hoy se persiguen 3 objetivos no siempre </a:t>
            </a:r>
            <a:r>
              <a:rPr lang="es-ES" dirty="0"/>
              <a:t>compatibles</a:t>
            </a:r>
          </a:p>
          <a:p>
            <a:pPr lvl="1"/>
            <a:r>
              <a:rPr lang="es-ES" dirty="0"/>
              <a:t>Que </a:t>
            </a:r>
            <a:r>
              <a:rPr lang="es-ES" dirty="0" smtClean="0"/>
              <a:t>los artículos puedan ser leídos libres de barreras</a:t>
            </a:r>
          </a:p>
          <a:p>
            <a:pPr lvl="1"/>
            <a:r>
              <a:rPr lang="es-ES" dirty="0" smtClean="0"/>
              <a:t>Reducir el coste de las suscripciones</a:t>
            </a:r>
          </a:p>
          <a:p>
            <a:pPr lvl="1"/>
            <a:r>
              <a:rPr lang="es-ES" dirty="0" smtClean="0"/>
              <a:t>Eliminar el oligopolio </a:t>
            </a:r>
            <a:r>
              <a:rPr lang="es-ES" dirty="0"/>
              <a:t>de </a:t>
            </a:r>
            <a:r>
              <a:rPr lang="es-ES" dirty="0" smtClean="0"/>
              <a:t>la edición </a:t>
            </a:r>
            <a:r>
              <a:rPr lang="es-ES" dirty="0"/>
              <a:t>científica </a:t>
            </a:r>
          </a:p>
          <a:p>
            <a:r>
              <a:rPr lang="es-ES" dirty="0" smtClean="0"/>
              <a:t>OA</a:t>
            </a:r>
            <a:r>
              <a:rPr lang="es-ES" dirty="0"/>
              <a:t>, </a:t>
            </a:r>
            <a:r>
              <a:rPr lang="es-ES" dirty="0" smtClean="0"/>
              <a:t>en el inicio verde </a:t>
            </a:r>
            <a:r>
              <a:rPr lang="es-ES" dirty="0"/>
              <a:t>o </a:t>
            </a:r>
            <a:r>
              <a:rPr lang="es-ES" dirty="0" smtClean="0"/>
              <a:t>dorado, pero hoy actualmente de </a:t>
            </a:r>
            <a:r>
              <a:rPr lang="es-ES" dirty="0"/>
              <a:t>muchos </a:t>
            </a:r>
            <a:r>
              <a:rPr lang="es-ES" dirty="0" smtClean="0"/>
              <a:t>colores</a:t>
            </a:r>
            <a:endParaRPr lang="es-ES" dirty="0"/>
          </a:p>
          <a:p>
            <a:pPr lvl="1"/>
            <a:r>
              <a:rPr lang="es-ES" dirty="0"/>
              <a:t>Verde = </a:t>
            </a:r>
            <a:r>
              <a:rPr lang="es-ES" dirty="0" err="1"/>
              <a:t>postprint</a:t>
            </a:r>
            <a:r>
              <a:rPr lang="es-ES" dirty="0"/>
              <a:t> en repositorio</a:t>
            </a:r>
          </a:p>
          <a:p>
            <a:pPr lvl="2"/>
            <a:r>
              <a:rPr lang="es-ES" dirty="0"/>
              <a:t>Verde pálido = </a:t>
            </a:r>
            <a:r>
              <a:rPr lang="es-ES" dirty="0" err="1"/>
              <a:t>preprint</a:t>
            </a:r>
            <a:r>
              <a:rPr lang="es-ES" dirty="0"/>
              <a:t> en repositorio</a:t>
            </a:r>
          </a:p>
          <a:p>
            <a:pPr lvl="1"/>
            <a:r>
              <a:rPr lang="es-ES" dirty="0"/>
              <a:t>Gris (?) = OA diferido debido a un embargo</a:t>
            </a:r>
          </a:p>
          <a:p>
            <a:pPr lvl="1"/>
            <a:r>
              <a:rPr lang="es-ES" dirty="0"/>
              <a:t>Bronce = OA gratis pero no libre</a:t>
            </a:r>
          </a:p>
          <a:p>
            <a:pPr lvl="1"/>
            <a:r>
              <a:rPr lang="es-ES" dirty="0"/>
              <a:t>Dorado = revista OA</a:t>
            </a:r>
          </a:p>
          <a:p>
            <a:pPr lvl="2"/>
            <a:r>
              <a:rPr lang="es-ES" dirty="0"/>
              <a:t>Dorado puro (también: platino o diamante) = revista OA que no cobra </a:t>
            </a:r>
            <a:r>
              <a:rPr lang="es-ES" dirty="0" err="1"/>
              <a:t>APCs</a:t>
            </a:r>
            <a:r>
              <a:rPr lang="es-ES" dirty="0"/>
              <a:t> por publicar</a:t>
            </a:r>
          </a:p>
          <a:p>
            <a:pPr lvl="2"/>
            <a:r>
              <a:rPr lang="es-ES" dirty="0"/>
              <a:t>Híbrido = revista que publica artículos en cerrado y en OA (pagando </a:t>
            </a:r>
            <a:r>
              <a:rPr lang="es-ES" dirty="0" err="1"/>
              <a:t>APCs</a:t>
            </a:r>
            <a:r>
              <a:rPr lang="es-ES" dirty="0"/>
              <a:t>) </a:t>
            </a:r>
          </a:p>
          <a:p>
            <a:pPr lvl="1"/>
            <a:r>
              <a:rPr lang="es-ES" dirty="0"/>
              <a:t>Negro = OA alegal y ilegal </a:t>
            </a:r>
          </a:p>
          <a:p>
            <a:r>
              <a:rPr lang="es-ES" dirty="0" smtClean="0"/>
              <a:t>El </a:t>
            </a:r>
            <a:r>
              <a:rPr lang="es-ES" dirty="0"/>
              <a:t>OA hoy es un movimiento de diferentes intensidades y acentos dependiendo del </a:t>
            </a:r>
            <a:r>
              <a:rPr lang="es-ES" dirty="0" smtClean="0"/>
              <a:t>continente</a:t>
            </a:r>
          </a:p>
          <a:p>
            <a:pPr lvl="1"/>
            <a:r>
              <a:rPr lang="ca-ES" dirty="0" err="1" smtClean="0"/>
              <a:t>Más</a:t>
            </a:r>
            <a:r>
              <a:rPr lang="ca-ES" dirty="0" smtClean="0"/>
              <a:t> </a:t>
            </a:r>
            <a:r>
              <a:rPr lang="ca-ES" dirty="0" err="1" smtClean="0"/>
              <a:t>importante</a:t>
            </a:r>
            <a:r>
              <a:rPr lang="ca-ES" dirty="0" smtClean="0"/>
              <a:t> en Europa que en los EUA</a:t>
            </a:r>
            <a:endParaRPr lang="es-E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6200" y="5315365"/>
            <a:ext cx="2808312" cy="1564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166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BBE327-74B9-4C6C-81AA-9570597B9085}"/>
              </a:ext>
            </a:extLst>
          </p:cNvPr>
          <p:cNvSpPr>
            <a:spLocks noGrp="1"/>
          </p:cNvSpPr>
          <p:nvPr>
            <p:ph type="title"/>
          </p:nvPr>
        </p:nvSpPr>
        <p:spPr/>
        <p:txBody>
          <a:bodyPr/>
          <a:lstStyle/>
          <a:p>
            <a:r>
              <a:rPr lang="es-ES" dirty="0"/>
              <a:t>La situación en Europa</a:t>
            </a:r>
          </a:p>
        </p:txBody>
      </p:sp>
      <p:sp>
        <p:nvSpPr>
          <p:cNvPr id="3" name="Marcador de contenido 2">
            <a:extLst>
              <a:ext uri="{FF2B5EF4-FFF2-40B4-BE49-F238E27FC236}">
                <a16:creationId xmlns:a16="http://schemas.microsoft.com/office/drawing/2014/main" id="{9FF5AD49-74FC-499C-96DE-54C3960DE9A0}"/>
              </a:ext>
            </a:extLst>
          </p:cNvPr>
          <p:cNvSpPr>
            <a:spLocks noGrp="1"/>
          </p:cNvSpPr>
          <p:nvPr>
            <p:ph idx="1"/>
          </p:nvPr>
        </p:nvSpPr>
        <p:spPr>
          <a:xfrm>
            <a:off x="1533252" y="548680"/>
            <a:ext cx="9099253" cy="2376264"/>
          </a:xfrm>
        </p:spPr>
        <p:txBody>
          <a:bodyPr/>
          <a:lstStyle/>
          <a:p>
            <a:r>
              <a:rPr lang="es-ES" sz="1800" dirty="0">
                <a:solidFill>
                  <a:srgbClr val="000000"/>
                </a:solidFill>
              </a:rPr>
              <a:t>A pesar del posicionamiento de la EU con el </a:t>
            </a:r>
            <a:r>
              <a:rPr lang="es-ES" sz="1800" dirty="0" err="1">
                <a:solidFill>
                  <a:srgbClr val="000000"/>
                </a:solidFill>
              </a:rPr>
              <a:t>Horizon</a:t>
            </a:r>
            <a:r>
              <a:rPr lang="es-ES" sz="1800" dirty="0">
                <a:solidFill>
                  <a:srgbClr val="000000"/>
                </a:solidFill>
              </a:rPr>
              <a:t> 2020 (y recientemente, con el Plan S)</a:t>
            </a:r>
          </a:p>
          <a:p>
            <a:pPr lvl="1"/>
            <a:r>
              <a:rPr lang="es-ES" sz="1600" dirty="0">
                <a:solidFill>
                  <a:srgbClr val="000000"/>
                </a:solidFill>
              </a:rPr>
              <a:t>Hay pocos posicionamientos nacionales claros</a:t>
            </a:r>
          </a:p>
          <a:p>
            <a:pPr lvl="1"/>
            <a:r>
              <a:rPr lang="es-ES" sz="1600" dirty="0">
                <a:solidFill>
                  <a:srgbClr val="000000"/>
                </a:solidFill>
              </a:rPr>
              <a:t>Muchos países se declaran partidarios de la vía verde</a:t>
            </a:r>
            <a:endParaRPr lang="en-US" sz="1600" dirty="0">
              <a:solidFill>
                <a:srgbClr val="000000"/>
              </a:solidFill>
            </a:endParaRPr>
          </a:p>
          <a:p>
            <a:r>
              <a:rPr lang="en-US" sz="1800" dirty="0">
                <a:solidFill>
                  <a:srgbClr val="000000"/>
                </a:solidFill>
              </a:rPr>
              <a:t>EUA 2019 Big Deals Survey Report </a:t>
            </a:r>
          </a:p>
          <a:p>
            <a:pPr lvl="1"/>
            <a:r>
              <a:rPr lang="en-US" sz="1600" dirty="0">
                <a:solidFill>
                  <a:srgbClr val="000000"/>
                </a:solidFill>
              </a:rPr>
              <a:t>Report </a:t>
            </a:r>
            <a:r>
              <a:rPr lang="en-US" sz="1600" dirty="0">
                <a:solidFill>
                  <a:srgbClr val="000000"/>
                </a:solidFill>
                <a:hlinkClick r:id="rId2"/>
              </a:rPr>
              <a:t>https://eua.eu/downloads/publications/2019%20big%20deals%20report.pdf</a:t>
            </a:r>
            <a:r>
              <a:rPr lang="en-US" sz="1600" dirty="0">
                <a:solidFill>
                  <a:srgbClr val="000000"/>
                </a:solidFill>
              </a:rPr>
              <a:t> </a:t>
            </a:r>
          </a:p>
          <a:p>
            <a:pPr lvl="1"/>
            <a:r>
              <a:rPr lang="en-US" sz="1600" dirty="0">
                <a:solidFill>
                  <a:srgbClr val="000000"/>
                </a:solidFill>
              </a:rPr>
              <a:t>Slides </a:t>
            </a:r>
            <a:r>
              <a:rPr lang="en-US" sz="1600" dirty="0">
                <a:solidFill>
                  <a:srgbClr val="000000"/>
                </a:solidFill>
                <a:hlinkClick r:id="rId3">
                  <a:extLst>
                    <a:ext uri="{A12FA001-AC4F-418D-AE19-62706E023703}">
                      <ahyp:hlinkClr xmlns="" xmlns:ahyp="http://schemas.microsoft.com/office/drawing/2018/hyperlinkcolor" val="tx"/>
                    </a:ext>
                  </a:extLst>
                </a:hlinkClick>
              </a:rPr>
              <a:t>https://www.slideshare.net/EurUniversityAssociation/second-big-deals-survey-preview-of-the-results-130867813</a:t>
            </a:r>
            <a:r>
              <a:rPr lang="en-US" sz="1600" dirty="0">
                <a:solidFill>
                  <a:srgbClr val="000000"/>
                </a:solidFill>
              </a:rPr>
              <a:t> </a:t>
            </a:r>
          </a:p>
        </p:txBody>
      </p:sp>
      <p:pic>
        <p:nvPicPr>
          <p:cNvPr id="5" name="4 Imagen" descr="Recorte de pantalla"/>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41839" y="3302983"/>
            <a:ext cx="5290667" cy="3510394"/>
          </a:xfrm>
          <a:prstGeom prst="rect">
            <a:avLst/>
          </a:prstGeom>
        </p:spPr>
      </p:pic>
      <p:sp>
        <p:nvSpPr>
          <p:cNvPr id="6" name="5 CuadroTexto"/>
          <p:cNvSpPr txBox="1"/>
          <p:nvPr/>
        </p:nvSpPr>
        <p:spPr>
          <a:xfrm>
            <a:off x="1559497" y="3140969"/>
            <a:ext cx="3782342" cy="2616101"/>
          </a:xfrm>
          <a:prstGeom prst="rect">
            <a:avLst/>
          </a:prstGeom>
          <a:noFill/>
        </p:spPr>
        <p:txBody>
          <a:bodyPr wrap="square" rtlCol="0">
            <a:spAutoFit/>
          </a:bodyPr>
          <a:lstStyle/>
          <a:p>
            <a:pPr marL="285750" indent="-285750" fontAlgn="auto">
              <a:spcBef>
                <a:spcPts val="0"/>
              </a:spcBef>
              <a:spcAft>
                <a:spcPts val="0"/>
              </a:spcAft>
              <a:buFont typeface="Arial" panose="020B0604020202020204" pitchFamily="34" charset="0"/>
              <a:buChar char="•"/>
              <a:defRPr/>
            </a:pPr>
            <a:r>
              <a:rPr lang="es-ES" dirty="0">
                <a:solidFill>
                  <a:srgbClr val="000000"/>
                </a:solidFill>
                <a:latin typeface="Arial"/>
              </a:rPr>
              <a:t>Informe hecho entre 2017-2018</a:t>
            </a:r>
          </a:p>
          <a:p>
            <a:pPr marL="285750" indent="-285750" fontAlgn="auto">
              <a:spcBef>
                <a:spcPts val="0"/>
              </a:spcBef>
              <a:spcAft>
                <a:spcPts val="0"/>
              </a:spcAft>
              <a:buFont typeface="Arial" panose="020B0604020202020204" pitchFamily="34" charset="0"/>
              <a:buChar char="•"/>
              <a:defRPr/>
            </a:pPr>
            <a:r>
              <a:rPr lang="es-ES" dirty="0">
                <a:solidFill>
                  <a:srgbClr val="000000"/>
                </a:solidFill>
                <a:latin typeface="Arial"/>
              </a:rPr>
              <a:t>Dados de 31 países</a:t>
            </a:r>
          </a:p>
          <a:p>
            <a:pPr marL="285750" indent="-285750" fontAlgn="auto">
              <a:spcBef>
                <a:spcPts val="0"/>
              </a:spcBef>
              <a:spcAft>
                <a:spcPts val="0"/>
              </a:spcAft>
              <a:buFont typeface="Arial" panose="020B0604020202020204" pitchFamily="34" charset="0"/>
              <a:buChar char="•"/>
              <a:defRPr/>
            </a:pPr>
            <a:r>
              <a:rPr lang="es-ES" dirty="0">
                <a:solidFill>
                  <a:srgbClr val="000000"/>
                </a:solidFill>
                <a:latin typeface="Arial"/>
              </a:rPr>
              <a:t>167 contratos que incluyen los 5 editores principales</a:t>
            </a:r>
          </a:p>
          <a:p>
            <a:pPr marL="742950" lvl="1" indent="-285750" fontAlgn="auto">
              <a:spcBef>
                <a:spcPts val="0"/>
              </a:spcBef>
              <a:spcAft>
                <a:spcPts val="0"/>
              </a:spcAft>
              <a:buFont typeface="Arial" panose="020B0604020202020204" pitchFamily="34" charset="0"/>
              <a:buChar char="•"/>
              <a:defRPr/>
            </a:pPr>
            <a:r>
              <a:rPr lang="es-ES" sz="1400" dirty="0">
                <a:solidFill>
                  <a:srgbClr val="000000"/>
                </a:solidFill>
                <a:latin typeface="Arial"/>
              </a:rPr>
              <a:t>Elsevier, Springer </a:t>
            </a:r>
            <a:r>
              <a:rPr lang="es-ES" sz="1400" dirty="0" err="1">
                <a:solidFill>
                  <a:srgbClr val="000000"/>
                </a:solidFill>
                <a:latin typeface="Arial"/>
              </a:rPr>
              <a:t>Nature</a:t>
            </a:r>
            <a:r>
              <a:rPr lang="es-ES" sz="1400" dirty="0">
                <a:solidFill>
                  <a:srgbClr val="000000"/>
                </a:solidFill>
                <a:latin typeface="Arial"/>
              </a:rPr>
              <a:t>, Taylor &amp; Francis, Wiley and ACS </a:t>
            </a:r>
          </a:p>
          <a:p>
            <a:pPr marL="285750" indent="-285750" fontAlgn="auto">
              <a:spcBef>
                <a:spcPts val="0"/>
              </a:spcBef>
              <a:spcAft>
                <a:spcPts val="0"/>
              </a:spcAft>
              <a:buFont typeface="Arial" panose="020B0604020202020204" pitchFamily="34" charset="0"/>
              <a:buChar char="•"/>
              <a:defRPr/>
            </a:pPr>
            <a:r>
              <a:rPr lang="es-ES" dirty="0">
                <a:solidFill>
                  <a:srgbClr val="000000"/>
                </a:solidFill>
                <a:latin typeface="Arial"/>
              </a:rPr>
              <a:t>El coste total informado por los consorcios el </a:t>
            </a:r>
            <a:r>
              <a:rPr lang="es-ES" dirty="0" err="1">
                <a:solidFill>
                  <a:srgbClr val="000000"/>
                </a:solidFill>
                <a:latin typeface="Arial"/>
              </a:rPr>
              <a:t>bilión</a:t>
            </a:r>
            <a:r>
              <a:rPr lang="es-ES" dirty="0">
                <a:solidFill>
                  <a:srgbClr val="000000"/>
                </a:solidFill>
                <a:latin typeface="Arial"/>
              </a:rPr>
              <a:t> de € </a:t>
            </a:r>
          </a:p>
          <a:p>
            <a:pPr marL="742950" lvl="1" indent="-285750" fontAlgn="auto">
              <a:spcBef>
                <a:spcPts val="0"/>
              </a:spcBef>
              <a:spcAft>
                <a:spcPts val="0"/>
              </a:spcAft>
              <a:buFont typeface="Arial" panose="020B0604020202020204" pitchFamily="34" charset="0"/>
              <a:buChar char="•"/>
              <a:defRPr/>
            </a:pPr>
            <a:r>
              <a:rPr lang="es-ES" sz="1400" dirty="0">
                <a:solidFill>
                  <a:srgbClr val="000000"/>
                </a:solidFill>
                <a:latin typeface="Arial"/>
              </a:rPr>
              <a:t>Incluye revistas, BBDD, libros e y otros</a:t>
            </a:r>
          </a:p>
        </p:txBody>
      </p:sp>
    </p:spTree>
    <p:extLst>
      <p:ext uri="{BB962C8B-B14F-4D97-AF65-F5344CB8AC3E}">
        <p14:creationId xmlns:p14="http://schemas.microsoft.com/office/powerpoint/2010/main" val="22682348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0FEEED-46C4-4CEA-B1F2-DACB8FE35018}"/>
              </a:ext>
            </a:extLst>
          </p:cNvPr>
          <p:cNvSpPr>
            <a:spLocks noGrp="1"/>
          </p:cNvSpPr>
          <p:nvPr>
            <p:ph type="title"/>
          </p:nvPr>
        </p:nvSpPr>
        <p:spPr/>
        <p:txBody>
          <a:bodyPr/>
          <a:lstStyle/>
          <a:p>
            <a:r>
              <a:rPr lang="es-ES" dirty="0"/>
              <a:t>Contratos con empresas, parecía que últimamente sólo había rupturas</a:t>
            </a:r>
          </a:p>
        </p:txBody>
      </p:sp>
      <p:pic>
        <p:nvPicPr>
          <p:cNvPr id="5" name="4 Imagen" descr="Recorte de pantalla"/>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59497" y="620688"/>
            <a:ext cx="4571999" cy="3069888"/>
          </a:xfrm>
          <a:prstGeom prst="rect">
            <a:avLst/>
          </a:prstGeom>
        </p:spPr>
      </p:pic>
      <p:pic>
        <p:nvPicPr>
          <p:cNvPr id="6" name="5 Imagen" descr="Recorte de pantalla"/>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55840" y="3805349"/>
            <a:ext cx="6012160" cy="3080035"/>
          </a:xfrm>
          <a:prstGeom prst="rect">
            <a:avLst/>
          </a:prstGeom>
        </p:spPr>
      </p:pic>
      <p:pic>
        <p:nvPicPr>
          <p:cNvPr id="7" name="6 Imagen" descr="Recorte de pantalla"/>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88088" y="576064"/>
            <a:ext cx="3739128" cy="3212976"/>
          </a:xfrm>
          <a:prstGeom prst="rect">
            <a:avLst/>
          </a:prstGeom>
        </p:spPr>
      </p:pic>
    </p:spTree>
    <p:extLst>
      <p:ext uri="{BB962C8B-B14F-4D97-AF65-F5344CB8AC3E}">
        <p14:creationId xmlns:p14="http://schemas.microsoft.com/office/powerpoint/2010/main" val="206533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F314C3-B6F9-48B8-B0C1-2AF232036512}"/>
              </a:ext>
            </a:extLst>
          </p:cNvPr>
          <p:cNvSpPr>
            <a:spLocks noGrp="1"/>
          </p:cNvSpPr>
          <p:nvPr>
            <p:ph type="title"/>
          </p:nvPr>
        </p:nvSpPr>
        <p:spPr/>
        <p:txBody>
          <a:bodyPr/>
          <a:lstStyle/>
          <a:p>
            <a:r>
              <a:rPr lang="es-ES" dirty="0"/>
              <a:t>Pero últimamente ha habido algunos acuerdos (transformativos)</a:t>
            </a:r>
          </a:p>
        </p:txBody>
      </p:sp>
      <p:sp>
        <p:nvSpPr>
          <p:cNvPr id="3" name="Marcador de contenido 2">
            <a:extLst>
              <a:ext uri="{FF2B5EF4-FFF2-40B4-BE49-F238E27FC236}">
                <a16:creationId xmlns:a16="http://schemas.microsoft.com/office/drawing/2014/main" id="{F40A6ABD-8790-4430-89D6-920BDB68AC0A}"/>
              </a:ext>
            </a:extLst>
          </p:cNvPr>
          <p:cNvSpPr>
            <a:spLocks noGrp="1"/>
          </p:cNvSpPr>
          <p:nvPr>
            <p:ph idx="1"/>
          </p:nvPr>
        </p:nvSpPr>
        <p:spPr>
          <a:xfrm>
            <a:off x="1559496" y="620689"/>
            <a:ext cx="3682752" cy="5548337"/>
          </a:xfrm>
        </p:spPr>
        <p:txBody>
          <a:bodyPr/>
          <a:lstStyle/>
          <a:p>
            <a:r>
              <a:rPr lang="es-ES" dirty="0"/>
              <a:t>American </a:t>
            </a:r>
            <a:r>
              <a:rPr lang="es-ES" dirty="0" err="1"/>
              <a:t>Chemical</a:t>
            </a:r>
            <a:r>
              <a:rPr lang="es-ES" dirty="0"/>
              <a:t> </a:t>
            </a:r>
            <a:r>
              <a:rPr lang="es-ES" dirty="0" err="1"/>
              <a:t>Society</a:t>
            </a:r>
            <a:r>
              <a:rPr lang="es-ES" dirty="0"/>
              <a:t> </a:t>
            </a:r>
          </a:p>
          <a:p>
            <a:pPr lvl="1"/>
            <a:r>
              <a:rPr lang="es-ES" dirty="0">
                <a:hlinkClick r:id="rId2"/>
              </a:rPr>
              <a:t>Con Max Planck </a:t>
            </a:r>
            <a:r>
              <a:rPr lang="es-ES" dirty="0" err="1">
                <a:hlinkClick r:id="rId2"/>
              </a:rPr>
              <a:t>institutes</a:t>
            </a:r>
            <a:r>
              <a:rPr lang="es-ES" dirty="0">
                <a:hlinkClick r:id="rId2"/>
              </a:rPr>
              <a:t> </a:t>
            </a:r>
            <a:r>
              <a:rPr lang="es-ES" dirty="0"/>
              <a:t>	</a:t>
            </a:r>
          </a:p>
          <a:p>
            <a:r>
              <a:rPr lang="es-ES" dirty="0"/>
              <a:t>American </a:t>
            </a:r>
            <a:r>
              <a:rPr lang="es-ES" dirty="0" err="1"/>
              <a:t>Institute</a:t>
            </a:r>
            <a:r>
              <a:rPr lang="es-ES" dirty="0"/>
              <a:t> of </a:t>
            </a:r>
            <a:r>
              <a:rPr lang="es-ES" dirty="0" err="1"/>
              <a:t>Phisics</a:t>
            </a:r>
            <a:endParaRPr lang="es-ES" dirty="0"/>
          </a:p>
          <a:p>
            <a:pPr lvl="1"/>
            <a:r>
              <a:rPr lang="ca-ES" dirty="0"/>
              <a:t>Con </a:t>
            </a:r>
            <a:r>
              <a:rPr lang="es-ES" dirty="0" err="1">
                <a:hlinkClick r:id="rId3"/>
              </a:rPr>
              <a:t>University</a:t>
            </a:r>
            <a:r>
              <a:rPr lang="es-ES" dirty="0">
                <a:hlinkClick r:id="rId3"/>
              </a:rPr>
              <a:t> of </a:t>
            </a:r>
            <a:r>
              <a:rPr lang="es-ES" dirty="0" err="1">
                <a:hlinkClick r:id="rId3"/>
              </a:rPr>
              <a:t>Vienna</a:t>
            </a:r>
            <a:endParaRPr lang="es-ES" dirty="0"/>
          </a:p>
          <a:p>
            <a:r>
              <a:rPr lang="es-ES" dirty="0"/>
              <a:t>Cambridge </a:t>
            </a:r>
            <a:r>
              <a:rPr lang="es-ES" dirty="0" err="1"/>
              <a:t>University</a:t>
            </a:r>
            <a:r>
              <a:rPr lang="es-ES" dirty="0"/>
              <a:t> </a:t>
            </a:r>
            <a:r>
              <a:rPr lang="es-ES" dirty="0" err="1"/>
              <a:t>Press</a:t>
            </a:r>
            <a:endParaRPr lang="es-ES" dirty="0"/>
          </a:p>
          <a:p>
            <a:pPr lvl="1"/>
            <a:r>
              <a:rPr lang="es-ES" dirty="0"/>
              <a:t>Con </a:t>
            </a:r>
            <a:r>
              <a:rPr lang="es-ES" dirty="0">
                <a:hlinkClick r:id="rId4"/>
              </a:rPr>
              <a:t>California </a:t>
            </a:r>
            <a:r>
              <a:rPr lang="es-ES" dirty="0" err="1">
                <a:hlinkClick r:id="rId4"/>
              </a:rPr>
              <a:t>University</a:t>
            </a:r>
            <a:r>
              <a:rPr lang="es-ES" dirty="0">
                <a:hlinkClick r:id="rId4"/>
              </a:rPr>
              <a:t> </a:t>
            </a:r>
            <a:endParaRPr lang="es-ES" dirty="0"/>
          </a:p>
          <a:p>
            <a:r>
              <a:rPr lang="es-ES" dirty="0" err="1"/>
              <a:t>Elsevier</a:t>
            </a:r>
            <a:r>
              <a:rPr lang="es-ES" dirty="0"/>
              <a:t>:</a:t>
            </a:r>
          </a:p>
          <a:p>
            <a:pPr lvl="1"/>
            <a:r>
              <a:rPr lang="es-ES" dirty="0"/>
              <a:t>Con </a:t>
            </a:r>
            <a:r>
              <a:rPr lang="es-ES" dirty="0">
                <a:hlinkClick r:id="rId5"/>
              </a:rPr>
              <a:t>Noruega</a:t>
            </a:r>
            <a:endParaRPr lang="es-ES" dirty="0"/>
          </a:p>
          <a:p>
            <a:pPr lvl="1"/>
            <a:endParaRPr lang="es-ES" dirty="0"/>
          </a:p>
          <a:p>
            <a:pPr lvl="1"/>
            <a:endParaRPr lang="es-ES" dirty="0"/>
          </a:p>
          <a:p>
            <a:endParaRPr lang="es-ES" dirty="0"/>
          </a:p>
          <a:p>
            <a:r>
              <a:rPr lang="es-ES" dirty="0"/>
              <a:t>Y también vías intermedias</a:t>
            </a:r>
          </a:p>
          <a:p>
            <a:pPr lvl="1"/>
            <a:r>
              <a:rPr lang="es-ES" dirty="0"/>
              <a:t>Francia y Elsevier</a:t>
            </a:r>
          </a:p>
          <a:p>
            <a:endParaRPr lang="es-ES" dirty="0"/>
          </a:p>
        </p:txBody>
      </p:sp>
      <p:pic>
        <p:nvPicPr>
          <p:cNvPr id="4" name="3 Imagen" descr="Recorte de pantalla"/>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95445" y="692696"/>
            <a:ext cx="5172555" cy="2520280"/>
          </a:xfrm>
          <a:prstGeom prst="rect">
            <a:avLst/>
          </a:prstGeom>
        </p:spPr>
      </p:pic>
      <p:pic>
        <p:nvPicPr>
          <p:cNvPr id="5" name="Imagen 4">
            <a:extLst>
              <a:ext uri="{FF2B5EF4-FFF2-40B4-BE49-F238E27FC236}">
                <a16:creationId xmlns:a16="http://schemas.microsoft.com/office/drawing/2014/main" id="{68027222-9532-400C-BCF1-C7773DF9665B}"/>
              </a:ext>
            </a:extLst>
          </p:cNvPr>
          <p:cNvPicPr>
            <a:picLocks noChangeAspect="1"/>
          </p:cNvPicPr>
          <p:nvPr/>
        </p:nvPicPr>
        <p:blipFill>
          <a:blip r:embed="rId7"/>
          <a:stretch>
            <a:fillRect/>
          </a:stretch>
        </p:blipFill>
        <p:spPr>
          <a:xfrm>
            <a:off x="6240016" y="3591418"/>
            <a:ext cx="3971140" cy="2573887"/>
          </a:xfrm>
          <a:prstGeom prst="rect">
            <a:avLst/>
          </a:prstGeom>
        </p:spPr>
      </p:pic>
    </p:spTree>
    <p:extLst>
      <p:ext uri="{BB962C8B-B14F-4D97-AF65-F5344CB8AC3E}">
        <p14:creationId xmlns:p14="http://schemas.microsoft.com/office/powerpoint/2010/main" val="41281917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ca-ES" dirty="0"/>
              <a:t>El </a:t>
            </a:r>
            <a:r>
              <a:rPr lang="ca-ES" dirty="0" err="1"/>
              <a:t>Plan</a:t>
            </a:r>
            <a:r>
              <a:rPr lang="ca-ES" dirty="0"/>
              <a:t> S</a:t>
            </a:r>
            <a:endParaRPr lang="es-ES" dirty="0"/>
          </a:p>
        </p:txBody>
      </p:sp>
      <p:sp>
        <p:nvSpPr>
          <p:cNvPr id="3" name="2 Marcador de contenido"/>
          <p:cNvSpPr>
            <a:spLocks noGrp="1"/>
          </p:cNvSpPr>
          <p:nvPr>
            <p:ph idx="1"/>
          </p:nvPr>
        </p:nvSpPr>
        <p:spPr>
          <a:xfrm>
            <a:off x="1624191" y="620688"/>
            <a:ext cx="4642664" cy="5760640"/>
          </a:xfrm>
        </p:spPr>
        <p:txBody>
          <a:bodyPr/>
          <a:lstStyle/>
          <a:p>
            <a:r>
              <a:rPr lang="es-ES" dirty="0" smtClean="0"/>
              <a:t>Promovido (2018) por un consorcio de entidades financiadoras de la investigación (</a:t>
            </a:r>
            <a:r>
              <a:rPr lang="es-ES" dirty="0" err="1" smtClean="0"/>
              <a:t>cOAlition</a:t>
            </a:r>
            <a:r>
              <a:rPr lang="es-ES" dirty="0" smtClean="0"/>
              <a:t> S)</a:t>
            </a:r>
          </a:p>
          <a:p>
            <a:endParaRPr lang="es-ES" dirty="0" smtClean="0">
              <a:solidFill>
                <a:srgbClr val="FF0000"/>
              </a:solidFill>
            </a:endParaRPr>
          </a:p>
          <a:p>
            <a:r>
              <a:rPr lang="es-ES" dirty="0" smtClean="0">
                <a:solidFill>
                  <a:srgbClr val="FF0000"/>
                </a:solidFill>
              </a:rPr>
              <a:t>Objetivo:</a:t>
            </a:r>
            <a:endParaRPr lang="en-US" dirty="0" smtClean="0">
              <a:solidFill>
                <a:srgbClr val="FF0000"/>
              </a:solidFill>
            </a:endParaRPr>
          </a:p>
          <a:p>
            <a:pPr lvl="1"/>
            <a:r>
              <a:rPr lang="en-US" dirty="0" smtClean="0">
                <a:solidFill>
                  <a:srgbClr val="FF0000"/>
                </a:solidFill>
              </a:rPr>
              <a:t>from 2021, scientific publications that result from research funded by public grants must be published in compliant Open Access journals or platforms</a:t>
            </a:r>
            <a:r>
              <a:rPr lang="en-US" dirty="0" smtClean="0"/>
              <a:t>.</a:t>
            </a:r>
          </a:p>
          <a:p>
            <a:pPr marL="271462" lvl="1" indent="0" fontAlgn="auto">
              <a:spcBef>
                <a:spcPts val="0"/>
              </a:spcBef>
              <a:spcAft>
                <a:spcPts val="0"/>
              </a:spcAft>
              <a:buNone/>
              <a:defRPr/>
            </a:pPr>
            <a:r>
              <a:rPr lang="es-ES" kern="1200" dirty="0" smtClean="0">
                <a:solidFill>
                  <a:srgbClr val="000000"/>
                </a:solidFill>
              </a:rPr>
              <a:t>El </a:t>
            </a:r>
            <a:r>
              <a:rPr lang="es-ES" kern="1200" dirty="0">
                <a:solidFill>
                  <a:srgbClr val="000000"/>
                </a:solidFill>
              </a:rPr>
              <a:t>Plan S ha recibido muchos </a:t>
            </a:r>
            <a:r>
              <a:rPr lang="es-ES" kern="1200" dirty="0">
                <a:solidFill>
                  <a:srgbClr val="000000"/>
                </a:solidFill>
                <a:hlinkClick r:id="rId3"/>
              </a:rPr>
              <a:t>comentarios y pronunciamientos</a:t>
            </a:r>
            <a:r>
              <a:rPr lang="es-ES" sz="1600" kern="1200" dirty="0">
                <a:solidFill>
                  <a:srgbClr val="000000"/>
                </a:solidFill>
              </a:rPr>
              <a:t> </a:t>
            </a:r>
          </a:p>
          <a:p>
            <a:pPr marL="285750" indent="-285750" fontAlgn="auto">
              <a:spcBef>
                <a:spcPts val="0"/>
              </a:spcBef>
              <a:spcAft>
                <a:spcPts val="0"/>
              </a:spcAft>
              <a:buFont typeface="Arial" panose="020B0604020202020204" pitchFamily="34" charset="0"/>
              <a:buChar char="•"/>
              <a:defRPr/>
            </a:pPr>
            <a:endParaRPr lang="es-ES" kern="1200" dirty="0" smtClean="0">
              <a:solidFill>
                <a:srgbClr val="000000"/>
              </a:solidFill>
            </a:endParaRPr>
          </a:p>
          <a:p>
            <a:pPr marL="285750" indent="-285750" fontAlgn="auto">
              <a:spcBef>
                <a:spcPts val="0"/>
              </a:spcBef>
              <a:spcAft>
                <a:spcPts val="0"/>
              </a:spcAft>
              <a:buFont typeface="Arial" panose="020B0604020202020204" pitchFamily="34" charset="0"/>
              <a:buChar char="•"/>
              <a:defRPr/>
            </a:pPr>
            <a:r>
              <a:rPr lang="es-ES" kern="1200" dirty="0" smtClean="0">
                <a:solidFill>
                  <a:srgbClr val="000000"/>
                </a:solidFill>
              </a:rPr>
              <a:t>Los </a:t>
            </a:r>
            <a:r>
              <a:rPr lang="es-ES" kern="1200" dirty="0">
                <a:solidFill>
                  <a:srgbClr val="000000"/>
                </a:solidFill>
              </a:rPr>
              <a:t>promotores del Plan han publicado unas </a:t>
            </a:r>
            <a:r>
              <a:rPr lang="es-ES" kern="1200" dirty="0">
                <a:solidFill>
                  <a:srgbClr val="000000"/>
                </a:solidFill>
                <a:hlinkClick r:id="rId4"/>
              </a:rPr>
              <a:t>pautas de implementación</a:t>
            </a:r>
            <a:endParaRPr lang="es-ES" kern="1200" dirty="0">
              <a:solidFill>
                <a:srgbClr val="000000"/>
              </a:solidFill>
            </a:endParaRPr>
          </a:p>
          <a:p>
            <a:pPr marL="742950" lvl="1" indent="-285750" fontAlgn="auto">
              <a:spcBef>
                <a:spcPts val="0"/>
              </a:spcBef>
              <a:spcAft>
                <a:spcPts val="0"/>
              </a:spcAft>
              <a:buFont typeface="Arial" panose="020B0604020202020204" pitchFamily="34" charset="0"/>
              <a:buChar char="•"/>
              <a:defRPr/>
            </a:pPr>
            <a:r>
              <a:rPr lang="es-ES" sz="2000" dirty="0">
                <a:solidFill>
                  <a:srgbClr val="000000"/>
                </a:solidFill>
              </a:rPr>
              <a:t>Ver el </a:t>
            </a:r>
            <a:r>
              <a:rPr lang="es-ES" sz="2000" dirty="0" err="1">
                <a:solidFill>
                  <a:srgbClr val="000000"/>
                </a:solidFill>
              </a:rPr>
              <a:t>briefing</a:t>
            </a:r>
            <a:r>
              <a:rPr lang="es-ES" sz="2000" dirty="0">
                <a:solidFill>
                  <a:srgbClr val="000000"/>
                </a:solidFill>
              </a:rPr>
              <a:t> reciente (13.06)0: “</a:t>
            </a:r>
            <a:r>
              <a:rPr lang="es-ES" sz="2000" dirty="0">
                <a:solidFill>
                  <a:srgbClr val="000000"/>
                </a:solidFill>
                <a:hlinkClick r:id="rId5"/>
              </a:rPr>
              <a:t>SPARC </a:t>
            </a:r>
            <a:r>
              <a:rPr lang="es-ES" sz="2000" dirty="0" err="1">
                <a:solidFill>
                  <a:srgbClr val="000000"/>
                </a:solidFill>
                <a:hlinkClick r:id="rId5"/>
              </a:rPr>
              <a:t>Europe</a:t>
            </a:r>
            <a:r>
              <a:rPr lang="es-ES" sz="2000" dirty="0">
                <a:solidFill>
                  <a:srgbClr val="000000"/>
                </a:solidFill>
                <a:hlinkClick r:id="rId5"/>
              </a:rPr>
              <a:t> </a:t>
            </a:r>
            <a:r>
              <a:rPr lang="es-ES" sz="2000" dirty="0" err="1">
                <a:solidFill>
                  <a:srgbClr val="000000"/>
                </a:solidFill>
                <a:hlinkClick r:id="rId5"/>
              </a:rPr>
              <a:t>analysis</a:t>
            </a:r>
            <a:r>
              <a:rPr lang="es-ES" sz="2000" dirty="0">
                <a:solidFill>
                  <a:srgbClr val="000000"/>
                </a:solidFill>
                <a:hlinkClick r:id="rId5"/>
              </a:rPr>
              <a:t> of </a:t>
            </a:r>
            <a:r>
              <a:rPr lang="es-ES" sz="2000" dirty="0" err="1">
                <a:solidFill>
                  <a:srgbClr val="000000"/>
                </a:solidFill>
                <a:hlinkClick r:id="rId5"/>
              </a:rPr>
              <a:t>the</a:t>
            </a:r>
            <a:r>
              <a:rPr lang="es-ES" sz="2000" dirty="0">
                <a:solidFill>
                  <a:srgbClr val="000000"/>
                </a:solidFill>
                <a:hlinkClick r:id="rId5"/>
              </a:rPr>
              <a:t> </a:t>
            </a:r>
            <a:r>
              <a:rPr lang="es-ES" sz="2000" dirty="0" err="1">
                <a:solidFill>
                  <a:srgbClr val="000000"/>
                </a:solidFill>
                <a:hlinkClick r:id="rId5"/>
              </a:rPr>
              <a:t>revised</a:t>
            </a:r>
            <a:r>
              <a:rPr lang="es-ES" sz="2000" dirty="0">
                <a:solidFill>
                  <a:srgbClr val="000000"/>
                </a:solidFill>
                <a:hlinkClick r:id="rId5"/>
              </a:rPr>
              <a:t> Plan S</a:t>
            </a:r>
            <a:r>
              <a:rPr lang="es-ES" sz="2000" dirty="0">
                <a:solidFill>
                  <a:srgbClr val="000000"/>
                </a:solidFill>
              </a:rPr>
              <a:t>”</a:t>
            </a:r>
          </a:p>
          <a:p>
            <a:pPr lvl="1"/>
            <a:endParaRPr lang="en-US" dirty="0" smtClean="0"/>
          </a:p>
          <a:p>
            <a:pPr lvl="1"/>
            <a:endParaRPr lang="en-US" dirty="0" smtClean="0"/>
          </a:p>
          <a:p>
            <a:endParaRPr lang="en-US" dirty="0" smtClean="0"/>
          </a:p>
          <a:p>
            <a:pPr lvl="1"/>
            <a:endParaRPr lang="en-US" dirty="0" smtClean="0"/>
          </a:p>
          <a:p>
            <a:pPr lvl="1"/>
            <a:endParaRPr lang="en-US" dirty="0" smtClean="0"/>
          </a:p>
          <a:p>
            <a:pPr lvl="1"/>
            <a:endParaRPr lang="en-US" dirty="0" smtClean="0"/>
          </a:p>
          <a:p>
            <a:endParaRPr lang="es-ES" dirty="0"/>
          </a:p>
        </p:txBody>
      </p:sp>
      <p:pic>
        <p:nvPicPr>
          <p:cNvPr id="4" name="3 Imagen" descr="Recorte de pantalla"/>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266856" y="-27384"/>
            <a:ext cx="4401145" cy="2924944"/>
          </a:xfrm>
          <a:prstGeom prst="rect">
            <a:avLst/>
          </a:prstGeom>
        </p:spPr>
      </p:pic>
      <p:sp>
        <p:nvSpPr>
          <p:cNvPr id="5" name="4 CuadroTexto"/>
          <p:cNvSpPr txBox="1"/>
          <p:nvPr/>
        </p:nvSpPr>
        <p:spPr>
          <a:xfrm>
            <a:off x="6744072" y="2924944"/>
            <a:ext cx="3923928" cy="3519106"/>
          </a:xfrm>
          <a:prstGeom prst="rect">
            <a:avLst/>
          </a:prstGeom>
          <a:noFill/>
        </p:spPr>
        <p:txBody>
          <a:bodyPr wrap="square" rtlCol="0">
            <a:spAutoFit/>
          </a:bodyPr>
          <a:lstStyle/>
          <a:p>
            <a:pPr fontAlgn="auto">
              <a:spcBef>
                <a:spcPts val="0"/>
              </a:spcBef>
              <a:spcAft>
                <a:spcPts val="0"/>
              </a:spcAft>
              <a:defRPr/>
            </a:pPr>
            <a:r>
              <a:rPr lang="es-ES" sz="2000" dirty="0">
                <a:solidFill>
                  <a:srgbClr val="000000"/>
                </a:solidFill>
                <a:latin typeface="Arial"/>
              </a:rPr>
              <a:t>Ideas clave </a:t>
            </a:r>
          </a:p>
          <a:p>
            <a:pPr marL="285750" indent="-285750" fontAlgn="auto">
              <a:spcBef>
                <a:spcPts val="0"/>
              </a:spcBef>
              <a:spcAft>
                <a:spcPts val="0"/>
              </a:spcAft>
              <a:buFont typeface="Arial" panose="020B0604020202020204" pitchFamily="34" charset="0"/>
              <a:buChar char="•"/>
              <a:defRPr/>
            </a:pPr>
            <a:r>
              <a:rPr lang="es-ES" dirty="0">
                <a:solidFill>
                  <a:srgbClr val="000000"/>
                </a:solidFill>
                <a:latin typeface="Arial"/>
              </a:rPr>
              <a:t>Las publicaciones científicas deben estar en abierto </a:t>
            </a:r>
          </a:p>
          <a:p>
            <a:pPr marL="285750" indent="-285750" fontAlgn="auto">
              <a:spcBef>
                <a:spcPts val="0"/>
              </a:spcBef>
              <a:spcAft>
                <a:spcPts val="0"/>
              </a:spcAft>
              <a:buFont typeface="Arial" panose="020B0604020202020204" pitchFamily="34" charset="0"/>
              <a:buChar char="•"/>
              <a:defRPr/>
            </a:pPr>
            <a:r>
              <a:rPr lang="es-ES" dirty="0">
                <a:solidFill>
                  <a:srgbClr val="000000"/>
                </a:solidFill>
                <a:latin typeface="Arial"/>
              </a:rPr>
              <a:t>El copyright tiene que quedar en manos del autor</a:t>
            </a:r>
          </a:p>
          <a:p>
            <a:pPr marL="285750" indent="-285750" fontAlgn="auto">
              <a:spcBef>
                <a:spcPts val="0"/>
              </a:spcBef>
              <a:spcAft>
                <a:spcPts val="0"/>
              </a:spcAft>
              <a:buFont typeface="Arial" panose="020B0604020202020204" pitchFamily="34" charset="0"/>
              <a:buChar char="•"/>
              <a:defRPr/>
            </a:pPr>
            <a:r>
              <a:rPr lang="es-ES" dirty="0">
                <a:solidFill>
                  <a:srgbClr val="000000"/>
                </a:solidFill>
                <a:latin typeface="Arial"/>
              </a:rPr>
              <a:t>El OA tiene que ser inmediato (no se admiten embargos)</a:t>
            </a:r>
          </a:p>
          <a:p>
            <a:pPr marL="285750" indent="-285750" fontAlgn="auto">
              <a:spcBef>
                <a:spcPts val="0"/>
              </a:spcBef>
              <a:spcAft>
                <a:spcPts val="0"/>
              </a:spcAft>
              <a:buFont typeface="Arial" panose="020B0604020202020204" pitchFamily="34" charset="0"/>
              <a:buChar char="•"/>
              <a:defRPr/>
            </a:pPr>
            <a:r>
              <a:rPr lang="es-ES" dirty="0">
                <a:solidFill>
                  <a:srgbClr val="000000"/>
                </a:solidFill>
                <a:latin typeface="Arial"/>
              </a:rPr>
              <a:t>El OA es posible en revistas, repositorios y plataformas</a:t>
            </a:r>
          </a:p>
          <a:p>
            <a:pPr marL="742950" lvl="1" indent="-285750" fontAlgn="auto">
              <a:spcBef>
                <a:spcPts val="0"/>
              </a:spcBef>
              <a:spcAft>
                <a:spcPts val="0"/>
              </a:spcAft>
              <a:buFont typeface="Arial" panose="020B0604020202020204" pitchFamily="34" charset="0"/>
              <a:buChar char="•"/>
              <a:defRPr/>
            </a:pPr>
            <a:r>
              <a:rPr lang="es-ES" dirty="0">
                <a:solidFill>
                  <a:srgbClr val="000000"/>
                </a:solidFill>
                <a:latin typeface="Arial"/>
              </a:rPr>
              <a:t>Pero no en revistes OA híbridas, </a:t>
            </a:r>
            <a:r>
              <a:rPr lang="es-ES" dirty="0">
                <a:solidFill>
                  <a:srgbClr val="FF0000"/>
                </a:solidFill>
                <a:latin typeface="Arial"/>
              </a:rPr>
              <a:t>excepto en acuerdos transformativos</a:t>
            </a:r>
          </a:p>
        </p:txBody>
      </p:sp>
    </p:spTree>
    <p:extLst>
      <p:ext uri="{BB962C8B-B14F-4D97-AF65-F5344CB8AC3E}">
        <p14:creationId xmlns:p14="http://schemas.microsoft.com/office/powerpoint/2010/main" val="242303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03512" y="954124"/>
            <a:ext cx="8856984" cy="5787244"/>
          </a:xfrm>
        </p:spPr>
        <p:txBody>
          <a:bodyPr>
            <a:normAutofit/>
          </a:bodyPr>
          <a:lstStyle/>
          <a:p>
            <a:r>
              <a:rPr lang="es-ES" sz="1800" dirty="0"/>
              <a:t>Acuerdos transformativos recientes</a:t>
            </a:r>
          </a:p>
          <a:p>
            <a:pPr lvl="1"/>
            <a:r>
              <a:rPr lang="es-ES" sz="1600" dirty="0"/>
              <a:t>Bibliotecas individuales (MIT y CSIC con RSC, </a:t>
            </a:r>
            <a:r>
              <a:rPr lang="es-ES" sz="1600" dirty="0" err="1"/>
              <a:t>University</a:t>
            </a:r>
            <a:r>
              <a:rPr lang="es-ES" sz="1600" dirty="0"/>
              <a:t> </a:t>
            </a:r>
            <a:r>
              <a:rPr lang="es-ES" sz="1600" dirty="0" err="1"/>
              <a:t>of</a:t>
            </a:r>
            <a:r>
              <a:rPr lang="es-ES" sz="1600" dirty="0"/>
              <a:t> </a:t>
            </a:r>
            <a:r>
              <a:rPr lang="es-ES" sz="1600" dirty="0" err="1"/>
              <a:t>Vienna</a:t>
            </a:r>
            <a:r>
              <a:rPr lang="es-ES" sz="1600" dirty="0"/>
              <a:t> con AIP),</a:t>
            </a:r>
          </a:p>
          <a:p>
            <a:pPr lvl="1"/>
            <a:r>
              <a:rPr lang="es-ES" sz="1600" dirty="0"/>
              <a:t>Sistemas bibliotecarios (</a:t>
            </a:r>
            <a:r>
              <a:rPr lang="es-ES" sz="1600" dirty="0" err="1"/>
              <a:t>University</a:t>
            </a:r>
            <a:r>
              <a:rPr lang="es-ES" sz="1600" dirty="0"/>
              <a:t> </a:t>
            </a:r>
            <a:r>
              <a:rPr lang="es-ES" sz="1600" dirty="0" err="1"/>
              <a:t>of</a:t>
            </a:r>
            <a:r>
              <a:rPr lang="es-ES" sz="1600" dirty="0"/>
              <a:t> California / Cambridge </a:t>
            </a:r>
            <a:r>
              <a:rPr lang="es-ES" sz="1600" dirty="0" err="1"/>
              <a:t>University</a:t>
            </a:r>
            <a:r>
              <a:rPr lang="es-ES" sz="1600" dirty="0"/>
              <a:t> </a:t>
            </a:r>
            <a:r>
              <a:rPr lang="es-ES" sz="1600" dirty="0" err="1"/>
              <a:t>Press</a:t>
            </a:r>
            <a:r>
              <a:rPr lang="es-ES" sz="1600" dirty="0"/>
              <a:t>),</a:t>
            </a:r>
          </a:p>
          <a:p>
            <a:pPr lvl="1"/>
            <a:r>
              <a:rPr lang="es-ES" sz="1600" dirty="0"/>
              <a:t>Consorcios (VSNU-UKB / Springer </a:t>
            </a:r>
            <a:r>
              <a:rPr lang="es-ES" sz="1600" dirty="0" err="1"/>
              <a:t>Nature</a:t>
            </a:r>
            <a:r>
              <a:rPr lang="es-ES" sz="1600" dirty="0"/>
              <a:t>).</a:t>
            </a:r>
          </a:p>
          <a:p>
            <a:endParaRPr lang="es-ES" sz="1800" dirty="0"/>
          </a:p>
          <a:p>
            <a:r>
              <a:rPr lang="es-ES" sz="1800" dirty="0"/>
              <a:t>El </a:t>
            </a:r>
            <a:r>
              <a:rPr lang="es-ES" sz="1800" dirty="0"/>
              <a:t>Plan S los ha puesto en la agenda</a:t>
            </a:r>
          </a:p>
          <a:p>
            <a:endParaRPr lang="es-ES" sz="1800" dirty="0">
              <a:solidFill>
                <a:srgbClr val="FF0000"/>
              </a:solidFill>
            </a:endParaRPr>
          </a:p>
          <a:p>
            <a:r>
              <a:rPr lang="es-ES" sz="1800" dirty="0">
                <a:solidFill>
                  <a:srgbClr val="FF0000"/>
                </a:solidFill>
              </a:rPr>
              <a:t>Pero</a:t>
            </a:r>
            <a:r>
              <a:rPr lang="es-ES" sz="1800" dirty="0">
                <a:solidFill>
                  <a:srgbClr val="FF0000"/>
                </a:solidFill>
              </a:rPr>
              <a:t>, ¿qué es un acuerdo transformativo?</a:t>
            </a:r>
          </a:p>
          <a:p>
            <a:pPr lvl="1"/>
            <a:r>
              <a:rPr lang="en-US" sz="1600" dirty="0">
                <a:solidFill>
                  <a:srgbClr val="FF0000"/>
                </a:solidFill>
              </a:rPr>
              <a:t>ESAC</a:t>
            </a:r>
            <a:r>
              <a:rPr lang="en-US" sz="1600" dirty="0">
                <a:solidFill>
                  <a:srgbClr val="FF0000"/>
                </a:solidFill>
              </a:rPr>
              <a:t>: contracts negotiated between institutions (libraries, national and regional consortia) and publishers that transform the business model underlying scholarly journal publishing, moving from one based on toll access (subscription) to one in which publishers are remunerated a fair price for their open access publishing services.</a:t>
            </a:r>
            <a:endParaRPr lang="es-ES" sz="1600" dirty="0">
              <a:solidFill>
                <a:srgbClr val="FF0000"/>
              </a:solidFill>
            </a:endParaRPr>
          </a:p>
          <a:p>
            <a:pPr marL="0" indent="0">
              <a:buNone/>
            </a:pPr>
            <a:r>
              <a:rPr lang="es-ES" sz="1800" dirty="0"/>
              <a:t>Principios</a:t>
            </a:r>
          </a:p>
          <a:p>
            <a:pPr lvl="1"/>
            <a:r>
              <a:rPr lang="es-ES" sz="1600" dirty="0"/>
              <a:t>Costes: pasar de pagar por suscripciones a </a:t>
            </a:r>
            <a:r>
              <a:rPr lang="es-ES" sz="1600" dirty="0">
                <a:solidFill>
                  <a:srgbClr val="FF0000"/>
                </a:solidFill>
              </a:rPr>
              <a:t>pagar por publicar </a:t>
            </a:r>
            <a:r>
              <a:rPr lang="es-ES" sz="1600" dirty="0"/>
              <a:t>(en OA)</a:t>
            </a:r>
          </a:p>
          <a:p>
            <a:pPr lvl="1"/>
            <a:r>
              <a:rPr lang="es-ES" sz="1600" dirty="0">
                <a:solidFill>
                  <a:srgbClr val="FF0000"/>
                </a:solidFill>
              </a:rPr>
              <a:t>El Copyright debe quedar en manos del autor </a:t>
            </a:r>
            <a:r>
              <a:rPr lang="es-ES" sz="1600" dirty="0"/>
              <a:t>y no del editor</a:t>
            </a:r>
          </a:p>
          <a:p>
            <a:pPr lvl="1"/>
            <a:r>
              <a:rPr lang="es-ES" sz="1600" dirty="0"/>
              <a:t>Transparencia: los términos y acuerdos de </a:t>
            </a:r>
            <a:r>
              <a:rPr lang="es-ES" sz="1600" dirty="0">
                <a:solidFill>
                  <a:srgbClr val="FF0000"/>
                </a:solidFill>
              </a:rPr>
              <a:t>los contratos deben ser públicos</a:t>
            </a:r>
          </a:p>
          <a:p>
            <a:pPr lvl="1"/>
            <a:r>
              <a:rPr lang="es-ES" sz="1600" dirty="0">
                <a:solidFill>
                  <a:srgbClr val="FF0000"/>
                </a:solidFill>
              </a:rPr>
              <a:t>Transitorios</a:t>
            </a:r>
            <a:r>
              <a:rPr lang="es-ES" sz="1600" dirty="0"/>
              <a:t>: tienen por finalidad llegar a acuerdos donde se pagaría sólo para publicar (en OA)</a:t>
            </a:r>
          </a:p>
        </p:txBody>
      </p:sp>
      <p:sp>
        <p:nvSpPr>
          <p:cNvPr id="5" name="Título 4">
            <a:extLst>
              <a:ext uri="{FF2B5EF4-FFF2-40B4-BE49-F238E27FC236}">
                <a16:creationId xmlns:a16="http://schemas.microsoft.com/office/drawing/2014/main" id="{632E95F9-6754-4B7B-816C-EA9C80BCDEE9}"/>
              </a:ext>
            </a:extLst>
          </p:cNvPr>
          <p:cNvSpPr>
            <a:spLocks noGrp="1"/>
          </p:cNvSpPr>
          <p:nvPr>
            <p:ph type="title"/>
          </p:nvPr>
        </p:nvSpPr>
        <p:spPr/>
        <p:txBody>
          <a:bodyPr/>
          <a:lstStyle/>
          <a:p>
            <a:endParaRPr lang="es-ES"/>
          </a:p>
        </p:txBody>
      </p:sp>
      <p:pic>
        <p:nvPicPr>
          <p:cNvPr id="4" name="3 Imagen" descr="Recorte de pantalla"/>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59496" y="-27383"/>
            <a:ext cx="3600400" cy="872386"/>
          </a:xfrm>
          <a:prstGeom prst="rect">
            <a:avLst/>
          </a:prstGeom>
        </p:spPr>
      </p:pic>
      <p:pic>
        <p:nvPicPr>
          <p:cNvPr id="6" name="Imagen 5">
            <a:extLst>
              <a:ext uri="{FF2B5EF4-FFF2-40B4-BE49-F238E27FC236}">
                <a16:creationId xmlns:a16="http://schemas.microsoft.com/office/drawing/2014/main" id="{4DB3B6B9-25B0-463F-AD9C-DBA6B6B6B8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00256" y="44625"/>
            <a:ext cx="2267744" cy="1175140"/>
          </a:xfrm>
          <a:prstGeom prst="rect">
            <a:avLst/>
          </a:prstGeom>
        </p:spPr>
      </p:pic>
    </p:spTree>
    <p:extLst>
      <p:ext uri="{BB962C8B-B14F-4D97-AF65-F5344CB8AC3E}">
        <p14:creationId xmlns:p14="http://schemas.microsoft.com/office/powerpoint/2010/main" val="21719552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DC0615-32C7-40DB-BAE2-8564CEE81179}"/>
              </a:ext>
            </a:extLst>
          </p:cNvPr>
          <p:cNvSpPr>
            <a:spLocks noGrp="1"/>
          </p:cNvSpPr>
          <p:nvPr>
            <p:ph type="title"/>
          </p:nvPr>
        </p:nvSpPr>
        <p:spPr/>
        <p:txBody>
          <a:bodyPr/>
          <a:lstStyle/>
          <a:p>
            <a:r>
              <a:rPr lang="es-ES" dirty="0"/>
              <a:t>Una pregunta clave, los acuerdo transformativos, ¿cuestan más o menos?</a:t>
            </a:r>
          </a:p>
        </p:txBody>
      </p:sp>
      <p:sp>
        <p:nvSpPr>
          <p:cNvPr id="3" name="Marcador de contenido 2">
            <a:extLst>
              <a:ext uri="{FF2B5EF4-FFF2-40B4-BE49-F238E27FC236}">
                <a16:creationId xmlns:a16="http://schemas.microsoft.com/office/drawing/2014/main" id="{A81A8BC6-DD06-46A3-88F4-5C2D0E6118B8}"/>
              </a:ext>
            </a:extLst>
          </p:cNvPr>
          <p:cNvSpPr>
            <a:spLocks noGrp="1"/>
          </p:cNvSpPr>
          <p:nvPr>
            <p:ph idx="1"/>
          </p:nvPr>
        </p:nvSpPr>
        <p:spPr/>
        <p:txBody>
          <a:bodyPr/>
          <a:lstStyle/>
          <a:p>
            <a:r>
              <a:rPr lang="es-ES" dirty="0"/>
              <a:t>Habría tres escenarios posibles</a:t>
            </a:r>
          </a:p>
          <a:p>
            <a:pPr lvl="1"/>
            <a:r>
              <a:rPr lang="es-ES" dirty="0"/>
              <a:t>Pagar menos</a:t>
            </a:r>
          </a:p>
          <a:p>
            <a:pPr lvl="2"/>
            <a:r>
              <a:rPr lang="es-ES" dirty="0"/>
              <a:t>Para sistemas / instituciones que publican ‘poco’, ya que el coste de pagar los </a:t>
            </a:r>
            <a:r>
              <a:rPr lang="es-ES" dirty="0" err="1"/>
              <a:t>APCs</a:t>
            </a:r>
            <a:r>
              <a:rPr lang="es-ES" dirty="0"/>
              <a:t> correspondientes (más la cuota para leer) suma menos que lo pagado actualmente por suscripciones</a:t>
            </a:r>
          </a:p>
          <a:p>
            <a:pPr lvl="2"/>
            <a:r>
              <a:rPr lang="es-ES" dirty="0"/>
              <a:t>También en el caso de migrar contenidos a plataformas alternativas de menor coste que las revistas actuales</a:t>
            </a:r>
          </a:p>
          <a:p>
            <a:pPr lvl="1"/>
            <a:r>
              <a:rPr lang="es-ES" dirty="0"/>
              <a:t>Pagar más</a:t>
            </a:r>
          </a:p>
          <a:p>
            <a:pPr lvl="2"/>
            <a:r>
              <a:rPr lang="es-ES" dirty="0"/>
              <a:t>Para sistemas / instituciones que publican ‘mucho’, ya que el coste de pagar los </a:t>
            </a:r>
            <a:r>
              <a:rPr lang="es-ES" dirty="0" err="1"/>
              <a:t>APCs</a:t>
            </a:r>
            <a:r>
              <a:rPr lang="es-ES" dirty="0"/>
              <a:t> correspondientes (más la cuota para leer) suma más que lo pagado actualmente por suscripciones</a:t>
            </a:r>
          </a:p>
          <a:p>
            <a:pPr lvl="1"/>
            <a:r>
              <a:rPr lang="es-ES" dirty="0"/>
              <a:t>Ser ‘coste-neutral'</a:t>
            </a:r>
          </a:p>
          <a:p>
            <a:pPr lvl="2"/>
            <a:r>
              <a:rPr lang="es-ES" dirty="0"/>
              <a:t>‘el pago de un precio equitativo que, en ningún caso, ha de implicar un gasto superior al actual’</a:t>
            </a:r>
          </a:p>
          <a:p>
            <a:r>
              <a:rPr lang="es-ES" dirty="0"/>
              <a:t>Y también tres retos a afrontar</a:t>
            </a:r>
          </a:p>
          <a:p>
            <a:pPr lvl="1"/>
            <a:r>
              <a:rPr lang="es-ES" dirty="0"/>
              <a:t>El posible ‘gap’ derivado de haber de pagar más</a:t>
            </a:r>
          </a:p>
          <a:p>
            <a:pPr lvl="1"/>
            <a:r>
              <a:rPr lang="es-ES" dirty="0"/>
              <a:t>El cambio de estatus quo entre los pagadores</a:t>
            </a:r>
          </a:p>
          <a:p>
            <a:pPr lvl="1"/>
            <a:r>
              <a:rPr lang="es-ES" dirty="0"/>
              <a:t>La no neutralidad de los tratos coste-neutrales</a:t>
            </a:r>
          </a:p>
        </p:txBody>
      </p:sp>
    </p:spTree>
    <p:extLst>
      <p:ext uri="{BB962C8B-B14F-4D97-AF65-F5344CB8AC3E}">
        <p14:creationId xmlns:p14="http://schemas.microsoft.com/office/powerpoint/2010/main" val="4889188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E497E9-5394-4C12-8B8C-17D0326C699C}"/>
              </a:ext>
            </a:extLst>
          </p:cNvPr>
          <p:cNvSpPr>
            <a:spLocks noGrp="1"/>
          </p:cNvSpPr>
          <p:nvPr>
            <p:ph type="title"/>
          </p:nvPr>
        </p:nvSpPr>
        <p:spPr/>
        <p:txBody>
          <a:bodyPr/>
          <a:lstStyle/>
          <a:p>
            <a:r>
              <a:rPr lang="es-ES" dirty="0"/>
              <a:t>¿Pagar más o pagar menos?</a:t>
            </a:r>
          </a:p>
        </p:txBody>
      </p:sp>
      <p:sp>
        <p:nvSpPr>
          <p:cNvPr id="7" name="CuadroTexto 6">
            <a:extLst>
              <a:ext uri="{FF2B5EF4-FFF2-40B4-BE49-F238E27FC236}">
                <a16:creationId xmlns:a16="http://schemas.microsoft.com/office/drawing/2014/main" id="{0D2AEDE1-AB12-4C3D-B72D-F788D53CD2D1}"/>
              </a:ext>
            </a:extLst>
          </p:cNvPr>
          <p:cNvSpPr txBox="1"/>
          <p:nvPr/>
        </p:nvSpPr>
        <p:spPr>
          <a:xfrm>
            <a:off x="6096000" y="1022534"/>
            <a:ext cx="4572000" cy="4062651"/>
          </a:xfrm>
          <a:prstGeom prst="rect">
            <a:avLst/>
          </a:prstGeom>
          <a:noFill/>
        </p:spPr>
        <p:txBody>
          <a:bodyPr wrap="square" rtlCol="0">
            <a:spAutoFit/>
          </a:bodyPr>
          <a:lstStyle/>
          <a:p>
            <a:pPr marL="285750" indent="-285750" fontAlgn="auto">
              <a:spcBef>
                <a:spcPts val="0"/>
              </a:spcBef>
              <a:spcAft>
                <a:spcPts val="0"/>
              </a:spcAft>
              <a:buFont typeface="Arial" panose="020B0604020202020204" pitchFamily="34" charset="0"/>
              <a:buChar char="•"/>
              <a:defRPr/>
            </a:pPr>
            <a:r>
              <a:rPr lang="es-ES" sz="2000" dirty="0">
                <a:solidFill>
                  <a:srgbClr val="000000"/>
                </a:solidFill>
                <a:latin typeface="Arial"/>
              </a:rPr>
              <a:t>En buena parte dependerá de:</a:t>
            </a:r>
          </a:p>
          <a:p>
            <a:pPr marL="914400" lvl="1" indent="-457200" fontAlgn="auto">
              <a:spcBef>
                <a:spcPts val="0"/>
              </a:spcBef>
              <a:spcAft>
                <a:spcPts val="0"/>
              </a:spcAft>
              <a:buFont typeface="+mj-lt"/>
              <a:buAutoNum type="arabicPeriod"/>
              <a:defRPr/>
            </a:pPr>
            <a:r>
              <a:rPr lang="es-ES" sz="2000" dirty="0">
                <a:solidFill>
                  <a:srgbClr val="000000"/>
                </a:solidFill>
                <a:latin typeface="Arial"/>
              </a:rPr>
              <a:t>La repercusión de los que paguen los demás sobre la cuota por leer</a:t>
            </a:r>
          </a:p>
          <a:p>
            <a:pPr marL="1200150" lvl="2" indent="-285750" fontAlgn="auto">
              <a:spcBef>
                <a:spcPts val="0"/>
              </a:spcBef>
              <a:spcAft>
                <a:spcPts val="0"/>
              </a:spcAft>
              <a:buFont typeface="Arial" panose="020B0604020202020204" pitchFamily="34" charset="0"/>
              <a:buChar char="•"/>
              <a:defRPr/>
            </a:pPr>
            <a:r>
              <a:rPr lang="es-ES" sz="2000" dirty="0">
                <a:solidFill>
                  <a:srgbClr val="000000"/>
                </a:solidFill>
                <a:latin typeface="Arial"/>
              </a:rPr>
              <a:t>Es decir, de la eliminación del pago doble</a:t>
            </a:r>
          </a:p>
          <a:p>
            <a:pPr marL="914400" lvl="1" indent="-457200" fontAlgn="auto">
              <a:spcBef>
                <a:spcPts val="0"/>
              </a:spcBef>
              <a:spcAft>
                <a:spcPts val="0"/>
              </a:spcAft>
              <a:buFont typeface="+mj-lt"/>
              <a:buAutoNum type="arabicPeriod"/>
              <a:defRPr/>
            </a:pPr>
            <a:r>
              <a:rPr lang="es-ES" sz="2000" dirty="0">
                <a:solidFill>
                  <a:srgbClr val="000000"/>
                </a:solidFill>
                <a:latin typeface="Arial"/>
              </a:rPr>
              <a:t>El precio que tengan los </a:t>
            </a:r>
            <a:r>
              <a:rPr lang="es-ES" sz="2000" dirty="0" err="1">
                <a:solidFill>
                  <a:srgbClr val="000000"/>
                </a:solidFill>
                <a:latin typeface="Arial"/>
              </a:rPr>
              <a:t>APCs</a:t>
            </a:r>
            <a:endParaRPr lang="es-ES" sz="2000" dirty="0">
              <a:solidFill>
                <a:srgbClr val="000000"/>
              </a:solidFill>
              <a:latin typeface="Arial"/>
            </a:endParaRPr>
          </a:p>
          <a:p>
            <a:pPr marL="1200150" lvl="2" indent="-285750" fontAlgn="auto">
              <a:spcBef>
                <a:spcPts val="0"/>
              </a:spcBef>
              <a:spcAft>
                <a:spcPts val="0"/>
              </a:spcAft>
              <a:buFont typeface="Arial" panose="020B0604020202020204" pitchFamily="34" charset="0"/>
              <a:buChar char="•"/>
              <a:defRPr/>
            </a:pPr>
            <a:r>
              <a:rPr lang="es-ES" sz="2000" dirty="0">
                <a:solidFill>
                  <a:srgbClr val="000000"/>
                </a:solidFill>
                <a:latin typeface="Arial"/>
              </a:rPr>
              <a:t>Pero los precios de los </a:t>
            </a:r>
            <a:r>
              <a:rPr lang="es-ES" sz="2000" dirty="0" err="1">
                <a:solidFill>
                  <a:srgbClr val="000000"/>
                </a:solidFill>
                <a:latin typeface="Arial"/>
              </a:rPr>
              <a:t>APCs</a:t>
            </a:r>
            <a:r>
              <a:rPr lang="es-ES" sz="2000" dirty="0">
                <a:solidFill>
                  <a:srgbClr val="000000"/>
                </a:solidFill>
                <a:latin typeface="Arial"/>
              </a:rPr>
              <a:t> parece que incrementan anualmente más de o que lo hacen los precios de subscripción </a:t>
            </a:r>
          </a:p>
          <a:p>
            <a:pPr marL="285750" indent="-285750" fontAlgn="auto">
              <a:spcBef>
                <a:spcPts val="0"/>
              </a:spcBef>
              <a:spcAft>
                <a:spcPts val="0"/>
              </a:spcAft>
              <a:buFont typeface="Arial" panose="020B0604020202020204" pitchFamily="34" charset="0"/>
              <a:buChar char="•"/>
              <a:defRPr/>
            </a:pPr>
            <a:endParaRPr lang="en-US" dirty="0">
              <a:solidFill>
                <a:srgbClr val="000000"/>
              </a:solidFill>
              <a:latin typeface="Arial"/>
            </a:endParaRPr>
          </a:p>
        </p:txBody>
      </p:sp>
      <p:sp>
        <p:nvSpPr>
          <p:cNvPr id="3" name="Marcador de contenido 2">
            <a:extLst>
              <a:ext uri="{FF2B5EF4-FFF2-40B4-BE49-F238E27FC236}">
                <a16:creationId xmlns:a16="http://schemas.microsoft.com/office/drawing/2014/main" id="{459FAAB1-8BF3-472D-A101-C8F7B6E62C73}"/>
              </a:ext>
            </a:extLst>
          </p:cNvPr>
          <p:cNvSpPr>
            <a:spLocks noGrp="1"/>
          </p:cNvSpPr>
          <p:nvPr>
            <p:ph idx="1"/>
          </p:nvPr>
        </p:nvSpPr>
        <p:spPr>
          <a:xfrm>
            <a:off x="1981200" y="2060848"/>
            <a:ext cx="3754760" cy="4252664"/>
          </a:xfrm>
        </p:spPr>
        <p:txBody>
          <a:bodyPr/>
          <a:lstStyle/>
          <a:p>
            <a:r>
              <a:rPr lang="es-ES" dirty="0"/>
              <a:t>Una importante editorial publica al año unos 5.600 artículos de autores principales de instituciones españolas</a:t>
            </a:r>
          </a:p>
          <a:p>
            <a:pPr lvl="1"/>
            <a:r>
              <a:rPr lang="es-ES" dirty="0"/>
              <a:t>El coste por publicar =</a:t>
            </a:r>
          </a:p>
          <a:p>
            <a:pPr lvl="2"/>
            <a:r>
              <a:rPr lang="es-ES" dirty="0"/>
              <a:t>5,6M€ (con </a:t>
            </a:r>
            <a:r>
              <a:rPr lang="es-ES" dirty="0" err="1"/>
              <a:t>APCs</a:t>
            </a:r>
            <a:r>
              <a:rPr lang="es-ES" dirty="0"/>
              <a:t> a 1.000€)</a:t>
            </a:r>
          </a:p>
          <a:p>
            <a:pPr lvl="2"/>
            <a:r>
              <a:rPr lang="es-ES" dirty="0"/>
              <a:t>8,4M€ (con </a:t>
            </a:r>
            <a:r>
              <a:rPr lang="es-ES" dirty="0" err="1"/>
              <a:t>APCs</a:t>
            </a:r>
            <a:r>
              <a:rPr lang="es-ES" dirty="0"/>
              <a:t> a 1.500€)</a:t>
            </a:r>
          </a:p>
          <a:p>
            <a:pPr lvl="2"/>
            <a:r>
              <a:rPr lang="es-ES" dirty="0"/>
              <a:t>11,2M€ (con </a:t>
            </a:r>
            <a:r>
              <a:rPr lang="es-ES" dirty="0" err="1"/>
              <a:t>APCs</a:t>
            </a:r>
            <a:r>
              <a:rPr lang="es-ES" dirty="0"/>
              <a:t> a 2.000€)</a:t>
            </a:r>
          </a:p>
          <a:p>
            <a:pPr lvl="1"/>
            <a:r>
              <a:rPr lang="es-ES" dirty="0"/>
              <a:t>Lo pagado por subscripciones son unos 8M€</a:t>
            </a:r>
          </a:p>
          <a:p>
            <a:pPr lvl="1"/>
            <a:r>
              <a:rPr lang="es-ES" dirty="0"/>
              <a:t>Lo pagado actualmente por </a:t>
            </a:r>
            <a:r>
              <a:rPr lang="es-ES" dirty="0" err="1"/>
              <a:t>APCs</a:t>
            </a:r>
            <a:r>
              <a:rPr lang="es-ES" dirty="0"/>
              <a:t> no se sabe</a:t>
            </a:r>
          </a:p>
          <a:p>
            <a:pPr lvl="2"/>
            <a:endParaRPr lang="es-ES" dirty="0"/>
          </a:p>
        </p:txBody>
      </p:sp>
    </p:spTree>
    <p:extLst>
      <p:ext uri="{BB962C8B-B14F-4D97-AF65-F5344CB8AC3E}">
        <p14:creationId xmlns:p14="http://schemas.microsoft.com/office/powerpoint/2010/main" val="172796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build="p"/>
    </p:bldLst>
  </p:timing>
</p:sld>
</file>

<file path=ppt/theme/theme1.xml><?xml version="1.0" encoding="utf-8"?>
<a:theme xmlns:a="http://schemas.openxmlformats.org/drawingml/2006/main" name="3_Tema de Office">
  <a:themeElements>
    <a:clrScheme name="Tema de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a de Off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a de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a de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a de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a de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a de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a de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a de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a de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a de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Tema de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a de Off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a de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a de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a de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a de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a de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a de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a de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a de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a de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CSUC 2013</Template>
  <TotalTime>8172</TotalTime>
  <Words>1894</Words>
  <Application>Microsoft Office PowerPoint</Application>
  <PresentationFormat>Panorámica</PresentationFormat>
  <Paragraphs>233</Paragraphs>
  <Slides>14</Slides>
  <Notes>6</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14</vt:i4>
      </vt:variant>
    </vt:vector>
  </HeadingPairs>
  <TitlesOfParts>
    <vt:vector size="23" baseType="lpstr">
      <vt:lpstr>Arial</vt:lpstr>
      <vt:lpstr>Arial Narrow</vt:lpstr>
      <vt:lpstr>Calibri</vt:lpstr>
      <vt:lpstr>esac-univers</vt:lpstr>
      <vt:lpstr>Gill Sans Nova</vt:lpstr>
      <vt:lpstr>inherit</vt:lpstr>
      <vt:lpstr>Wingdings</vt:lpstr>
      <vt:lpstr>3_Tema de Office</vt:lpstr>
      <vt:lpstr>Tema de Office</vt:lpstr>
      <vt:lpstr>Acceso abierto,  acuerdos transformativos y Ciencia Abierta Lluís Anglada Consorci de Serveis Universitaris de Catalunya (CSUC)</vt:lpstr>
      <vt:lpstr>Había empezado fácil pero se ha ido complicando bastante</vt:lpstr>
      <vt:lpstr>La situación en Europa</vt:lpstr>
      <vt:lpstr>Contratos con empresas, parecía que últimamente sólo había rupturas</vt:lpstr>
      <vt:lpstr>Pero últimamente ha habido algunos acuerdos (transformativos)</vt:lpstr>
      <vt:lpstr>El Plan S</vt:lpstr>
      <vt:lpstr>Presentación de PowerPoint</vt:lpstr>
      <vt:lpstr>Una pregunta clave, los acuerdo transformativos, ¿cuestan más o menos?</vt:lpstr>
      <vt:lpstr>¿Pagar más o pagar menos?</vt:lpstr>
      <vt:lpstr>Cambio en el ‘status quo’, ¿pagaremos lo mismo?</vt:lpstr>
      <vt:lpstr>Elsevier / Norway agreement</vt:lpstr>
      <vt:lpstr>¿Qué debería hacerse para establecer acuerdos transformativos en España</vt:lpstr>
      <vt:lpstr>El OA llegará por el asedio a la Fortaleza desde diferentes frentes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Comissió Funcional de l’Àrea BiD   Núm. 2 ● Extraordinària ● 4 de juliol 2017</dc:title>
  <dc:creator>Ramon Ros</dc:creator>
  <cp:lastModifiedBy>Usuario</cp:lastModifiedBy>
  <cp:revision>465</cp:revision>
  <cp:lastPrinted>2019-06-12T14:37:13Z</cp:lastPrinted>
  <dcterms:created xsi:type="dcterms:W3CDTF">2017-06-30T09:54:01Z</dcterms:created>
  <dcterms:modified xsi:type="dcterms:W3CDTF">2019-06-19T15:12:50Z</dcterms:modified>
</cp:coreProperties>
</file>