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839" r:id="rId4"/>
    <p:sldId id="307" r:id="rId5"/>
    <p:sldId id="323" r:id="rId6"/>
    <p:sldId id="324" r:id="rId7"/>
    <p:sldId id="325" r:id="rId8"/>
    <p:sldId id="322" r:id="rId9"/>
    <p:sldId id="841" r:id="rId10"/>
    <p:sldId id="842" r:id="rId11"/>
    <p:sldId id="843" r:id="rId12"/>
    <p:sldId id="844" r:id="rId13"/>
    <p:sldId id="845" r:id="rId14"/>
    <p:sldId id="846" r:id="rId15"/>
    <p:sldId id="293" r:id="rId16"/>
    <p:sldId id="335" r:id="rId17"/>
    <p:sldId id="847" r:id="rId18"/>
    <p:sldId id="848" r:id="rId19"/>
    <p:sldId id="849" r:id="rId20"/>
    <p:sldId id="262" r:id="rId21"/>
    <p:sldId id="267" r:id="rId22"/>
    <p:sldId id="263" r:id="rId23"/>
    <p:sldId id="850" r:id="rId24"/>
    <p:sldId id="281" r:id="rId25"/>
    <p:sldId id="840" r:id="rId26"/>
    <p:sldId id="296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FDB"/>
    <a:srgbClr val="F42917"/>
    <a:srgbClr val="F4546C"/>
    <a:srgbClr val="AEC1E1"/>
    <a:srgbClr val="C92626"/>
    <a:srgbClr val="FFFFFF"/>
    <a:srgbClr val="ED7D31"/>
    <a:srgbClr val="ADA89A"/>
    <a:srgbClr val="A5ABA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344" autoAdjust="0"/>
  </p:normalViewPr>
  <p:slideViewPr>
    <p:cSldViewPr snapToGrid="0">
      <p:cViewPr varScale="1">
        <p:scale>
          <a:sx n="91" d="100"/>
          <a:sy n="91" d="100"/>
        </p:scale>
        <p:origin x="20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E2EAF-18FD-4D29-8781-7129A79020D6}" type="datetimeFigureOut">
              <a:rPr lang="es-ES" smtClean="0"/>
              <a:t>15/6/19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9CC28-5972-4507-881C-711BA3D2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48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9CC28-5972-4507-881C-711BA3D27C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49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593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>
            <a:extLst>
              <a:ext uri="{FF2B5EF4-FFF2-40B4-BE49-F238E27FC236}">
                <a16:creationId xmlns:a16="http://schemas.microsoft.com/office/drawing/2014/main" id="{A6B003BA-8210-584B-A464-B3615ECBDD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>
            <a:extLst>
              <a:ext uri="{FF2B5EF4-FFF2-40B4-BE49-F238E27FC236}">
                <a16:creationId xmlns:a16="http://schemas.microsoft.com/office/drawing/2014/main" id="{34F001AA-55DE-784A-B4E7-0294D94D8B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6388" name="3 Marcador de número de diapositiva">
            <a:extLst>
              <a:ext uri="{FF2B5EF4-FFF2-40B4-BE49-F238E27FC236}">
                <a16:creationId xmlns:a16="http://schemas.microsoft.com/office/drawing/2014/main" id="{48D37911-4285-5E46-BAA3-2DC95EB08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3FE9D8-01E7-794D-BA96-E62B897727B1}" type="slidenum">
              <a:rPr lang="es-ES" altLang="es-E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9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9CC28-5972-4507-881C-711BA3D27C1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57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7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9CC28-5972-4507-881C-711BA3D27C1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33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01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9CC28-5972-4507-881C-711BA3D27C1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50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58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90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22900" y="1412776"/>
            <a:ext cx="6432715" cy="8309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5422900" y="2924175"/>
            <a:ext cx="6529917" cy="169892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72331" y="299860"/>
            <a:ext cx="28448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  <a:latin typeface="Frutiger-Light" pitchFamily="34" charset="0"/>
              </a:defRPr>
            </a:lvl1pPr>
          </a:lstStyle>
          <a:p>
            <a:fld id="{6238ECF0-24E4-4FF3-8DA6-08049E69A84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691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73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6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00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99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69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99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90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11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83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E714-8C84-406A-BAF8-1839F13538E2}" type="datetimeFigureOut">
              <a:rPr lang="es-ES" smtClean="0"/>
              <a:t>15/6/19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EC5B-4534-4300-8A4E-8C10CEBAD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7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rue.org/Documentos%20compartidos/Informes%20y%20Posicionamientos/2019.02.20-Compromisos%20CRUE_OPENSCIENCE%20VF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rue.org/Documentos%20compartidos/Informes%20y%20Posicionamientos/2019.02.20-Compromisos%20CRUE_OPENSCIENCE%20VF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rue.org/Documentos%20compartidos/Informes%20y%20Posicionamientos/2019.02.20-Compromisos%20CRUE_OPENSCIENCE%20VF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rue.org/Documentos%20compartidos/Informes%20y%20Posicionamientos/2019.02.20-Compromisos%20CRUE_OPENSCIENCE%20VF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rue.org/Documentos%20compartidos/Informes%20y%20Posicionamientos/2019.02.20-Compromisos%20CRUE_OPENSCIENCE%20VF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13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26.tiff"/><Relationship Id="rId12" Type="http://schemas.openxmlformats.org/officeDocument/2006/relationships/image" Target="../media/image3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11" Type="http://schemas.openxmlformats.org/officeDocument/2006/relationships/image" Target="../media/image30.tiff"/><Relationship Id="rId5" Type="http://schemas.openxmlformats.org/officeDocument/2006/relationships/image" Target="../media/image24.tiff"/><Relationship Id="rId10" Type="http://schemas.openxmlformats.org/officeDocument/2006/relationships/image" Target="../media/image29.tiff"/><Relationship Id="rId4" Type="http://schemas.openxmlformats.org/officeDocument/2006/relationships/image" Target="../media/image23.tiff"/><Relationship Id="rId9" Type="http://schemas.openxmlformats.org/officeDocument/2006/relationships/image" Target="../media/image2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5.png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f"/><Relationship Id="rId5" Type="http://schemas.openxmlformats.org/officeDocument/2006/relationships/image" Target="../media/image34.tiff"/><Relationship Id="rId10" Type="http://schemas.openxmlformats.org/officeDocument/2006/relationships/image" Target="../media/image38.tiff"/><Relationship Id="rId4" Type="http://schemas.openxmlformats.org/officeDocument/2006/relationships/image" Target="../media/image33.png"/><Relationship Id="rId9" Type="http://schemas.openxmlformats.org/officeDocument/2006/relationships/image" Target="../media/image37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https://twitter.com/mabelacasal" TargetMode="External"/><Relationship Id="rId4" Type="http://schemas.openxmlformats.org/officeDocument/2006/relationships/hyperlink" Target="mailto:mabela.casal@usc.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openscience/pdf/integrated_advice_opspp_recommendation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openscience/pdf/integrated_advice_opspp_recommendation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5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rue.org/Documentos%20compartidos/Informes%20y%20Posicionamientos/2019.02.20-Compromisos%20CRUE_OPENSCIENCE%20VF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rue.org/Documentos%20compartidos/Informes%20y%20Posicionamientos/2019.02.20-Compromisos%20CRUE_OPENSCIENCE%20VF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027718" y="0"/>
            <a:ext cx="10164282" cy="6858000"/>
            <a:chOff x="2037522" y="0"/>
            <a:chExt cx="10164282" cy="6858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51004" y="0"/>
              <a:ext cx="6650800" cy="6858000"/>
            </a:xfrm>
            <a:prstGeom prst="rect">
              <a:avLst/>
            </a:prstGeom>
          </p:spPr>
        </p:pic>
        <p:sp>
          <p:nvSpPr>
            <p:cNvPr id="3" name="Paralelogramo 2"/>
            <p:cNvSpPr/>
            <p:nvPr/>
          </p:nvSpPr>
          <p:spPr>
            <a:xfrm>
              <a:off x="2037522" y="0"/>
              <a:ext cx="7026965" cy="6858000"/>
            </a:xfrm>
            <a:prstGeom prst="parallelogram">
              <a:avLst>
                <a:gd name="adj" fmla="val 509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765315" y="1428517"/>
            <a:ext cx="5527589" cy="151077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tIns="108000" bIns="108000" rtlCol="0">
            <a:spAutoFit/>
          </a:bodyPr>
          <a:lstStyle/>
          <a:p>
            <a:r>
              <a:rPr lang="es-ES" sz="2800" b="1" dirty="0">
                <a:solidFill>
                  <a:srgbClr val="BC0F3A"/>
                </a:solidFill>
                <a:latin typeface="Corbel" panose="020B0503020204020204" pitchFamily="34" charset="0"/>
              </a:rPr>
              <a:t>“Las bibliotecas universitarias ante los retos del futuro”, 20 y 21 de junio 2019</a:t>
            </a:r>
            <a:endParaRPr lang="es-ES" sz="2800" dirty="0">
              <a:solidFill>
                <a:srgbClr val="BC0F3A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7C7F9E-6017-2543-AC51-722DECD07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278" y="313856"/>
            <a:ext cx="3799665" cy="98267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E03A1C-B6A7-E548-BAB6-D9F0EE8BBF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97" y="4879667"/>
            <a:ext cx="2870603" cy="174603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74D55BB-7C8A-3444-B663-D6770A7BAFE5}"/>
              </a:ext>
            </a:extLst>
          </p:cNvPr>
          <p:cNvSpPr/>
          <p:nvPr/>
        </p:nvSpPr>
        <p:spPr>
          <a:xfrm>
            <a:off x="481109" y="323665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>
                <a:latin typeface="Corbel" panose="020B0503020204020204" pitchFamily="34" charset="0"/>
              </a:rPr>
              <a:t>Mesa redonda: La contribución de las bibliotecas universitarias a la </a:t>
            </a:r>
            <a:r>
              <a:rPr lang="es-ES" sz="2400" i="1" dirty="0">
                <a:latin typeface="Corbel" panose="020B0503020204020204" pitchFamily="34" charset="0"/>
              </a:rPr>
              <a:t>Open </a:t>
            </a:r>
            <a:r>
              <a:rPr lang="es-ES" sz="2400" i="1" dirty="0" err="1">
                <a:latin typeface="Corbel" panose="020B0503020204020204" pitchFamily="34" charset="0"/>
              </a:rPr>
              <a:t>Science</a:t>
            </a:r>
            <a:r>
              <a:rPr lang="es-ES" sz="2400" i="1" dirty="0">
                <a:latin typeface="Corbel" panose="020B0503020204020204" pitchFamily="34" charset="0"/>
              </a:rPr>
              <a:t>. 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7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7E2680-BC91-4B67-90C5-70E9BB41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9670" y="239833"/>
            <a:ext cx="6713647" cy="57974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Corbel" panose="020B0503020204020204" pitchFamily="34" charset="0"/>
              </a:rPr>
              <a:t>Ámbitos de reflexión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424DBE-613A-497E-AA9F-7970343C3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1788" y="2090171"/>
            <a:ext cx="6529917" cy="2677656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solidFill>
                  <a:schemeClr val="tx1"/>
                </a:solidFill>
                <a:latin typeface="Corbel" panose="020B0503020204020204" pitchFamily="34" charset="0"/>
              </a:rPr>
              <a:t>Estrategias para una comunicación científica abierta</a:t>
            </a:r>
          </a:p>
          <a:p>
            <a:r>
              <a:rPr lang="es-ES" sz="2400" dirty="0">
                <a:solidFill>
                  <a:schemeClr val="tx1"/>
                </a:solidFill>
                <a:latin typeface="Corbel" panose="020B0503020204020204" pitchFamily="34" charset="0"/>
              </a:rPr>
              <a:t>Infraestructuras tecnológicas para la ciencia en abierto</a:t>
            </a:r>
          </a:p>
          <a:p>
            <a:r>
              <a:rPr lang="es-ES" sz="2400" dirty="0">
                <a:solidFill>
                  <a:schemeClr val="tx1"/>
                </a:solidFill>
                <a:latin typeface="Corbel" panose="020B0503020204020204" pitchFamily="34" charset="0"/>
              </a:rPr>
              <a:t>Ciencia con y para la sociedad</a:t>
            </a:r>
          </a:p>
          <a:p>
            <a:r>
              <a:rPr lang="es-ES" sz="2400" dirty="0">
                <a:solidFill>
                  <a:schemeClr val="tx1"/>
                </a:solidFill>
                <a:latin typeface="Corbel" panose="020B0503020204020204" pitchFamily="34" charset="0"/>
              </a:rPr>
              <a:t>Competencias, incentivos y calidad de la ciencia en abierto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79EAF6A-7F19-42DD-8CE7-184DD629244F}"/>
              </a:ext>
            </a:extLst>
          </p:cNvPr>
          <p:cNvSpPr/>
          <p:nvPr/>
        </p:nvSpPr>
        <p:spPr>
          <a:xfrm>
            <a:off x="160454" y="5761424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0">
              <a:buNone/>
            </a:pPr>
            <a:r>
              <a:rPr lang="en-US" sz="1000" dirty="0">
                <a:hlinkClick r:id="rId2"/>
              </a:rPr>
              <a:t>http://www.crue.org/Documentos%20compartidos/Informes%20y%20Posicionamientos/2019.02.20-Compromisos%20CRUE_OPENSCIENCE%20VF.pdf</a:t>
            </a:r>
            <a:r>
              <a:rPr lang="en-US" sz="1000" dirty="0"/>
              <a:t> </a:t>
            </a:r>
          </a:p>
        </p:txBody>
      </p:sp>
      <p:pic>
        <p:nvPicPr>
          <p:cNvPr id="1026" name="Picture 2" descr="2019.02.20-Open Science.jpg">
            <a:extLst>
              <a:ext uri="{FF2B5EF4-FFF2-40B4-BE49-F238E27FC236}">
                <a16:creationId xmlns:a16="http://schemas.microsoft.com/office/drawing/2014/main" id="{722BB0B9-AA15-4A80-AEAA-15CE975F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5" y="1858516"/>
            <a:ext cx="3926209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910E6430-F097-8643-BFB3-E5302914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126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EF9B8C0-AF12-AB48-8CC4-28198628F894}"/>
              </a:ext>
            </a:extLst>
          </p:cNvPr>
          <p:cNvCxnSpPr>
            <a:cxnSpLocks/>
          </p:cNvCxnSpPr>
          <p:nvPr/>
        </p:nvCxnSpPr>
        <p:spPr>
          <a:xfrm>
            <a:off x="4536504" y="819576"/>
            <a:ext cx="3903161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75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7E2680-BC91-4B67-90C5-70E9BB41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9669" y="239833"/>
            <a:ext cx="7667779" cy="579743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rgbClr val="C00000"/>
                </a:solidFill>
                <a:latin typeface="Corbel" panose="020B0503020204020204" pitchFamily="34" charset="0"/>
              </a:rPr>
              <a:t>Estrategias para una comunicación científica abierta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424DBE-613A-497E-AA9F-7970343C3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4707" y="1858516"/>
            <a:ext cx="6446997" cy="3529410"/>
          </a:xfrm>
        </p:spPr>
        <p:txBody>
          <a:bodyPr>
            <a:noAutofit/>
          </a:bodyPr>
          <a:lstStyle/>
          <a:p>
            <a:r>
              <a:rPr lang="es-ES" sz="1800" dirty="0">
                <a:solidFill>
                  <a:schemeClr val="tx1"/>
                </a:solidFill>
                <a:latin typeface="Corbel" panose="020B0503020204020204" pitchFamily="34" charset="0"/>
              </a:rPr>
              <a:t>Datos para evaluar el acceso abierto a nivel nacional</a:t>
            </a:r>
          </a:p>
          <a:p>
            <a:pPr lvl="1"/>
            <a:r>
              <a:rPr lang="es-ES" sz="1800" dirty="0">
                <a:solidFill>
                  <a:schemeClr val="tx1"/>
                </a:solidFill>
                <a:latin typeface="Corbel" panose="020B0503020204020204" pitchFamily="34" charset="0"/>
              </a:rPr>
              <a:t>86 repositorios activos</a:t>
            </a:r>
          </a:p>
          <a:p>
            <a:pPr lvl="1"/>
            <a:r>
              <a:rPr lang="es-ES" sz="1800" dirty="0">
                <a:solidFill>
                  <a:schemeClr val="tx1"/>
                </a:solidFill>
                <a:latin typeface="Corbel" panose="020B0503020204020204" pitchFamily="34" charset="0"/>
              </a:rPr>
              <a:t>32 políticas de acceso abierto publicadas</a:t>
            </a:r>
          </a:p>
          <a:p>
            <a:pPr lvl="1"/>
            <a:r>
              <a:rPr lang="es-ES" sz="1800" dirty="0">
                <a:solidFill>
                  <a:schemeClr val="tx1"/>
                </a:solidFill>
                <a:latin typeface="Corbel" panose="020B0503020204020204" pitchFamily="34" charset="0"/>
              </a:rPr>
              <a:t>Plan Nacional de Investigación: 20% en acceso abierto</a:t>
            </a:r>
          </a:p>
          <a:p>
            <a:r>
              <a:rPr lang="es-ES" sz="1800" i="1" dirty="0">
                <a:solidFill>
                  <a:schemeClr val="tx1"/>
                </a:solidFill>
                <a:latin typeface="Corbel" panose="020B0503020204020204" pitchFamily="34" charset="0"/>
              </a:rPr>
              <a:t>Las universidades han apostado claramente por la llamada ruta verde desarrollando repositorios institucionales y aprobando políticas (…). Sin embargo, el número de contenidos no ha sido el esperado.</a:t>
            </a:r>
          </a:p>
          <a:p>
            <a:r>
              <a:rPr lang="es-ES" sz="1800" dirty="0">
                <a:solidFill>
                  <a:schemeClr val="tx1"/>
                </a:solidFill>
                <a:latin typeface="Corbel" panose="020B0503020204020204" pitchFamily="34" charset="0"/>
              </a:rPr>
              <a:t>Es necesario un impulso desde las instituciones para realizar </a:t>
            </a:r>
            <a:r>
              <a:rPr lang="es-ES" sz="1800" b="1" dirty="0">
                <a:solidFill>
                  <a:schemeClr val="tx1"/>
                </a:solidFill>
                <a:latin typeface="Corbel" panose="020B0503020204020204" pitchFamily="34" charset="0"/>
              </a:rPr>
              <a:t>el cambio definitivo hacia el acceso abierto total en 2020</a:t>
            </a:r>
            <a:endParaRPr lang="es-ES" sz="1800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79EAF6A-7F19-42DD-8CE7-184DD629244F}"/>
              </a:ext>
            </a:extLst>
          </p:cNvPr>
          <p:cNvSpPr/>
          <p:nvPr/>
        </p:nvSpPr>
        <p:spPr>
          <a:xfrm>
            <a:off x="160454" y="5761424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0">
              <a:buNone/>
            </a:pPr>
            <a:r>
              <a:rPr lang="en-US" sz="1000" dirty="0">
                <a:hlinkClick r:id="rId2"/>
              </a:rPr>
              <a:t>http://www.crue.org/Documentos%20compartidos/Informes%20y%20Posicionamientos/2019.02.20-Compromisos%20CRUE_OPENSCIENCE%20VF.pdf</a:t>
            </a:r>
            <a:r>
              <a:rPr lang="en-US" sz="1000" dirty="0"/>
              <a:t> </a:t>
            </a:r>
          </a:p>
        </p:txBody>
      </p:sp>
      <p:pic>
        <p:nvPicPr>
          <p:cNvPr id="1026" name="Picture 2" descr="2019.02.20-Open Science.jpg">
            <a:extLst>
              <a:ext uri="{FF2B5EF4-FFF2-40B4-BE49-F238E27FC236}">
                <a16:creationId xmlns:a16="http://schemas.microsoft.com/office/drawing/2014/main" id="{722BB0B9-AA15-4A80-AEAA-15CE975F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5" y="1858516"/>
            <a:ext cx="3926209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910E6430-F097-8643-BFB3-E5302914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93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59B86C6-A3C8-9242-9358-B57FDADF4FA4}"/>
              </a:ext>
            </a:extLst>
          </p:cNvPr>
          <p:cNvCxnSpPr>
            <a:cxnSpLocks/>
          </p:cNvCxnSpPr>
          <p:nvPr/>
        </p:nvCxnSpPr>
        <p:spPr>
          <a:xfrm>
            <a:off x="3020815" y="819576"/>
            <a:ext cx="7667779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3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7E2680-BC91-4B67-90C5-70E9BB41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6112" y="191284"/>
            <a:ext cx="8287899" cy="765175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Infraestructuras tecnológicas para la ciencia en abierto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424DBE-613A-497E-AA9F-7970343C3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4708" y="1858516"/>
            <a:ext cx="6446996" cy="3902908"/>
          </a:xfrm>
        </p:spPr>
        <p:txBody>
          <a:bodyPr>
            <a:noAutofit/>
          </a:bodyPr>
          <a:lstStyle/>
          <a:p>
            <a:r>
              <a:rPr lang="es-E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Desde hace cinco años los investigadores que hacen un uso habitual de </a:t>
            </a:r>
            <a:r>
              <a:rPr lang="es-ES" sz="2000" b="1" i="1" dirty="0">
                <a:solidFill>
                  <a:schemeClr val="tx1"/>
                </a:solidFill>
                <a:latin typeface="Corbel" panose="020B0503020204020204" pitchFamily="34" charset="0"/>
              </a:rPr>
              <a:t>conjuntos de datos de volumen </a:t>
            </a:r>
            <a:r>
              <a:rPr lang="es-E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superior a 1GB superan la mitad de la comunidad científica</a:t>
            </a:r>
          </a:p>
          <a:p>
            <a:r>
              <a:rPr lang="es-ES" sz="2000" b="1" i="1" dirty="0">
                <a:solidFill>
                  <a:schemeClr val="tx1"/>
                </a:solidFill>
                <a:latin typeface="Corbel" panose="020B0503020204020204" pitchFamily="34" charset="0"/>
              </a:rPr>
              <a:t>EOSC </a:t>
            </a:r>
            <a:r>
              <a:rPr lang="es-E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se diseña como un elemento para federar y comunicar estas infraestructuras, consolidando un </a:t>
            </a:r>
            <a:r>
              <a:rPr lang="es-ES" sz="2000" b="1" i="1" dirty="0">
                <a:solidFill>
                  <a:schemeClr val="tx1"/>
                </a:solidFill>
                <a:latin typeface="Corbel" panose="020B0503020204020204" pitchFamily="34" charset="0"/>
              </a:rPr>
              <a:t>sistema común </a:t>
            </a:r>
            <a:r>
              <a:rPr lang="es-E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de servicios con un único acceso. </a:t>
            </a:r>
            <a:endParaRPr lang="es-ES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s-ES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RedIRIS</a:t>
            </a:r>
            <a:r>
              <a:rPr lang="es-E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Corbel" panose="020B0503020204020204" pitchFamily="34" charset="0"/>
              </a:rPr>
              <a:t>y </a:t>
            </a:r>
            <a:r>
              <a:rPr lang="es-E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RES </a:t>
            </a:r>
            <a:r>
              <a:rPr lang="es-E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suponen un buen punto de partida y de apoyo para el despliegue de iniciativas Open </a:t>
            </a:r>
            <a:r>
              <a:rPr lang="es-ES" sz="2000" i="1" dirty="0" err="1">
                <a:solidFill>
                  <a:schemeClr val="tx1"/>
                </a:solidFill>
                <a:latin typeface="Corbel" panose="020B0503020204020204" pitchFamily="34" charset="0"/>
              </a:rPr>
              <a:t>Science</a:t>
            </a:r>
            <a:r>
              <a:rPr lang="es-E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 a nivel nacional […] En el plano de </a:t>
            </a:r>
            <a:r>
              <a:rPr lang="es-ES" sz="2000" b="1" i="1" dirty="0">
                <a:solidFill>
                  <a:schemeClr val="tx1"/>
                </a:solidFill>
                <a:latin typeface="Corbel" panose="020B0503020204020204" pitchFamily="34" charset="0"/>
              </a:rPr>
              <a:t>almacenamiento</a:t>
            </a:r>
            <a:r>
              <a:rPr lang="es-E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, tercero de los entornos identificados, </a:t>
            </a:r>
            <a:r>
              <a:rPr lang="es-ES" sz="2000" b="1" i="1" dirty="0">
                <a:solidFill>
                  <a:schemeClr val="tx1"/>
                </a:solidFill>
                <a:latin typeface="Corbel" panose="020B0503020204020204" pitchFamily="34" charset="0"/>
              </a:rPr>
              <a:t>no existe </a:t>
            </a:r>
            <a:r>
              <a:rPr lang="es-E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una infraestructura tecnológica nacional de referencia.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79EAF6A-7F19-42DD-8CE7-184DD629244F}"/>
              </a:ext>
            </a:extLst>
          </p:cNvPr>
          <p:cNvSpPr/>
          <p:nvPr/>
        </p:nvSpPr>
        <p:spPr>
          <a:xfrm>
            <a:off x="160454" y="5761424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0">
              <a:buNone/>
            </a:pPr>
            <a:r>
              <a:rPr lang="en-US" sz="1000" dirty="0">
                <a:hlinkClick r:id="rId2"/>
              </a:rPr>
              <a:t>http://www.crue.org/Documentos%20compartidos/Informes%20y%20Posicionamientos/2019.02.20-Compromisos%20CRUE_OPENSCIENCE%20VF.pdf</a:t>
            </a:r>
            <a:r>
              <a:rPr lang="en-US" sz="1000" dirty="0"/>
              <a:t> </a:t>
            </a:r>
          </a:p>
        </p:txBody>
      </p:sp>
      <p:pic>
        <p:nvPicPr>
          <p:cNvPr id="1026" name="Picture 2" descr="2019.02.20-Open Science.jpg">
            <a:extLst>
              <a:ext uri="{FF2B5EF4-FFF2-40B4-BE49-F238E27FC236}">
                <a16:creationId xmlns:a16="http://schemas.microsoft.com/office/drawing/2014/main" id="{722BB0B9-AA15-4A80-AEAA-15CE975F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5" y="1858516"/>
            <a:ext cx="3926209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910E6430-F097-8643-BFB3-E5302914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93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A5DFB16-1767-5A40-8B4F-23124697BC58}"/>
              </a:ext>
            </a:extLst>
          </p:cNvPr>
          <p:cNvCxnSpPr>
            <a:cxnSpLocks/>
          </p:cNvCxnSpPr>
          <p:nvPr/>
        </p:nvCxnSpPr>
        <p:spPr>
          <a:xfrm>
            <a:off x="2928552" y="708206"/>
            <a:ext cx="7970108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8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7E2680-BC91-4B67-90C5-70E9BB41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6112" y="191285"/>
            <a:ext cx="8078213" cy="628292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Ciencia con y para la sociedad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424DBE-613A-497E-AA9F-7970343C3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4709" y="1858516"/>
            <a:ext cx="6446996" cy="3902908"/>
          </a:xfrm>
        </p:spPr>
        <p:txBody>
          <a:bodyPr>
            <a:noAutofit/>
          </a:bodyPr>
          <a:lstStyle/>
          <a:p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Open </a:t>
            </a:r>
            <a:r>
              <a:rPr lang="es-ES" sz="2400" i="1" dirty="0" err="1">
                <a:solidFill>
                  <a:schemeClr val="tx1"/>
                </a:solidFill>
                <a:latin typeface="Corbel" panose="020B0503020204020204" pitchFamily="34" charset="0"/>
              </a:rPr>
              <a:t>Science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conlleva […] análisis de consideraciones relativas a la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ética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en el proceso de creación y comunicación de la ciencia. </a:t>
            </a:r>
            <a:endParaRPr lang="es-E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La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integridad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en la investigación puede ser promovida en las instituciones de investigación a través del diseño e implantación de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códigos de buenas prácticas. </a:t>
            </a:r>
            <a:endParaRPr lang="es-E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La ciencia puede ser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sensible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a los intereses y necesidades de la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sociedad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y los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ciudadanos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pueden producir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conocimiento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científico fiable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79EAF6A-7F19-42DD-8CE7-184DD629244F}"/>
              </a:ext>
            </a:extLst>
          </p:cNvPr>
          <p:cNvSpPr/>
          <p:nvPr/>
        </p:nvSpPr>
        <p:spPr>
          <a:xfrm>
            <a:off x="160454" y="5761424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0">
              <a:buNone/>
            </a:pPr>
            <a:r>
              <a:rPr lang="en-US" sz="1000" dirty="0">
                <a:hlinkClick r:id="rId2"/>
              </a:rPr>
              <a:t>http://www.crue.org/Documentos%20compartidos/Informes%20y%20Posicionamientos/2019.02.20-Compromisos%20CRUE_OPENSCIENCE%20VF.pdf</a:t>
            </a:r>
            <a:r>
              <a:rPr lang="en-US" sz="1000" dirty="0"/>
              <a:t> </a:t>
            </a:r>
          </a:p>
        </p:txBody>
      </p:sp>
      <p:pic>
        <p:nvPicPr>
          <p:cNvPr id="1026" name="Picture 2" descr="2019.02.20-Open Science.jpg">
            <a:extLst>
              <a:ext uri="{FF2B5EF4-FFF2-40B4-BE49-F238E27FC236}">
                <a16:creationId xmlns:a16="http://schemas.microsoft.com/office/drawing/2014/main" id="{722BB0B9-AA15-4A80-AEAA-15CE975F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5" y="1858516"/>
            <a:ext cx="3926209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910E6430-F097-8643-BFB3-E5302914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93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606CD62-2C49-F640-8E8F-A040B223C9CC}"/>
              </a:ext>
            </a:extLst>
          </p:cNvPr>
          <p:cNvCxnSpPr>
            <a:cxnSpLocks/>
          </p:cNvCxnSpPr>
          <p:nvPr/>
        </p:nvCxnSpPr>
        <p:spPr>
          <a:xfrm>
            <a:off x="4324865" y="798732"/>
            <a:ext cx="5115697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4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7E2680-BC91-4B67-90C5-70E9BB41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2403" y="191284"/>
            <a:ext cx="8929301" cy="765174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Competencias, incentivos y calidad de la ciencia en abierto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424DBE-613A-497E-AA9F-7970343C3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4709" y="1858516"/>
            <a:ext cx="6446996" cy="3902908"/>
          </a:xfrm>
        </p:spPr>
        <p:txBody>
          <a:bodyPr>
            <a:noAutofit/>
          </a:bodyPr>
          <a:lstStyle/>
          <a:p>
            <a:r>
              <a:rPr lang="es-ES" sz="2200" i="1" dirty="0">
                <a:solidFill>
                  <a:schemeClr val="tx1"/>
                </a:solidFill>
              </a:rPr>
              <a:t>Actualmente la </a:t>
            </a:r>
            <a:r>
              <a:rPr lang="es-ES" sz="2200" b="1" i="1" dirty="0">
                <a:solidFill>
                  <a:schemeClr val="tx1"/>
                </a:solidFill>
              </a:rPr>
              <a:t>evaluación </a:t>
            </a:r>
            <a:r>
              <a:rPr lang="es-ES" sz="2200" i="1" dirty="0">
                <a:solidFill>
                  <a:schemeClr val="tx1"/>
                </a:solidFill>
              </a:rPr>
              <a:t>de la ciencia en España se centra fundamentalmente en una </a:t>
            </a:r>
            <a:r>
              <a:rPr lang="es-ES" sz="2200" b="1" i="1" dirty="0">
                <a:solidFill>
                  <a:schemeClr val="tx1"/>
                </a:solidFill>
              </a:rPr>
              <a:t>evaluación cuantitativa </a:t>
            </a:r>
            <a:r>
              <a:rPr lang="es-ES" sz="2200" i="1" dirty="0">
                <a:solidFill>
                  <a:schemeClr val="tx1"/>
                </a:solidFill>
              </a:rPr>
              <a:t>de los resultados obtenidos</a:t>
            </a:r>
          </a:p>
          <a:p>
            <a:r>
              <a:rPr lang="es-ES" sz="2200" dirty="0">
                <a:solidFill>
                  <a:schemeClr val="tx1"/>
                </a:solidFill>
              </a:rPr>
              <a:t>Los </a:t>
            </a:r>
            <a:r>
              <a:rPr lang="es-ES" sz="2200" b="1" dirty="0">
                <a:solidFill>
                  <a:schemeClr val="tx1"/>
                </a:solidFill>
              </a:rPr>
              <a:t>indicadores</a:t>
            </a:r>
            <a:r>
              <a:rPr lang="es-ES" sz="2200" dirty="0">
                <a:solidFill>
                  <a:schemeClr val="tx1"/>
                </a:solidFill>
              </a:rPr>
              <a:t> que se utilizan para </a:t>
            </a:r>
            <a:r>
              <a:rPr lang="es-ES" sz="2200" b="1" dirty="0">
                <a:solidFill>
                  <a:schemeClr val="tx1"/>
                </a:solidFill>
              </a:rPr>
              <a:t>evaluar </a:t>
            </a:r>
            <a:r>
              <a:rPr lang="es-ES" sz="2200" dirty="0">
                <a:solidFill>
                  <a:schemeClr val="tx1"/>
                </a:solidFill>
              </a:rPr>
              <a:t>repercuten notablemente en los resultados conseguidos (…) de forma que son una herramienta muy eficaz para orientar su </a:t>
            </a:r>
            <a:r>
              <a:rPr lang="es-ES" sz="2200" b="1" dirty="0">
                <a:solidFill>
                  <a:schemeClr val="tx1"/>
                </a:solidFill>
              </a:rPr>
              <a:t>comportamiento</a:t>
            </a:r>
            <a:r>
              <a:rPr lang="es-ES" sz="2200" dirty="0">
                <a:solidFill>
                  <a:schemeClr val="tx1"/>
                </a:solidFill>
              </a:rPr>
              <a:t> </a:t>
            </a:r>
          </a:p>
          <a:p>
            <a:r>
              <a:rPr lang="es-ES" sz="2200" i="1" dirty="0">
                <a:solidFill>
                  <a:schemeClr val="tx1"/>
                </a:solidFill>
              </a:rPr>
              <a:t>Son necesarios un </a:t>
            </a:r>
            <a:r>
              <a:rPr lang="es-ES" sz="2200" b="1" i="1" dirty="0">
                <a:solidFill>
                  <a:schemeClr val="tx1"/>
                </a:solidFill>
              </a:rPr>
              <a:t>liderazgo</a:t>
            </a:r>
            <a:r>
              <a:rPr lang="es-ES" sz="2200" i="1" dirty="0">
                <a:solidFill>
                  <a:schemeClr val="tx1"/>
                </a:solidFill>
              </a:rPr>
              <a:t> que oriente los investigadores hacia la ciencia abierta, la asignación de </a:t>
            </a:r>
            <a:r>
              <a:rPr lang="es-ES" sz="2200" b="1" i="1" dirty="0">
                <a:solidFill>
                  <a:schemeClr val="tx1"/>
                </a:solidFill>
              </a:rPr>
              <a:t>recursos</a:t>
            </a:r>
            <a:r>
              <a:rPr lang="es-ES" sz="2200" i="1" dirty="0">
                <a:solidFill>
                  <a:schemeClr val="tx1"/>
                </a:solidFill>
              </a:rPr>
              <a:t> (…) y el diseño de sistemas de incentivos y </a:t>
            </a:r>
            <a:r>
              <a:rPr lang="es-ES" sz="2200" b="1" i="1" dirty="0">
                <a:solidFill>
                  <a:schemeClr val="tx1"/>
                </a:solidFill>
              </a:rPr>
              <a:t>reconocimiento</a:t>
            </a:r>
            <a:r>
              <a:rPr lang="es-ES" sz="2200" i="1" dirty="0">
                <a:solidFill>
                  <a:schemeClr val="tx1"/>
                </a:solidFill>
              </a:rPr>
              <a:t>, así como de formas de </a:t>
            </a:r>
            <a:r>
              <a:rPr lang="es-ES" sz="2200" b="1" i="1" dirty="0">
                <a:solidFill>
                  <a:schemeClr val="tx1"/>
                </a:solidFill>
              </a:rPr>
              <a:t>evaluación</a:t>
            </a:r>
            <a:r>
              <a:rPr lang="es-ES" sz="2200" i="1" dirty="0">
                <a:solidFill>
                  <a:schemeClr val="tx1"/>
                </a:solidFill>
              </a:rPr>
              <a:t> coherentes con el objetivo.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79EAF6A-7F19-42DD-8CE7-184DD629244F}"/>
              </a:ext>
            </a:extLst>
          </p:cNvPr>
          <p:cNvSpPr/>
          <p:nvPr/>
        </p:nvSpPr>
        <p:spPr>
          <a:xfrm>
            <a:off x="160454" y="5761424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0">
              <a:buNone/>
            </a:pPr>
            <a:r>
              <a:rPr lang="en-US" sz="1000" dirty="0">
                <a:hlinkClick r:id="rId2"/>
              </a:rPr>
              <a:t>http://www.crue.org/Documentos%20compartidos/Informes%20y%20Posicionamientos/2019.02.20-Compromisos%20CRUE_OPENSCIENCE%20VF.pdf</a:t>
            </a:r>
            <a:r>
              <a:rPr lang="en-US" sz="1000" dirty="0"/>
              <a:t> </a:t>
            </a:r>
          </a:p>
        </p:txBody>
      </p:sp>
      <p:pic>
        <p:nvPicPr>
          <p:cNvPr id="1026" name="Picture 2" descr="2019.02.20-Open Science.jpg">
            <a:extLst>
              <a:ext uri="{FF2B5EF4-FFF2-40B4-BE49-F238E27FC236}">
                <a16:creationId xmlns:a16="http://schemas.microsoft.com/office/drawing/2014/main" id="{722BB0B9-AA15-4A80-AEAA-15CE975F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5" y="1858516"/>
            <a:ext cx="3926209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910E6430-F097-8643-BFB3-E5302914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93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6CF9607-DAED-D240-98FB-86D2F6535DF5}"/>
              </a:ext>
            </a:extLst>
          </p:cNvPr>
          <p:cNvCxnSpPr>
            <a:cxnSpLocks/>
          </p:cNvCxnSpPr>
          <p:nvPr/>
        </p:nvCxnSpPr>
        <p:spPr>
          <a:xfrm>
            <a:off x="2780270" y="798732"/>
            <a:ext cx="8662087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9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AED0D6-1B2E-40C3-B091-EB51359C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8098" y="465107"/>
            <a:ext cx="7064453" cy="857066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Declaración de Crue Universidades Españolas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DA9F24-A724-44C3-AE98-8FCB649ED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1994" y="1995707"/>
            <a:ext cx="6428935" cy="27591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Las universidades asociadas en Crue Universidades Españolas, reunidas en Asamblea General, el día 19 de febrero de 2019 en Madrid, decidimos sumarnos a las iniciativas impulsadas por instituciones y asociaciones europeas afines y nos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comprometemos a impulsar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, en la medida en que sea posible, la implantación de la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Open Science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, mediante las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acciones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siguientes</a:t>
            </a:r>
            <a:endParaRPr lang="es-ES" sz="2400" b="1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24A9B3-B825-4687-9FF8-68E7037F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9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3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AED0D6-1B2E-40C3-B091-EB51359C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2900" y="357699"/>
            <a:ext cx="6306106" cy="570769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rgbClr val="C00000"/>
                </a:solidFill>
                <a:latin typeface="Corbel" panose="020B0503020204020204" pitchFamily="34" charset="0"/>
              </a:rPr>
              <a:t>Acciones 1 a 3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DA9F24-A724-44C3-AE98-8FCB649ED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2900" y="1693140"/>
            <a:ext cx="6529917" cy="3471720"/>
          </a:xfrm>
        </p:spPr>
        <p:txBody>
          <a:bodyPr>
            <a:normAutofit fontScale="62500" lnSpcReduction="20000"/>
          </a:bodyPr>
          <a:lstStyle/>
          <a:p>
            <a:endParaRPr lang="es-ES" dirty="0"/>
          </a:p>
          <a:p>
            <a:pPr>
              <a:buFont typeface="+mj-lt"/>
              <a:buAutoNum type="arabicPeriod"/>
            </a:pPr>
            <a:r>
              <a:rPr lang="es-ES" sz="3400" i="1" dirty="0">
                <a:solidFill>
                  <a:schemeClr val="tx1"/>
                </a:solidFill>
                <a:latin typeface="Corbel" panose="020B0503020204020204" pitchFamily="34" charset="0"/>
              </a:rPr>
              <a:t>Hacer un diagnóstico de la </a:t>
            </a:r>
            <a:r>
              <a:rPr lang="es-ES" sz="3400" b="1" i="1" dirty="0">
                <a:solidFill>
                  <a:schemeClr val="tx1"/>
                </a:solidFill>
                <a:latin typeface="Corbel" panose="020B0503020204020204" pitchFamily="34" charset="0"/>
              </a:rPr>
              <a:t>situación del acceso abierto </a:t>
            </a:r>
            <a:r>
              <a:rPr lang="es-ES" sz="3400" i="1" dirty="0">
                <a:solidFill>
                  <a:schemeClr val="tx1"/>
                </a:solidFill>
                <a:latin typeface="Corbel" panose="020B0503020204020204" pitchFamily="34" charset="0"/>
              </a:rPr>
              <a:t>en España y un seguimiento constante de su evolución </a:t>
            </a:r>
          </a:p>
          <a:p>
            <a:pPr>
              <a:buFont typeface="+mj-lt"/>
              <a:buAutoNum type="arabicPeriod"/>
            </a:pPr>
            <a:endParaRPr lang="es-ES" sz="3400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3400" i="1" dirty="0">
                <a:solidFill>
                  <a:schemeClr val="tx1"/>
                </a:solidFill>
                <a:latin typeface="Corbel" panose="020B0503020204020204" pitchFamily="34" charset="0"/>
              </a:rPr>
              <a:t>Recopilar y </a:t>
            </a:r>
            <a:r>
              <a:rPr lang="es-ES" sz="3400" b="1" i="1" dirty="0">
                <a:solidFill>
                  <a:schemeClr val="tx1"/>
                </a:solidFill>
                <a:latin typeface="Corbel" panose="020B0503020204020204" pitchFamily="34" charset="0"/>
              </a:rPr>
              <a:t>hacer público el gasto </a:t>
            </a:r>
            <a:r>
              <a:rPr lang="es-ES" sz="3400" i="1" dirty="0">
                <a:solidFill>
                  <a:schemeClr val="tx1"/>
                </a:solidFill>
                <a:latin typeface="Corbel" panose="020B0503020204020204" pitchFamily="34" charset="0"/>
              </a:rPr>
              <a:t>de las universidades por acceder a los recursos de información electrónicos, así como por publicar los resultados.</a:t>
            </a:r>
          </a:p>
          <a:p>
            <a:pPr>
              <a:buFont typeface="+mj-lt"/>
              <a:buAutoNum type="arabicPeriod"/>
            </a:pPr>
            <a:endParaRPr lang="es-ES" sz="3400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3400" i="1" dirty="0">
                <a:solidFill>
                  <a:schemeClr val="tx1"/>
                </a:solidFill>
                <a:latin typeface="Corbel" panose="020B0503020204020204" pitchFamily="34" charset="0"/>
              </a:rPr>
              <a:t>Incluir el </a:t>
            </a:r>
            <a:r>
              <a:rPr lang="es-ES" sz="3400" b="1" i="1" dirty="0">
                <a:solidFill>
                  <a:schemeClr val="tx1"/>
                </a:solidFill>
                <a:latin typeface="Corbel" panose="020B0503020204020204" pitchFamily="34" charset="0"/>
              </a:rPr>
              <a:t>acceso abierto inmediato </a:t>
            </a:r>
            <a:r>
              <a:rPr lang="es-ES" sz="3400" i="1" dirty="0">
                <a:solidFill>
                  <a:schemeClr val="tx1"/>
                </a:solidFill>
                <a:latin typeface="Corbel" panose="020B0503020204020204" pitchFamily="34" charset="0"/>
              </a:rPr>
              <a:t>en cualquier negociación con los editores de publicaciones científicas</a:t>
            </a:r>
          </a:p>
          <a:p>
            <a:pPr>
              <a:buFont typeface="+mj-lt"/>
              <a:buAutoNum type="arabicPeriod"/>
            </a:pPr>
            <a:endParaRPr lang="es-ES" b="1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24A9B3-B825-4687-9FF8-68E7037F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9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6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AED0D6-1B2E-40C3-B091-EB51359C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2900" y="357699"/>
            <a:ext cx="6306106" cy="570769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rgbClr val="C00000"/>
                </a:solidFill>
                <a:latin typeface="Corbel" panose="020B0503020204020204" pitchFamily="34" charset="0"/>
              </a:rPr>
              <a:t>Acciones 4 a 6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DA9F24-A724-44C3-AE98-8FCB649ED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2900" y="1693140"/>
            <a:ext cx="6529917" cy="3471720"/>
          </a:xfrm>
        </p:spPr>
        <p:txBody>
          <a:bodyPr>
            <a:normAutofit fontScale="47500" lnSpcReduction="20000"/>
          </a:bodyPr>
          <a:lstStyle/>
          <a:p>
            <a:endParaRPr lang="es-ES" sz="4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 startAt="4"/>
            </a:pPr>
            <a:r>
              <a:rPr lang="es-ES" sz="4400" i="1" dirty="0">
                <a:solidFill>
                  <a:schemeClr val="tx1"/>
                </a:solidFill>
                <a:latin typeface="Corbel" panose="020B0503020204020204" pitchFamily="34" charset="0"/>
              </a:rPr>
              <a:t>Impulsar un </a:t>
            </a:r>
            <a:r>
              <a:rPr lang="es-ES" sz="4400" b="1" i="1" dirty="0">
                <a:solidFill>
                  <a:schemeClr val="tx1"/>
                </a:solidFill>
                <a:latin typeface="Corbel" panose="020B0503020204020204" pitchFamily="34" charset="0"/>
              </a:rPr>
              <a:t>cambio cultural </a:t>
            </a:r>
            <a:r>
              <a:rPr lang="es-ES" sz="4400" i="1" dirty="0">
                <a:solidFill>
                  <a:schemeClr val="tx1"/>
                </a:solidFill>
                <a:latin typeface="Corbel" panose="020B0503020204020204" pitchFamily="34" charset="0"/>
              </a:rPr>
              <a:t>en los agentes del sistema de I+D mediante la sensibilización y la formación en la Open </a:t>
            </a:r>
            <a:r>
              <a:rPr lang="es-ES" sz="4400" i="1" dirty="0" err="1">
                <a:solidFill>
                  <a:schemeClr val="tx1"/>
                </a:solidFill>
                <a:latin typeface="Corbel" panose="020B0503020204020204" pitchFamily="34" charset="0"/>
              </a:rPr>
              <a:t>Science</a:t>
            </a:r>
            <a:endParaRPr lang="es-ES" sz="4400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 startAt="4"/>
            </a:pPr>
            <a:endParaRPr lang="es-ES" sz="4400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 startAt="4"/>
            </a:pPr>
            <a:r>
              <a:rPr lang="es-ES" sz="4400" i="1" dirty="0">
                <a:solidFill>
                  <a:schemeClr val="tx1"/>
                </a:solidFill>
                <a:latin typeface="Corbel" panose="020B0503020204020204" pitchFamily="34" charset="0"/>
              </a:rPr>
              <a:t>Explorar formas de incentivar la implantación de la Open </a:t>
            </a:r>
            <a:r>
              <a:rPr lang="es-ES" sz="4400" i="1" dirty="0" err="1">
                <a:solidFill>
                  <a:schemeClr val="tx1"/>
                </a:solidFill>
                <a:latin typeface="Corbel" panose="020B0503020204020204" pitchFamily="34" charset="0"/>
              </a:rPr>
              <a:t>Science</a:t>
            </a:r>
            <a:r>
              <a:rPr lang="es-ES" sz="4400" i="1" dirty="0">
                <a:solidFill>
                  <a:schemeClr val="tx1"/>
                </a:solidFill>
                <a:latin typeface="Corbel" panose="020B0503020204020204" pitchFamily="34" charset="0"/>
              </a:rPr>
              <a:t> con </a:t>
            </a:r>
            <a:r>
              <a:rPr lang="es-ES" sz="4400" b="1" i="1" dirty="0">
                <a:solidFill>
                  <a:schemeClr val="tx1"/>
                </a:solidFill>
                <a:latin typeface="Corbel" panose="020B0503020204020204" pitchFamily="34" charset="0"/>
              </a:rPr>
              <a:t>modelos de evaluación y reconocimiento diferentes </a:t>
            </a:r>
            <a:r>
              <a:rPr lang="es-ES" sz="4400" i="1" dirty="0">
                <a:solidFill>
                  <a:schemeClr val="tx1"/>
                </a:solidFill>
                <a:latin typeface="Corbel" panose="020B0503020204020204" pitchFamily="34" charset="0"/>
              </a:rPr>
              <a:t>de los actuales</a:t>
            </a:r>
          </a:p>
          <a:p>
            <a:pPr>
              <a:buFont typeface="+mj-lt"/>
              <a:buAutoNum type="arabicPeriod" startAt="4"/>
            </a:pPr>
            <a:endParaRPr lang="es-ES" sz="4400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 startAt="4"/>
            </a:pPr>
            <a:r>
              <a:rPr lang="es-ES" sz="4400" i="1" dirty="0">
                <a:solidFill>
                  <a:schemeClr val="tx1"/>
                </a:solidFill>
                <a:latin typeface="Corbel" panose="020B0503020204020204" pitchFamily="34" charset="0"/>
              </a:rPr>
              <a:t>Implantar dentro de las universidades </a:t>
            </a:r>
            <a:r>
              <a:rPr lang="es-ES" sz="4400" b="1" i="1" dirty="0">
                <a:solidFill>
                  <a:schemeClr val="tx1"/>
                </a:solidFill>
                <a:latin typeface="Corbel" panose="020B0503020204020204" pitchFamily="34" charset="0"/>
              </a:rPr>
              <a:t>sistemas de incentivos y reconocimiento </a:t>
            </a:r>
            <a:r>
              <a:rPr lang="es-ES" sz="4400" i="1" dirty="0">
                <a:solidFill>
                  <a:schemeClr val="tx1"/>
                </a:solidFill>
                <a:latin typeface="Corbel" panose="020B0503020204020204" pitchFamily="34" charset="0"/>
              </a:rPr>
              <a:t>coherentes con los objetivos de la Open </a:t>
            </a:r>
            <a:r>
              <a:rPr lang="es-ES" sz="4400" i="1" dirty="0" err="1">
                <a:solidFill>
                  <a:schemeClr val="tx1"/>
                </a:solidFill>
                <a:latin typeface="Corbel" panose="020B0503020204020204" pitchFamily="34" charset="0"/>
              </a:rPr>
              <a:t>Science</a:t>
            </a:r>
            <a:endParaRPr lang="es-ES" sz="4400" b="1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endParaRPr lang="es-ES" b="1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24A9B3-B825-4687-9FF8-68E7037F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9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6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AED0D6-1B2E-40C3-B091-EB51359C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2900" y="357699"/>
            <a:ext cx="6306106" cy="570769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rgbClr val="C00000"/>
                </a:solidFill>
                <a:latin typeface="Corbel" panose="020B0503020204020204" pitchFamily="34" charset="0"/>
              </a:rPr>
              <a:t>Acciones 7 a 8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DA9F24-A724-44C3-AE98-8FCB649ED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2900" y="1693140"/>
            <a:ext cx="6529917" cy="40605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sz="4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 startAt="7"/>
            </a:pPr>
            <a:r>
              <a:rPr lang="es-ES" sz="9600" i="1" dirty="0">
                <a:solidFill>
                  <a:schemeClr val="tx1"/>
                </a:solidFill>
                <a:latin typeface="Corbel" panose="020B0503020204020204" pitchFamily="34" charset="0"/>
              </a:rPr>
              <a:t>Impulsar una </a:t>
            </a:r>
            <a:r>
              <a:rPr lang="es-ES" sz="9600" b="1" i="1" dirty="0">
                <a:solidFill>
                  <a:schemeClr val="tx1"/>
                </a:solidFill>
                <a:latin typeface="Corbel" panose="020B0503020204020204" pitchFamily="34" charset="0"/>
              </a:rPr>
              <a:t>colaboración </a:t>
            </a:r>
            <a:r>
              <a:rPr lang="es-ES" sz="9600" i="1" dirty="0">
                <a:solidFill>
                  <a:schemeClr val="tx1"/>
                </a:solidFill>
                <a:latin typeface="Corbel" panose="020B0503020204020204" pitchFamily="34" charset="0"/>
              </a:rPr>
              <a:t>conjunta con las entidades nacionales competentes para el </a:t>
            </a:r>
            <a:r>
              <a:rPr lang="es-ES" sz="9600" b="1" i="1" dirty="0">
                <a:solidFill>
                  <a:schemeClr val="tx1"/>
                </a:solidFill>
                <a:latin typeface="Corbel" panose="020B0503020204020204" pitchFamily="34" charset="0"/>
              </a:rPr>
              <a:t>despliegue </a:t>
            </a:r>
            <a:r>
              <a:rPr lang="es-ES" sz="9600" i="1" dirty="0">
                <a:solidFill>
                  <a:schemeClr val="tx1"/>
                </a:solidFill>
                <a:latin typeface="Corbel" panose="020B0503020204020204" pitchFamily="34" charset="0"/>
              </a:rPr>
              <a:t>de una </a:t>
            </a:r>
            <a:r>
              <a:rPr lang="es-ES" sz="9600" b="1" i="1" dirty="0">
                <a:solidFill>
                  <a:schemeClr val="tx1"/>
                </a:solidFill>
                <a:latin typeface="Corbel" panose="020B0503020204020204" pitchFamily="34" charset="0"/>
              </a:rPr>
              <a:t>infraestructura nacional</a:t>
            </a:r>
            <a:r>
              <a:rPr lang="es-ES" sz="9600" i="1" dirty="0">
                <a:solidFill>
                  <a:schemeClr val="tx1"/>
                </a:solidFill>
                <a:latin typeface="Corbel" panose="020B0503020204020204" pitchFamily="34" charset="0"/>
              </a:rPr>
              <a:t>, compartida por universidades y centros de investigación, y federada en </a:t>
            </a:r>
            <a:r>
              <a:rPr lang="es-ES" sz="9600" b="1" i="1" dirty="0">
                <a:solidFill>
                  <a:schemeClr val="tx1"/>
                </a:solidFill>
                <a:latin typeface="Corbel" panose="020B0503020204020204" pitchFamily="34" charset="0"/>
              </a:rPr>
              <a:t>EOSC</a:t>
            </a:r>
            <a:r>
              <a:rPr lang="es-ES" sz="9600" i="1" dirty="0">
                <a:solidFill>
                  <a:schemeClr val="tx1"/>
                </a:solidFill>
                <a:latin typeface="Corbel" panose="020B0503020204020204" pitchFamily="34" charset="0"/>
              </a:rPr>
              <a:t>, para el almacenamiento, gestión y publicación de </a:t>
            </a:r>
            <a:r>
              <a:rPr lang="es-ES" sz="9600" b="1" i="1" dirty="0">
                <a:solidFill>
                  <a:schemeClr val="tx1"/>
                </a:solidFill>
                <a:latin typeface="Corbel" panose="020B0503020204020204" pitchFamily="34" charset="0"/>
              </a:rPr>
              <a:t>datos </a:t>
            </a:r>
            <a:r>
              <a:rPr lang="es-ES" sz="9600" i="1" dirty="0">
                <a:solidFill>
                  <a:schemeClr val="tx1"/>
                </a:solidFill>
                <a:latin typeface="Corbel" panose="020B0503020204020204" pitchFamily="34" charset="0"/>
              </a:rPr>
              <a:t>científicos de áreas temáticas no cubiertas por infraestructuras europeas ya integradas en EOSC.</a:t>
            </a:r>
          </a:p>
          <a:p>
            <a:pPr>
              <a:buFont typeface="+mj-lt"/>
              <a:buAutoNum type="arabicPeriod" startAt="7"/>
            </a:pPr>
            <a:endParaRPr lang="es-ES" sz="9600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 startAt="7"/>
            </a:pPr>
            <a:r>
              <a:rPr lang="es-ES" sz="9600" i="1" dirty="0">
                <a:solidFill>
                  <a:schemeClr val="tx1"/>
                </a:solidFill>
                <a:latin typeface="Corbel" panose="020B0503020204020204" pitchFamily="34" charset="0"/>
              </a:rPr>
              <a:t>Realizar la adhesión a los principios de la “EOSC </a:t>
            </a:r>
            <a:r>
              <a:rPr lang="es-ES" sz="9600" i="1" dirty="0" err="1">
                <a:solidFill>
                  <a:schemeClr val="tx1"/>
                </a:solidFill>
                <a:latin typeface="Corbel" panose="020B0503020204020204" pitchFamily="34" charset="0"/>
              </a:rPr>
              <a:t>Declaration</a:t>
            </a:r>
            <a:r>
              <a:rPr lang="es-ES" sz="9600" i="1" dirty="0">
                <a:solidFill>
                  <a:schemeClr val="tx1"/>
                </a:solidFill>
                <a:latin typeface="Corbel" panose="020B0503020204020204" pitchFamily="34" charset="0"/>
              </a:rPr>
              <a:t>” de octubre del 2017, (…) e impulsar la participación activa en su foro de “</a:t>
            </a:r>
            <a:r>
              <a:rPr lang="es-ES" sz="9600" i="1" dirty="0" err="1">
                <a:solidFill>
                  <a:schemeClr val="tx1"/>
                </a:solidFill>
                <a:latin typeface="Corbel" panose="020B0503020204020204" pitchFamily="34" charset="0"/>
              </a:rPr>
              <a:t>stakeholders</a:t>
            </a:r>
            <a:r>
              <a:rPr lang="es-ES" sz="9600" i="1" dirty="0">
                <a:solidFill>
                  <a:schemeClr val="tx1"/>
                </a:solidFill>
                <a:latin typeface="Corbel" panose="020B0503020204020204" pitchFamily="34" charset="0"/>
              </a:rPr>
              <a:t>”</a:t>
            </a:r>
            <a:endParaRPr lang="es-ES" sz="9600" b="1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endParaRPr lang="es-ES" b="1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24A9B3-B825-4687-9FF8-68E7037F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9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9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AED0D6-1B2E-40C3-B091-EB51359C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2900" y="357699"/>
            <a:ext cx="6306106" cy="570769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rgbClr val="C00000"/>
                </a:solidFill>
                <a:latin typeface="Corbel" panose="020B0503020204020204" pitchFamily="34" charset="0"/>
              </a:rPr>
              <a:t>Acciones 9 a 10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DA9F24-A724-44C3-AE98-8FCB649ED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2900" y="1693140"/>
            <a:ext cx="6529917" cy="406054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ES" sz="4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 startAt="9"/>
            </a:pPr>
            <a:r>
              <a:rPr lang="es-ES" sz="8600" i="1" dirty="0">
                <a:solidFill>
                  <a:schemeClr val="tx1"/>
                </a:solidFill>
                <a:latin typeface="Corbel" panose="020B0503020204020204" pitchFamily="34" charset="0"/>
              </a:rPr>
              <a:t>Consolidar en el seno de la </a:t>
            </a:r>
            <a:r>
              <a:rPr lang="es-ES" sz="8600" i="1" dirty="0" err="1">
                <a:solidFill>
                  <a:schemeClr val="tx1"/>
                </a:solidFill>
                <a:latin typeface="Corbel" panose="020B0503020204020204" pitchFamily="34" charset="0"/>
              </a:rPr>
              <a:t>Crue</a:t>
            </a:r>
            <a:r>
              <a:rPr lang="es-ES" sz="8600" i="1" dirty="0">
                <a:solidFill>
                  <a:schemeClr val="tx1"/>
                </a:solidFill>
                <a:latin typeface="Corbel" panose="020B0503020204020204" pitchFamily="34" charset="0"/>
              </a:rPr>
              <a:t> un </a:t>
            </a:r>
            <a:r>
              <a:rPr lang="es-ES" sz="8600" b="1" i="1" dirty="0">
                <a:solidFill>
                  <a:schemeClr val="tx1"/>
                </a:solidFill>
                <a:latin typeface="Corbel" panose="020B0503020204020204" pitchFamily="34" charset="0"/>
              </a:rPr>
              <a:t>grupo de trabajo </a:t>
            </a:r>
            <a:r>
              <a:rPr lang="es-ES" sz="8600" i="1" dirty="0">
                <a:solidFill>
                  <a:schemeClr val="tx1"/>
                </a:solidFill>
                <a:latin typeface="Corbel" panose="020B0503020204020204" pitchFamily="34" charset="0"/>
              </a:rPr>
              <a:t>de carácter intersectorial sobre </a:t>
            </a:r>
            <a:r>
              <a:rPr lang="es-ES" sz="8600" b="1" i="1" dirty="0">
                <a:solidFill>
                  <a:schemeClr val="tx1"/>
                </a:solidFill>
                <a:latin typeface="Corbel" panose="020B0503020204020204" pitchFamily="34" charset="0"/>
              </a:rPr>
              <a:t>Open </a:t>
            </a:r>
            <a:r>
              <a:rPr lang="es-ES" sz="8600" b="1" i="1" dirty="0" err="1">
                <a:solidFill>
                  <a:schemeClr val="tx1"/>
                </a:solidFill>
                <a:latin typeface="Corbel" panose="020B0503020204020204" pitchFamily="34" charset="0"/>
              </a:rPr>
              <a:t>Science</a:t>
            </a:r>
            <a:endParaRPr lang="es-ES" sz="8600" b="1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 startAt="9"/>
            </a:pPr>
            <a:endParaRPr lang="es-ES" sz="8600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 startAt="9"/>
            </a:pPr>
            <a:r>
              <a:rPr lang="es-ES" sz="8600" i="1" dirty="0">
                <a:solidFill>
                  <a:schemeClr val="tx1"/>
                </a:solidFill>
                <a:latin typeface="Corbel" panose="020B0503020204020204" pitchFamily="34" charset="0"/>
              </a:rPr>
              <a:t>Hacer efectiva la </a:t>
            </a:r>
            <a:r>
              <a:rPr lang="es-ES" sz="8600" b="1" i="1" dirty="0">
                <a:solidFill>
                  <a:schemeClr val="tx1"/>
                </a:solidFill>
                <a:latin typeface="Corbel" panose="020B0503020204020204" pitchFamily="34" charset="0"/>
              </a:rPr>
              <a:t>presencia </a:t>
            </a:r>
            <a:r>
              <a:rPr lang="es-ES" sz="8600" i="1" dirty="0">
                <a:solidFill>
                  <a:schemeClr val="tx1"/>
                </a:solidFill>
                <a:latin typeface="Corbel" panose="020B0503020204020204" pitchFamily="34" charset="0"/>
              </a:rPr>
              <a:t>de </a:t>
            </a:r>
            <a:r>
              <a:rPr lang="es-ES" sz="8600" i="1" dirty="0" err="1">
                <a:solidFill>
                  <a:schemeClr val="tx1"/>
                </a:solidFill>
                <a:latin typeface="Corbel" panose="020B0503020204020204" pitchFamily="34" charset="0"/>
              </a:rPr>
              <a:t>Crue</a:t>
            </a:r>
            <a:r>
              <a:rPr lang="es-ES" sz="8600" i="1" dirty="0">
                <a:solidFill>
                  <a:schemeClr val="tx1"/>
                </a:solidFill>
                <a:latin typeface="Corbel" panose="020B0503020204020204" pitchFamily="34" charset="0"/>
              </a:rPr>
              <a:t> en los </a:t>
            </a:r>
            <a:r>
              <a:rPr lang="es-ES" sz="8600" b="1" i="1" dirty="0">
                <a:solidFill>
                  <a:schemeClr val="tx1"/>
                </a:solidFill>
                <a:latin typeface="Corbel" panose="020B0503020204020204" pitchFamily="34" charset="0"/>
              </a:rPr>
              <a:t>foros </a:t>
            </a:r>
            <a:r>
              <a:rPr lang="es-ES" sz="8600" i="1" dirty="0">
                <a:solidFill>
                  <a:schemeClr val="tx1"/>
                </a:solidFill>
                <a:latin typeface="Corbel" panose="020B0503020204020204" pitchFamily="34" charset="0"/>
              </a:rPr>
              <a:t>nacionales e internacionales donde se están evaluando las distintas alternativas para llevar a cabo la implantación de la </a:t>
            </a:r>
            <a:r>
              <a:rPr lang="es-ES" sz="8600" b="1" i="1" dirty="0">
                <a:solidFill>
                  <a:schemeClr val="tx1"/>
                </a:solidFill>
                <a:latin typeface="Corbel" panose="020B0503020204020204" pitchFamily="34" charset="0"/>
              </a:rPr>
              <a:t>Open </a:t>
            </a:r>
            <a:r>
              <a:rPr lang="es-ES" sz="8600" b="1" i="1" dirty="0" err="1">
                <a:solidFill>
                  <a:schemeClr val="tx1"/>
                </a:solidFill>
                <a:latin typeface="Corbel" panose="020B0503020204020204" pitchFamily="34" charset="0"/>
              </a:rPr>
              <a:t>Science</a:t>
            </a:r>
            <a:endParaRPr lang="es-ES" sz="8600" b="1" i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endParaRPr lang="es-ES" b="1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24A9B3-B825-4687-9FF8-68E7037F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9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3254" y="440217"/>
            <a:ext cx="9654746" cy="475048"/>
          </a:xfrm>
          <a:solidFill>
            <a:schemeClr val="bg1">
              <a:alpha val="10196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_tradnl" sz="4000" b="1" spc="-150" dirty="0">
                <a:solidFill>
                  <a:srgbClr val="C0081E"/>
                </a:solidFill>
                <a:latin typeface="Corbel" panose="020B0503020204020204" pitchFamily="34" charset="0"/>
                <a:cs typeface="Arial" pitchFamily="34" charset="0"/>
              </a:rPr>
              <a:t>Seminario OPEN SCIENCE </a:t>
            </a:r>
            <a:br>
              <a:rPr lang="es-ES_tradnl" sz="4000" b="1" spc="-150" dirty="0">
                <a:solidFill>
                  <a:srgbClr val="C0081E"/>
                </a:solidFill>
                <a:latin typeface="Corbel" panose="020B0503020204020204" pitchFamily="34" charset="0"/>
                <a:cs typeface="Arial" pitchFamily="34" charset="0"/>
              </a:rPr>
            </a:br>
            <a:r>
              <a:rPr lang="es-ES_tradnl" sz="4000" b="1" spc="-150" dirty="0">
                <a:solidFill>
                  <a:srgbClr val="C0081E"/>
                </a:solidFill>
                <a:latin typeface="Corbel" panose="020B0503020204020204" pitchFamily="34" charset="0"/>
                <a:cs typeface="Arial" pitchFamily="34" charset="0"/>
              </a:rPr>
              <a:t>22 junio 2017</a:t>
            </a:r>
            <a:endParaRPr lang="es-ES" sz="4000" b="1" spc="-150" dirty="0">
              <a:solidFill>
                <a:srgbClr val="C008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25004" y="1680518"/>
            <a:ext cx="5314011" cy="4262213"/>
          </a:xfrm>
        </p:spPr>
        <p:txBody>
          <a:bodyPr>
            <a:noAutofit/>
          </a:bodyPr>
          <a:lstStyle/>
          <a:p>
            <a:pPr marL="617538" indent="-342900">
              <a:lnSpc>
                <a:spcPct val="150000"/>
              </a:lnSpc>
              <a:spcBef>
                <a:spcPts val="0"/>
              </a:spcBef>
              <a:buClr>
                <a:srgbClr val="938C77"/>
              </a:buClr>
              <a:buFont typeface="Wingdings" pitchFamily="2" charset="2"/>
              <a:buChar char="ü"/>
            </a:pPr>
            <a:r>
              <a:rPr lang="es-E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Organizado por CRUE y CRUP </a:t>
            </a:r>
          </a:p>
          <a:p>
            <a:pPr marL="617538" indent="-342900">
              <a:lnSpc>
                <a:spcPct val="150000"/>
              </a:lnSpc>
              <a:spcBef>
                <a:spcPts val="0"/>
              </a:spcBef>
              <a:buClr>
                <a:srgbClr val="938C77"/>
              </a:buClr>
              <a:buFont typeface="Wingdings" pitchFamily="2" charset="2"/>
              <a:buChar char="ü"/>
            </a:pPr>
            <a:r>
              <a:rPr lang="es-ES" dirty="0">
                <a:latin typeface="Corbel" panose="020B0503020204020204" pitchFamily="34" charset="0"/>
              </a:rPr>
              <a:t>Expertos internacionales </a:t>
            </a:r>
          </a:p>
          <a:p>
            <a:pPr marL="617538" indent="-342900">
              <a:lnSpc>
                <a:spcPct val="150000"/>
              </a:lnSpc>
              <a:spcBef>
                <a:spcPts val="0"/>
              </a:spcBef>
              <a:buClr>
                <a:srgbClr val="938C77"/>
              </a:buClr>
              <a:buFont typeface="Wingdings" pitchFamily="2" charset="2"/>
              <a:buChar char="ü"/>
            </a:pPr>
            <a:r>
              <a:rPr lang="es-ES" dirty="0"/>
              <a:t>Alineamiento de las universidades europeas en las políticas de </a:t>
            </a:r>
            <a:r>
              <a:rPr lang="es-ES" i="1" dirty="0"/>
              <a:t>Open </a:t>
            </a:r>
            <a:r>
              <a:rPr lang="es-ES" i="1" dirty="0" err="1"/>
              <a:t>Science</a:t>
            </a:r>
            <a:r>
              <a:rPr lang="es-ES" dirty="0"/>
              <a:t>  </a:t>
            </a:r>
          </a:p>
          <a:p>
            <a:pPr marL="617538" indent="-342900">
              <a:lnSpc>
                <a:spcPct val="150000"/>
              </a:lnSpc>
              <a:spcBef>
                <a:spcPts val="0"/>
              </a:spcBef>
              <a:buClr>
                <a:srgbClr val="938C77"/>
              </a:buClr>
              <a:buFont typeface="Wingdings" pitchFamily="2" charset="2"/>
              <a:buChar char="ü"/>
            </a:pPr>
            <a:r>
              <a:rPr lang="es-ES" dirty="0">
                <a:latin typeface="Corbel" panose="020B05030202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Importancia del apoyo político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8841" y="4178732"/>
            <a:ext cx="8428855" cy="17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0">
              <a:lnSpc>
                <a:spcPts val="2300"/>
              </a:lnSpc>
              <a:buClr>
                <a:srgbClr val="E20922"/>
              </a:buClr>
              <a:buNone/>
            </a:pPr>
            <a:endParaRPr lang="es-ES" sz="2000" dirty="0">
              <a:solidFill>
                <a:srgbClr val="938C77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2593975" lvl="4">
              <a:lnSpc>
                <a:spcPts val="2300"/>
              </a:lnSpc>
            </a:pPr>
            <a:endParaRPr lang="es-ES" sz="2400" dirty="0">
              <a:solidFill>
                <a:srgbClr val="938C77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8" name="Conector recto 7"/>
          <p:cNvCxnSpPr>
            <a:cxnSpLocks/>
          </p:cNvCxnSpPr>
          <p:nvPr/>
        </p:nvCxnSpPr>
        <p:spPr>
          <a:xfrm>
            <a:off x="2851669" y="1279808"/>
            <a:ext cx="6615888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3CC5082A-19EF-8148-A224-6476B820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725" y="2468655"/>
            <a:ext cx="4984808" cy="2576688"/>
          </a:xfrm>
          <a:prstGeom prst="rect">
            <a:avLst/>
          </a:prstGeom>
        </p:spPr>
      </p:pic>
      <p:pic>
        <p:nvPicPr>
          <p:cNvPr id="7" name="Imagen 25">
            <a:extLst>
              <a:ext uri="{FF2B5EF4-FFF2-40B4-BE49-F238E27FC236}">
                <a16:creationId xmlns:a16="http://schemas.microsoft.com/office/drawing/2014/main" id="{9B4BC2B6-9A34-FB4C-8F9A-5C61FFC3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443" y="74134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0" y="430197"/>
            <a:ext cx="9144000" cy="648000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b="1" spc="-150" dirty="0">
                <a:solidFill>
                  <a:srgbClr val="C0081E"/>
                </a:solidFill>
                <a:latin typeface="Corbel" panose="020B0503020204020204" pitchFamily="34" charset="0"/>
                <a:ea typeface="+mj-ea"/>
                <a:cs typeface="Arial" pitchFamily="34" charset="0"/>
              </a:rPr>
              <a:t>Compromisos CRUE REBIUN 2019 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2487826" y="1078197"/>
            <a:ext cx="7020000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4FC70EA-6E95-9444-9AB4-6EF11838D241}"/>
              </a:ext>
            </a:extLst>
          </p:cNvPr>
          <p:cNvSpPr txBox="1">
            <a:spLocks/>
          </p:cNvSpPr>
          <p:nvPr/>
        </p:nvSpPr>
        <p:spPr>
          <a:xfrm>
            <a:off x="4792416" y="1750203"/>
            <a:ext cx="6634223" cy="360747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"/>
          </a:effectLst>
        </p:spPr>
        <p:txBody>
          <a:bodyPr>
            <a:normAutofit fontScale="47500" lnSpcReduction="2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>
              <a:buFont typeface="+mj-lt"/>
              <a:buAutoNum type="arabicPeriod"/>
            </a:pPr>
            <a:endParaRPr lang="es-ES" sz="4400" i="1" dirty="0"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4400" i="1" dirty="0">
                <a:latin typeface="Corbel" panose="020B0503020204020204" pitchFamily="34" charset="0"/>
              </a:rPr>
              <a:t>Hacer un diagnóstico de la </a:t>
            </a:r>
            <a:r>
              <a:rPr lang="es-ES" sz="4400" b="1" i="1" dirty="0">
                <a:latin typeface="Corbel" panose="020B0503020204020204" pitchFamily="34" charset="0"/>
              </a:rPr>
              <a:t>situación del acceso abierto </a:t>
            </a:r>
            <a:r>
              <a:rPr lang="es-ES" sz="4400" i="1" dirty="0">
                <a:latin typeface="Corbel" panose="020B0503020204020204" pitchFamily="34" charset="0"/>
              </a:rPr>
              <a:t>en España y un seguimiento constante de su evolución </a:t>
            </a:r>
          </a:p>
          <a:p>
            <a:pPr>
              <a:buFont typeface="+mj-lt"/>
              <a:buAutoNum type="arabicPeriod"/>
            </a:pPr>
            <a:endParaRPr lang="es-ES" sz="4400" i="1" dirty="0"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4400" i="1" dirty="0">
                <a:latin typeface="Corbel" panose="020B0503020204020204" pitchFamily="34" charset="0"/>
              </a:rPr>
              <a:t>Recopilar y </a:t>
            </a:r>
            <a:r>
              <a:rPr lang="es-ES" sz="4400" b="1" i="1" dirty="0">
                <a:latin typeface="Corbel" panose="020B0503020204020204" pitchFamily="34" charset="0"/>
              </a:rPr>
              <a:t>hacer público el gasto </a:t>
            </a:r>
            <a:r>
              <a:rPr lang="es-ES" sz="4400" i="1" dirty="0">
                <a:latin typeface="Corbel" panose="020B0503020204020204" pitchFamily="34" charset="0"/>
              </a:rPr>
              <a:t>de las universidades por acceder a los recursos de información electrónicos, así como por publicar los resultados.</a:t>
            </a:r>
          </a:p>
          <a:p>
            <a:pPr>
              <a:buFont typeface="+mj-lt"/>
              <a:buAutoNum type="arabicPeriod"/>
            </a:pPr>
            <a:endParaRPr lang="es-ES" sz="4400" i="1" dirty="0"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4400" i="1" dirty="0">
                <a:latin typeface="Corbel" panose="020B0503020204020204" pitchFamily="34" charset="0"/>
              </a:rPr>
              <a:t>Incluir el </a:t>
            </a:r>
            <a:r>
              <a:rPr lang="es-ES" sz="4400" b="1" i="1" dirty="0">
                <a:latin typeface="Corbel" panose="020B0503020204020204" pitchFamily="34" charset="0"/>
              </a:rPr>
              <a:t>acceso abierto inmediato </a:t>
            </a:r>
            <a:r>
              <a:rPr lang="es-ES" sz="4400" i="1" dirty="0">
                <a:latin typeface="Corbel" panose="020B0503020204020204" pitchFamily="34" charset="0"/>
              </a:rPr>
              <a:t>en cualquier negociación con los editores de publicaciones científicas</a:t>
            </a:r>
          </a:p>
          <a:p>
            <a:pPr>
              <a:buFont typeface="+mj-lt"/>
              <a:buAutoNum type="arabicPeriod"/>
            </a:pPr>
            <a:endParaRPr lang="es-ES" b="1" i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A96212-E7E3-F846-8642-D15CAE9DB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89" y="2253732"/>
            <a:ext cx="3177184" cy="193251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47283">
            <a:off x="5152800" y="1525524"/>
            <a:ext cx="787321" cy="787321"/>
          </a:xfrm>
          <a:prstGeom prst="rect">
            <a:avLst/>
          </a:prstGeom>
        </p:spPr>
      </p:pic>
      <p:pic>
        <p:nvPicPr>
          <p:cNvPr id="7" name="Imagen 25">
            <a:extLst>
              <a:ext uri="{FF2B5EF4-FFF2-40B4-BE49-F238E27FC236}">
                <a16:creationId xmlns:a16="http://schemas.microsoft.com/office/drawing/2014/main" id="{2099945E-69D9-B647-83C0-008A0CB2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357" y="371609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9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3102" y="1584088"/>
            <a:ext cx="2194411" cy="2339563"/>
          </a:xfrm>
          <a:prstGeom prst="rect">
            <a:avLst/>
          </a:prstGeom>
          <a:noFill/>
          <a:ln w="3175">
            <a:solidFill>
              <a:srgbClr val="938C77">
                <a:alpha val="38039"/>
              </a:srgbClr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440940"/>
            <a:ext cx="9144000" cy="648000"/>
          </a:xfrm>
          <a:prstGeom prst="rect">
            <a:avLst/>
          </a:prstGeom>
          <a:noFill/>
        </p:spPr>
        <p:txBody>
          <a:bodyPr vert="horz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b="1" spc="-150" dirty="0">
                <a:solidFill>
                  <a:srgbClr val="C0081E"/>
                </a:solidFill>
                <a:latin typeface="Corbel" panose="020B0503020204020204" pitchFamily="34" charset="0"/>
                <a:ea typeface="+mj-ea"/>
                <a:cs typeface="Arial" pitchFamily="34" charset="0"/>
              </a:rPr>
              <a:t>PARTICIPANTES</a:t>
            </a:r>
            <a:endParaRPr lang="es-ES" sz="2800" spc="-150" dirty="0">
              <a:solidFill>
                <a:srgbClr val="C0081E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91544" y="1680558"/>
            <a:ext cx="3960440" cy="4248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938C77"/>
              </a:buClr>
              <a:buFont typeface="Droid Sans" panose="020B0606030804020204" pitchFamily="34" charset="0"/>
              <a:buChar char="–"/>
            </a:pPr>
            <a:endParaRPr lang="es-ES" sz="2000" dirty="0">
              <a:solidFill>
                <a:srgbClr val="938C77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>
            <a:off x="4226011" y="1088940"/>
            <a:ext cx="3639860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609E7FA-D473-1447-8115-6BAA1B264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231" y="4434794"/>
            <a:ext cx="1803400" cy="698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A2046A-4E05-7143-92DA-AF418077A5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509" y="4570506"/>
            <a:ext cx="473061" cy="427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343F52-9CAA-F046-9BD2-6B1E045A4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399" y="5675365"/>
            <a:ext cx="3223497" cy="5073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7C0E32-65DE-2742-878A-95C0BA1BB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261" y="4135902"/>
            <a:ext cx="1357407" cy="5568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1CC567-9CDE-BA4A-9056-B463432DFCD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19" y="3230657"/>
            <a:ext cx="1257718" cy="12577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BC1ACF-A0EC-1B48-92B6-2FFDD17F47D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111" y="1816406"/>
            <a:ext cx="928502" cy="961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5F8DDC-8177-8E47-86EA-EDCF6FC8D6D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795" y="5344049"/>
            <a:ext cx="1169962" cy="11699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E2897BB-EA10-174C-AF15-E59EF5D172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1111" y="3655401"/>
            <a:ext cx="2162252" cy="9610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93BC3A6-A026-C144-A44A-2D5A84788C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4243" y="1949796"/>
            <a:ext cx="1907653" cy="1159164"/>
          </a:xfrm>
          <a:prstGeom prst="rect">
            <a:avLst/>
          </a:prstGeom>
        </p:spPr>
      </p:pic>
      <p:pic>
        <p:nvPicPr>
          <p:cNvPr id="15" name="Imagen 25">
            <a:extLst>
              <a:ext uri="{FF2B5EF4-FFF2-40B4-BE49-F238E27FC236}">
                <a16:creationId xmlns:a16="http://schemas.microsoft.com/office/drawing/2014/main" id="{B4CD1A97-9066-4747-B4C6-6DB82A91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999" y="323765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8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9223" y="1317744"/>
            <a:ext cx="3737471" cy="4608513"/>
          </a:xfrm>
        </p:spPr>
        <p:txBody>
          <a:bodyPr>
            <a:normAutofit/>
          </a:bodyPr>
          <a:lstStyle/>
          <a:p>
            <a:pPr lvl="0"/>
            <a:endParaRPr lang="es-ES" dirty="0">
              <a:latin typeface="Corbel" panose="020B0503020204020204" pitchFamily="34" charset="0"/>
            </a:endParaRPr>
          </a:p>
          <a:p>
            <a:pPr lvl="0"/>
            <a:r>
              <a:rPr lang="es-ES" dirty="0">
                <a:latin typeface="Corbel" panose="020B0503020204020204" pitchFamily="34" charset="0"/>
              </a:rPr>
              <a:t>Comité Ejecutivo en Bruselas, abril 2019</a:t>
            </a:r>
          </a:p>
          <a:p>
            <a:pPr lvl="0"/>
            <a:r>
              <a:rPr lang="es-ES" dirty="0">
                <a:latin typeface="Corbel" panose="020B0503020204020204" pitchFamily="34" charset="0"/>
              </a:rPr>
              <a:t>XVIII Workshop Universidad de </a:t>
            </a:r>
            <a:r>
              <a:rPr lang="es-ES" dirty="0" err="1">
                <a:latin typeface="Corbel" panose="020B0503020204020204" pitchFamily="34" charset="0"/>
              </a:rPr>
              <a:t>Leon</a:t>
            </a:r>
            <a:r>
              <a:rPr lang="es-ES" dirty="0">
                <a:latin typeface="Corbel" panose="020B0503020204020204" pitchFamily="34" charset="0"/>
              </a:rPr>
              <a:t>, septiembre 2019</a:t>
            </a:r>
          </a:p>
          <a:p>
            <a:r>
              <a:rPr lang="es-ES" dirty="0">
                <a:latin typeface="Corbel" panose="020B0503020204020204" pitchFamily="34" charset="0"/>
              </a:rPr>
              <a:t>Presencia en nuevo Plan estratégico</a:t>
            </a:r>
            <a:endParaRPr lang="en-US" sz="2000" dirty="0">
              <a:solidFill>
                <a:srgbClr val="938C77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61071" y="433454"/>
            <a:ext cx="9144000" cy="648000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b="1" spc="-150" dirty="0">
                <a:solidFill>
                  <a:srgbClr val="C0081E"/>
                </a:solidFill>
                <a:latin typeface="Corbel" panose="020B0503020204020204" pitchFamily="34" charset="0"/>
                <a:cs typeface="Arial" pitchFamily="34" charset="0"/>
              </a:rPr>
              <a:t>Compromisos CRUE REBIUN 2019 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2586000" y="1081454"/>
            <a:ext cx="7020000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0773956-7F40-9E40-9C22-CEAA6A305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3"/>
                    </a14:imgEffect>
                    <a14:imgEffect>
                      <a14:brightnessContrast bright="20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1317744"/>
            <a:ext cx="5819473" cy="4655578"/>
          </a:xfrm>
          <a:prstGeom prst="rect">
            <a:avLst/>
          </a:prstGeom>
          <a:effectLst>
            <a:glow rad="101600">
              <a:srgbClr val="9EAFDB">
                <a:alpha val="40000"/>
              </a:srgbClr>
            </a:glow>
          </a:effectLst>
        </p:spPr>
      </p:pic>
      <p:pic>
        <p:nvPicPr>
          <p:cNvPr id="7" name="Imagen 25">
            <a:extLst>
              <a:ext uri="{FF2B5EF4-FFF2-40B4-BE49-F238E27FC236}">
                <a16:creationId xmlns:a16="http://schemas.microsoft.com/office/drawing/2014/main" id="{28AD2A94-F0AC-EB45-A821-D7741D47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071" y="301884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381347" y="1556003"/>
            <a:ext cx="7427740" cy="4308470"/>
          </a:xfrm>
        </p:spPr>
        <p:txBody>
          <a:bodyPr>
            <a:normAutofit lnSpcReduction="10000"/>
          </a:bodyPr>
          <a:lstStyle/>
          <a:p>
            <a:pPr lvl="1"/>
            <a:endParaRPr lang="es-ES" dirty="0">
              <a:latin typeface="Corbel" panose="020B0503020204020204" pitchFamily="34" charset="0"/>
            </a:endParaRPr>
          </a:p>
          <a:p>
            <a:pPr lvl="0"/>
            <a:r>
              <a:rPr lang="es-ES" dirty="0">
                <a:latin typeface="Corbel" panose="020B0503020204020204" pitchFamily="34" charset="0"/>
              </a:rPr>
              <a:t>Constitución 22 marzo 2019 </a:t>
            </a:r>
          </a:p>
          <a:p>
            <a:pPr lvl="0"/>
            <a:r>
              <a:rPr lang="es-ES" dirty="0">
                <a:latin typeface="Corbel" panose="020B0503020204020204" pitchFamily="34" charset="0"/>
              </a:rPr>
              <a:t>Segunda reunión 29 mayo 2019</a:t>
            </a:r>
          </a:p>
          <a:p>
            <a:pPr lvl="0"/>
            <a:r>
              <a:rPr lang="es-ES" dirty="0">
                <a:latin typeface="Corbel" panose="020B0503020204020204" pitchFamily="34" charset="0"/>
              </a:rPr>
              <a:t>Representantes de Ministerio de Ciencia, Innovación y Universidades, Agencia Estatal de Investigación, ANECA, CRUE, CSIC y expertos en propiedad intelectual y Open </a:t>
            </a:r>
            <a:r>
              <a:rPr lang="es-ES" dirty="0" err="1">
                <a:latin typeface="Corbel" panose="020B0503020204020204" pitchFamily="34" charset="0"/>
              </a:rPr>
              <a:t>Science</a:t>
            </a:r>
            <a:endParaRPr lang="es-ES" dirty="0">
              <a:latin typeface="Corbel" panose="020B0503020204020204" pitchFamily="34" charset="0"/>
            </a:endParaRPr>
          </a:p>
          <a:p>
            <a:pPr lvl="0"/>
            <a:r>
              <a:rPr lang="es-ES" dirty="0"/>
              <a:t>Organismo externo de asesoramiento al Ministerio en su labor de diseño de la política nacional de </a:t>
            </a:r>
            <a:r>
              <a:rPr lang="es-ES" i="1" dirty="0"/>
              <a:t>Open </a:t>
            </a:r>
            <a:r>
              <a:rPr lang="es-ES" i="1" dirty="0" err="1"/>
              <a:t>Science</a:t>
            </a:r>
            <a:r>
              <a:rPr lang="es-ES" i="1" dirty="0"/>
              <a:t> </a:t>
            </a:r>
            <a:endParaRPr lang="es-ES" dirty="0">
              <a:latin typeface="Corbel" panose="020B0503020204020204" pitchFamily="34" charset="0"/>
            </a:endParaRPr>
          </a:p>
          <a:p>
            <a:pPr lvl="0"/>
            <a:endParaRPr lang="es-ES" dirty="0">
              <a:latin typeface="Corbel" panose="020B0503020204020204" pitchFamily="34" charset="0"/>
            </a:endParaRPr>
          </a:p>
          <a:p>
            <a:pPr lvl="0"/>
            <a:endParaRPr lang="es-ES" dirty="0">
              <a:latin typeface="Corbel" panose="020B0503020204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61071" y="433454"/>
            <a:ext cx="9144000" cy="648000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b="1" spc="-150" dirty="0">
                <a:solidFill>
                  <a:srgbClr val="C0081E"/>
                </a:solidFill>
                <a:latin typeface="Corbel" panose="020B0503020204020204" pitchFamily="34" charset="0"/>
                <a:cs typeface="Arial" pitchFamily="34" charset="0"/>
              </a:rPr>
              <a:t>Grupo de Trabajo Ciencia Abierta  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2586000" y="1081454"/>
            <a:ext cx="7020000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5">
            <a:extLst>
              <a:ext uri="{FF2B5EF4-FFF2-40B4-BE49-F238E27FC236}">
                <a16:creationId xmlns:a16="http://schemas.microsoft.com/office/drawing/2014/main" id="{28AD2A94-F0AC-EB45-A821-D7741D47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071" y="301884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34078F-80FC-3E4E-92B0-E5AF770929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624" y="2746763"/>
            <a:ext cx="1709375" cy="64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AAC03A-26A5-744A-BBE1-7C693E21DD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46" y="5261317"/>
            <a:ext cx="1565908" cy="9636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EAF140-4A38-C34F-B017-8BF5FD1F7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05" y="4111237"/>
            <a:ext cx="1803400" cy="698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A80A61-C078-B14E-9A23-5077095F31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526" y="4830312"/>
            <a:ext cx="1806273" cy="8620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BD07F77-2043-DB4B-ABC6-14E579833D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512" y="3591514"/>
            <a:ext cx="1515132" cy="8689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37E2FE-8A79-684B-882A-F51EF388B4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0" y="2787157"/>
            <a:ext cx="1559009" cy="11931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A00B53-059F-C84E-84D3-19711EA5575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87" y="1311214"/>
            <a:ext cx="3371636" cy="13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2276717" y="609757"/>
            <a:ext cx="7811235" cy="553916"/>
          </a:xfrm>
          <a:prstGeom prst="rect">
            <a:avLst/>
          </a:prstGeom>
          <a:noFill/>
        </p:spPr>
        <p:txBody>
          <a:bodyPr wrap="square" tIns="144000" rtlCol="0" anchor="ctr">
            <a:spAutoFit/>
          </a:bodyPr>
          <a:lstStyle/>
          <a:p>
            <a:pPr lvl="1" algn="ctr">
              <a:lnSpc>
                <a:spcPts val="2500"/>
              </a:lnSpc>
            </a:pPr>
            <a:r>
              <a:rPr lang="es-ES" sz="3600" b="1" kern="9600" spc="300" dirty="0">
                <a:solidFill>
                  <a:srgbClr val="C00000"/>
                </a:solidFill>
                <a:latin typeface="Corbel" panose="020B0503020204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Reflexiones finales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6251887" y="1693112"/>
            <a:ext cx="195971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400" b="1" spc="200" dirty="0">
                <a:solidFill>
                  <a:srgbClr val="C92626"/>
                </a:solidFill>
                <a:latin typeface="Corbel" panose="020B0503020204020204" pitchFamily="34" charset="0"/>
              </a:rPr>
              <a:t>COMUNICACIÓN GLOBAL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127756" y="6109115"/>
            <a:ext cx="19597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400" b="1" spc="200" dirty="0">
                <a:solidFill>
                  <a:srgbClr val="C92626"/>
                </a:solidFill>
                <a:latin typeface="Corbel" panose="020B0503020204020204" pitchFamily="34" charset="0"/>
              </a:rPr>
              <a:t>ALIANZAS</a:t>
            </a:r>
          </a:p>
        </p:txBody>
      </p:sp>
      <p:pic>
        <p:nvPicPr>
          <p:cNvPr id="32" name="Imagen 31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691" y="3110150"/>
            <a:ext cx="2196000" cy="1872000"/>
          </a:xfrm>
          <a:prstGeom prst="hexagon">
            <a:avLst/>
          </a:prstGeom>
        </p:spPr>
      </p:pic>
      <p:pic>
        <p:nvPicPr>
          <p:cNvPr id="3" name="Imagen 2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607" y="2048201"/>
            <a:ext cx="2196000" cy="1872000"/>
          </a:xfrm>
          <a:prstGeom prst="hexagon">
            <a:avLst/>
          </a:prstGeom>
        </p:spPr>
      </p:pic>
      <p:pic>
        <p:nvPicPr>
          <p:cNvPr id="6" name="Imagen 5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"/>
          <a:stretch/>
        </p:blipFill>
        <p:spPr>
          <a:xfrm>
            <a:off x="6015602" y="4128880"/>
            <a:ext cx="2196000" cy="1872000"/>
          </a:xfrm>
          <a:prstGeom prst="hexagon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276717" y="5893671"/>
            <a:ext cx="23328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400" b="1" spc="200" dirty="0">
                <a:solidFill>
                  <a:srgbClr val="C92626"/>
                </a:solidFill>
                <a:latin typeface="Corbel" panose="020B0503020204020204" pitchFamily="34" charset="0"/>
              </a:rPr>
              <a:t>MODELO</a:t>
            </a:r>
          </a:p>
          <a:p>
            <a:pPr algn="ctr"/>
            <a:r>
              <a:rPr lang="es-ES" sz="1400" b="1" spc="200" dirty="0">
                <a:solidFill>
                  <a:srgbClr val="C92626"/>
                </a:solidFill>
                <a:latin typeface="Corbel" panose="020B0503020204020204" pitchFamily="34" charset="0"/>
              </a:rPr>
              <a:t>COMUNICACIÓN CIENTIFICA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2490604" y="1732500"/>
            <a:ext cx="205807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spc="200" dirty="0">
                <a:solidFill>
                  <a:srgbClr val="C92626"/>
                </a:solidFill>
                <a:latin typeface="Corbel" panose="020B0503020204020204" pitchFamily="34" charset="0"/>
              </a:rPr>
              <a:t>INFRAESTRUCTURAS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8087471" y="4985132"/>
            <a:ext cx="19597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400" b="1" spc="200" dirty="0">
                <a:solidFill>
                  <a:srgbClr val="C92626"/>
                </a:solidFill>
                <a:latin typeface="Corbel" panose="020B0503020204020204" pitchFamily="34" charset="0"/>
              </a:rPr>
              <a:t>POLITICAS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324867" y="2628467"/>
            <a:ext cx="195971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1400" b="1" spc="200" dirty="0">
                <a:solidFill>
                  <a:srgbClr val="C92626"/>
                </a:solidFill>
                <a:latin typeface="Corbel" panose="020B0503020204020204" pitchFamily="34" charset="0"/>
              </a:rPr>
              <a:t>EVALUACION E INCENTIVOS</a:t>
            </a:r>
          </a:p>
          <a:p>
            <a:pPr algn="ctr"/>
            <a:endParaRPr lang="es-ES" sz="1400" b="1" spc="200" dirty="0">
              <a:solidFill>
                <a:srgbClr val="C92626"/>
              </a:solidFill>
              <a:latin typeface="Corbel" panose="020B0503020204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F8EC746-E93C-C348-8196-0C0C8CBA1563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776" y="4006522"/>
            <a:ext cx="2196000" cy="1872000"/>
          </a:xfrm>
          <a:prstGeom prst="hexagon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58D9DE1-871B-AC4F-9951-17BC47442312}"/>
              </a:ext>
            </a:extLst>
          </p:cNvPr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7083" y="2162552"/>
            <a:ext cx="2196000" cy="1908000"/>
          </a:xfrm>
          <a:prstGeom prst="hexagon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253D68F-FAD5-554B-B045-C4B59349581D}"/>
              </a:ext>
            </a:extLst>
          </p:cNvPr>
          <p:cNvCxnSpPr>
            <a:cxnSpLocks/>
          </p:cNvCxnSpPr>
          <p:nvPr/>
        </p:nvCxnSpPr>
        <p:spPr>
          <a:xfrm flipV="1">
            <a:off x="4029623" y="1136681"/>
            <a:ext cx="4751440" cy="14897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25">
            <a:extLst>
              <a:ext uri="{FF2B5EF4-FFF2-40B4-BE49-F238E27FC236}">
                <a16:creationId xmlns:a16="http://schemas.microsoft.com/office/drawing/2014/main" id="{472FF0F8-D577-B34D-8338-3720C5A7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048" y="444678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hape 180">
            <a:extLst>
              <a:ext uri="{FF2B5EF4-FFF2-40B4-BE49-F238E27FC236}">
                <a16:creationId xmlns:a16="http://schemas.microsoft.com/office/drawing/2014/main" id="{2BDB9A29-3007-444D-89A1-4C107D6B9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123" y="3027367"/>
            <a:ext cx="2196001" cy="1899437"/>
          </a:xfrm>
          <a:prstGeom prst="flowChartPreparation">
            <a:avLst/>
          </a:prstGeom>
          <a:solidFill>
            <a:schemeClr val="bg1">
              <a:lumMod val="75000"/>
              <a:alpha val="81175"/>
            </a:scheme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004C52"/>
              </a:solidFill>
              <a:latin typeface="Roboto Thin"/>
              <a:ea typeface="Karla"/>
              <a:cs typeface="Karla"/>
              <a:sym typeface="Karla"/>
            </a:endParaRPr>
          </a:p>
        </p:txBody>
      </p:sp>
      <p:grpSp>
        <p:nvGrpSpPr>
          <p:cNvPr id="45" name="Grupo 2">
            <a:extLst>
              <a:ext uri="{FF2B5EF4-FFF2-40B4-BE49-F238E27FC236}">
                <a16:creationId xmlns:a16="http://schemas.microsoft.com/office/drawing/2014/main" id="{B5F8CA39-635E-DB42-966D-564377F48805}"/>
              </a:ext>
            </a:extLst>
          </p:cNvPr>
          <p:cNvGrpSpPr>
            <a:grpSpLocks/>
          </p:cNvGrpSpPr>
          <p:nvPr/>
        </p:nvGrpSpPr>
        <p:grpSpPr bwMode="auto">
          <a:xfrm>
            <a:off x="8109534" y="3054803"/>
            <a:ext cx="1891177" cy="1872001"/>
            <a:chOff x="3297238" y="1928813"/>
            <a:chExt cx="2700337" cy="2700337"/>
          </a:xfrm>
        </p:grpSpPr>
        <p:grpSp>
          <p:nvGrpSpPr>
            <p:cNvPr id="46" name="27 Grupo">
              <a:extLst>
                <a:ext uri="{FF2B5EF4-FFF2-40B4-BE49-F238E27FC236}">
                  <a16:creationId xmlns:a16="http://schemas.microsoft.com/office/drawing/2014/main" id="{00E71BBD-508C-494A-8B24-DF22C97A3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7238" y="1928813"/>
              <a:ext cx="2700337" cy="2700337"/>
              <a:chOff x="1285852" y="2043578"/>
              <a:chExt cx="3600000" cy="3600000"/>
            </a:xfrm>
          </p:grpSpPr>
          <p:sp>
            <p:nvSpPr>
              <p:cNvPr id="55" name="19 Conector">
                <a:extLst>
                  <a:ext uri="{FF2B5EF4-FFF2-40B4-BE49-F238E27FC236}">
                    <a16:creationId xmlns:a16="http://schemas.microsoft.com/office/drawing/2014/main" id="{C8BBAC4E-51C9-A248-8DE0-F18482F91D54}"/>
                  </a:ext>
                </a:extLst>
              </p:cNvPr>
              <p:cNvSpPr/>
              <p:nvPr/>
            </p:nvSpPr>
            <p:spPr>
              <a:xfrm>
                <a:off x="1285852" y="2043578"/>
                <a:ext cx="3600000" cy="360000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56" name="20 Conector">
                <a:extLst>
                  <a:ext uri="{FF2B5EF4-FFF2-40B4-BE49-F238E27FC236}">
                    <a16:creationId xmlns:a16="http://schemas.microsoft.com/office/drawing/2014/main" id="{E80A99FC-9F37-F947-BAA1-732FAAD4AE56}"/>
                  </a:ext>
                </a:extLst>
              </p:cNvPr>
              <p:cNvSpPr/>
              <p:nvPr/>
            </p:nvSpPr>
            <p:spPr>
              <a:xfrm>
                <a:off x="1548286" y="2297546"/>
                <a:ext cx="3096296" cy="3096296"/>
              </a:xfrm>
              <a:prstGeom prst="flowChartConnector">
                <a:avLst/>
              </a:pr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57" name="21 Conector">
                <a:extLst>
                  <a:ext uri="{FF2B5EF4-FFF2-40B4-BE49-F238E27FC236}">
                    <a16:creationId xmlns:a16="http://schemas.microsoft.com/office/drawing/2014/main" id="{20AF20DC-6CB3-B143-AFCA-5C9576A8F930}"/>
                  </a:ext>
                </a:extLst>
              </p:cNvPr>
              <p:cNvSpPr/>
              <p:nvPr/>
            </p:nvSpPr>
            <p:spPr>
              <a:xfrm>
                <a:off x="1728179" y="2515535"/>
                <a:ext cx="2700530" cy="2698414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58" name="23 Conector">
                <a:extLst>
                  <a:ext uri="{FF2B5EF4-FFF2-40B4-BE49-F238E27FC236}">
                    <a16:creationId xmlns:a16="http://schemas.microsoft.com/office/drawing/2014/main" id="{B201002E-2FC7-F645-99B1-604284DEBDD0}"/>
                  </a:ext>
                </a:extLst>
              </p:cNvPr>
              <p:cNvSpPr/>
              <p:nvPr/>
            </p:nvSpPr>
            <p:spPr>
              <a:xfrm>
                <a:off x="1999079" y="2786435"/>
                <a:ext cx="2160848" cy="2160848"/>
              </a:xfrm>
              <a:prstGeom prst="flowChartConnector">
                <a:avLst/>
              </a:pr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59" name="24 Conector">
                <a:extLst>
                  <a:ext uri="{FF2B5EF4-FFF2-40B4-BE49-F238E27FC236}">
                    <a16:creationId xmlns:a16="http://schemas.microsoft.com/office/drawing/2014/main" id="{22DCA267-A99F-BD4E-9ECE-87139BEC8F82}"/>
                  </a:ext>
                </a:extLst>
              </p:cNvPr>
              <p:cNvSpPr/>
              <p:nvPr/>
            </p:nvSpPr>
            <p:spPr>
              <a:xfrm>
                <a:off x="2284794" y="3095429"/>
                <a:ext cx="1621164" cy="1619049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60" name="25 Conector">
                <a:extLst>
                  <a:ext uri="{FF2B5EF4-FFF2-40B4-BE49-F238E27FC236}">
                    <a16:creationId xmlns:a16="http://schemas.microsoft.com/office/drawing/2014/main" id="{A4EC2B92-8256-5140-833E-80244780121C}"/>
                  </a:ext>
                </a:extLst>
              </p:cNvPr>
              <p:cNvSpPr/>
              <p:nvPr/>
            </p:nvSpPr>
            <p:spPr>
              <a:xfrm>
                <a:off x="2564159" y="3357863"/>
                <a:ext cx="1079365" cy="1079365"/>
              </a:xfrm>
              <a:prstGeom prst="flowChartConnector">
                <a:avLst/>
              </a:pr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61" name="26 Conector">
                <a:extLst>
                  <a:ext uri="{FF2B5EF4-FFF2-40B4-BE49-F238E27FC236}">
                    <a16:creationId xmlns:a16="http://schemas.microsoft.com/office/drawing/2014/main" id="{CFD238EB-E807-C44F-956D-45782878083F}"/>
                  </a:ext>
                </a:extLst>
              </p:cNvPr>
              <p:cNvSpPr/>
              <p:nvPr/>
            </p:nvSpPr>
            <p:spPr>
              <a:xfrm>
                <a:off x="2818127" y="3643578"/>
                <a:ext cx="537566" cy="53968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grpSp>
          <p:nvGrpSpPr>
            <p:cNvPr id="47" name="Grupo 1">
              <a:extLst>
                <a:ext uri="{FF2B5EF4-FFF2-40B4-BE49-F238E27FC236}">
                  <a16:creationId xmlns:a16="http://schemas.microsoft.com/office/drawing/2014/main" id="{69486902-7CFF-AE4C-B97B-57AA6551C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6359" y="1939925"/>
              <a:ext cx="1358842" cy="1427047"/>
              <a:chOff x="515035" y="2274275"/>
              <a:chExt cx="1358842" cy="1427047"/>
            </a:xfrm>
          </p:grpSpPr>
          <p:cxnSp>
            <p:nvCxnSpPr>
              <p:cNvPr id="48" name="29 Conector recto">
                <a:extLst>
                  <a:ext uri="{FF2B5EF4-FFF2-40B4-BE49-F238E27FC236}">
                    <a16:creationId xmlns:a16="http://schemas.microsoft.com/office/drawing/2014/main" id="{466DB7A2-1D8D-7D45-B30B-97D3ECA0AD4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470676" y="2448900"/>
                <a:ext cx="1296988" cy="1208088"/>
              </a:xfrm>
              <a:prstGeom prst="line">
                <a:avLst/>
              </a:prstGeom>
              <a:ln w="57150">
                <a:solidFill>
                  <a:srgbClr val="5255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34 Conector recto">
                <a:extLst>
                  <a:ext uri="{FF2B5EF4-FFF2-40B4-BE49-F238E27FC236}">
                    <a16:creationId xmlns:a16="http://schemas.microsoft.com/office/drawing/2014/main" id="{F5B24275-28EB-9F4B-9F80-1F342CD7C75A}"/>
                  </a:ext>
                </a:extLst>
              </p:cNvPr>
              <p:cNvCxnSpPr/>
              <p:nvPr/>
            </p:nvCxnSpPr>
            <p:spPr bwMode="auto">
              <a:xfrm>
                <a:off x="1658126" y="2493350"/>
                <a:ext cx="215900" cy="0"/>
              </a:xfrm>
              <a:prstGeom prst="line">
                <a:avLst/>
              </a:prstGeom>
              <a:ln w="38100">
                <a:solidFill>
                  <a:srgbClr val="5255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6 Conector recto">
                <a:extLst>
                  <a:ext uri="{FF2B5EF4-FFF2-40B4-BE49-F238E27FC236}">
                    <a16:creationId xmlns:a16="http://schemas.microsoft.com/office/drawing/2014/main" id="{03466FB7-B7C5-3744-B304-3F0B9FFFF608}"/>
                  </a:ext>
                </a:extLst>
              </p:cNvPr>
              <p:cNvCxnSpPr/>
              <p:nvPr/>
            </p:nvCxnSpPr>
            <p:spPr bwMode="auto">
              <a:xfrm rot="16200000" flipH="1">
                <a:off x="1507314" y="2360000"/>
                <a:ext cx="215900" cy="44450"/>
              </a:xfrm>
              <a:prstGeom prst="line">
                <a:avLst/>
              </a:prstGeom>
              <a:ln w="38100">
                <a:solidFill>
                  <a:srgbClr val="5255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34 Conector recto">
                <a:extLst>
                  <a:ext uri="{FF2B5EF4-FFF2-40B4-BE49-F238E27FC236}">
                    <a16:creationId xmlns:a16="http://schemas.microsoft.com/office/drawing/2014/main" id="{FC4BFEC9-3C32-354C-BA20-A3095396D1C5}"/>
                  </a:ext>
                </a:extLst>
              </p:cNvPr>
              <p:cNvCxnSpPr/>
              <p:nvPr/>
            </p:nvCxnSpPr>
            <p:spPr bwMode="auto">
              <a:xfrm>
                <a:off x="1567639" y="2574313"/>
                <a:ext cx="215900" cy="1587"/>
              </a:xfrm>
              <a:prstGeom prst="line">
                <a:avLst/>
              </a:prstGeom>
              <a:ln w="38100">
                <a:solidFill>
                  <a:srgbClr val="5255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34 Conector recto">
                <a:extLst>
                  <a:ext uri="{FF2B5EF4-FFF2-40B4-BE49-F238E27FC236}">
                    <a16:creationId xmlns:a16="http://schemas.microsoft.com/office/drawing/2014/main" id="{26C8E2C4-B86C-C141-8EE6-230BB7A7B340}"/>
                  </a:ext>
                </a:extLst>
              </p:cNvPr>
              <p:cNvCxnSpPr/>
              <p:nvPr/>
            </p:nvCxnSpPr>
            <p:spPr bwMode="auto">
              <a:xfrm>
                <a:off x="1491439" y="2648925"/>
                <a:ext cx="215900" cy="0"/>
              </a:xfrm>
              <a:prstGeom prst="line">
                <a:avLst/>
              </a:prstGeom>
              <a:ln w="38100">
                <a:solidFill>
                  <a:srgbClr val="5255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46 Conector recto">
                <a:extLst>
                  <a:ext uri="{FF2B5EF4-FFF2-40B4-BE49-F238E27FC236}">
                    <a16:creationId xmlns:a16="http://schemas.microsoft.com/office/drawing/2014/main" id="{D4EF10C4-0101-CC48-B836-3A22A0FFB791}"/>
                  </a:ext>
                </a:extLst>
              </p:cNvPr>
              <p:cNvCxnSpPr/>
              <p:nvPr/>
            </p:nvCxnSpPr>
            <p:spPr bwMode="auto">
              <a:xfrm rot="16200000" flipH="1">
                <a:off x="1437464" y="2426675"/>
                <a:ext cx="215900" cy="44450"/>
              </a:xfrm>
              <a:prstGeom prst="line">
                <a:avLst/>
              </a:prstGeom>
              <a:ln w="38100">
                <a:solidFill>
                  <a:srgbClr val="5255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46 Conector recto">
                <a:extLst>
                  <a:ext uri="{FF2B5EF4-FFF2-40B4-BE49-F238E27FC236}">
                    <a16:creationId xmlns:a16="http://schemas.microsoft.com/office/drawing/2014/main" id="{23B9304A-2108-E04C-ACE8-E2268DBBD832}"/>
                  </a:ext>
                </a:extLst>
              </p:cNvPr>
              <p:cNvCxnSpPr/>
              <p:nvPr/>
            </p:nvCxnSpPr>
            <p:spPr bwMode="auto">
              <a:xfrm rot="16200000" flipH="1">
                <a:off x="1369201" y="2510813"/>
                <a:ext cx="215900" cy="44450"/>
              </a:xfrm>
              <a:prstGeom prst="line">
                <a:avLst/>
              </a:prstGeom>
              <a:ln w="38100">
                <a:solidFill>
                  <a:srgbClr val="5255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41462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524548" y="3981615"/>
            <a:ext cx="4353340" cy="1087083"/>
            <a:chOff x="3002714" y="5151120"/>
            <a:chExt cx="4353340" cy="1087083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3002714" y="5834271"/>
              <a:ext cx="4353340" cy="0"/>
            </a:xfrm>
            <a:prstGeom prst="line">
              <a:avLst/>
            </a:prstGeom>
            <a:ln>
              <a:solidFill>
                <a:srgbClr val="C9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ángulo 4"/>
            <p:cNvSpPr/>
            <p:nvPr/>
          </p:nvSpPr>
          <p:spPr>
            <a:xfrm>
              <a:off x="4747589" y="5151120"/>
              <a:ext cx="845235" cy="108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t" anchorCtr="0"/>
            <a:lstStyle/>
            <a:p>
              <a:pPr algn="r"/>
              <a:r>
                <a:rPr lang="es-ES" sz="13800" b="1" dirty="0">
                  <a:solidFill>
                    <a:srgbClr val="C92626"/>
                  </a:solidFill>
                  <a:latin typeface="Century" panose="02040604050505020304" pitchFamily="18" charset="0"/>
                </a:rPr>
                <a:t>“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6214" y="902157"/>
            <a:ext cx="6397946" cy="3688396"/>
          </a:xfrm>
        </p:spPr>
        <p:txBody>
          <a:bodyPr>
            <a:noAutofit/>
          </a:bodyPr>
          <a:lstStyle/>
          <a:p>
            <a:r>
              <a:rPr lang="es-ES" sz="4800" dirty="0">
                <a:solidFill>
                  <a:srgbClr val="C92626"/>
                </a:solidFill>
              </a:rPr>
              <a:t>La cooperación </a:t>
            </a:r>
            <a:br>
              <a:rPr lang="es-ES" sz="4800" dirty="0">
                <a:solidFill>
                  <a:srgbClr val="C92626"/>
                </a:solidFill>
              </a:rPr>
            </a:br>
            <a:r>
              <a:rPr lang="es-ES" sz="4800" dirty="0">
                <a:solidFill>
                  <a:srgbClr val="C92626"/>
                </a:solidFill>
              </a:rPr>
              <a:t>no sólo implica acciones coordinadas, sino también creencias y actitudes coordinadas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756126" y="5557507"/>
            <a:ext cx="363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+mj-lt"/>
                <a:ea typeface="Microsoft YaHei UI Light" panose="020B0502040204020203" pitchFamily="34" charset="-122"/>
              </a:rPr>
              <a:t>―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D.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Regan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</a:t>
            </a:r>
            <a:r>
              <a:rPr lang="es-ES" sz="1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Utilitarianism and Cooperation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1980</a:t>
            </a:r>
          </a:p>
        </p:txBody>
      </p:sp>
    </p:spTree>
    <p:extLst>
      <p:ext uri="{BB962C8B-B14F-4D97-AF65-F5344CB8AC3E}">
        <p14:creationId xmlns:p14="http://schemas.microsoft.com/office/powerpoint/2010/main" val="1745102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n de visit card hand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9771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43156" flipH="1">
            <a:off x="1907610" y="1006225"/>
            <a:ext cx="7410450" cy="4905376"/>
          </a:xfrm>
          <a:prstGeom prst="rect">
            <a:avLst/>
          </a:prstGeom>
          <a:pattFill prst="pct6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effectLst>
            <a:softEdge rad="31750"/>
          </a:effectLst>
          <a:scene3d>
            <a:camera prst="orthographicFront"/>
            <a:lightRig rig="threePt" dir="t"/>
          </a:scene3d>
          <a:sp3d extrusionH="76200" prstMaterial="dkEdge">
            <a:extrusionClr>
              <a:schemeClr val="bg2">
                <a:lumMod val="50000"/>
              </a:schemeClr>
            </a:extrusionClr>
          </a:sp3d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679766" y="271376"/>
            <a:ext cx="3521612" cy="1233866"/>
          </a:xfrm>
        </p:spPr>
        <p:txBody>
          <a:bodyPr>
            <a:noAutofit/>
          </a:bodyPr>
          <a:lstStyle/>
          <a:p>
            <a:pPr algn="ctr"/>
            <a:r>
              <a:rPr lang="es-ES" sz="6000" b="1" spc="-300" dirty="0">
                <a:solidFill>
                  <a:srgbClr val="C0081E"/>
                </a:solidFill>
                <a:latin typeface="Corbel" panose="020B0503020204020204" pitchFamily="34" charset="0"/>
              </a:rPr>
              <a:t>¡Gracias!</a:t>
            </a:r>
            <a:endParaRPr lang="es-ES" sz="6000" b="1" spc="-300" dirty="0">
              <a:solidFill>
                <a:srgbClr val="C008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242" name="AutoShape 2" descr="data:image/jpeg;base64,/9j/4AAQSkZJRgABAQAAAQABAAD/2wCEAAkGBhIPDxATEhAUEBEUEBMQFhQVEREUFBQXFxAVFhUQFxIYICYeGCUjGRUUKzsgJScpLCwtFR4xNTAqNSYrLCkBCQoKDgwOGg8PGikdHBwpLCkpLSwpKSwpKSwpLCksKSkpKSwpKSwqLCwpKSwsLCksKSwpKSkpLCkpLCwsKSk1Kf/AABEIAJoBSAMBIgACEQEDEQH/xAAcAAEAAgMBAQEAAAAAAAAAAAAABQYBBAcDAgj/xABJEAACAgECAwMGCAwFAQkAAAABAgADEQQSBSExBhNBIlFhcYGhBxQyNFSRs9EVFyM1QlJzdJOjsdIWM1NiciRkgoSSoqTBw8T/xAAaAQEBAQEBAQEAAAAAAAAAAAAAAQIEBwUD/8QALxEBAAIBAgUBBAsBAAAAAAAAAAERAgMxBBIhQXFREzKR0RQiNEJTYXKBkrHhBf/aAAwDAQACEQMRAD8A7jERAREQEREBERAREQEREBERAREQEREBERAREQEREBERAREQEREBERAREQEREBERAREQEREBERA5D297d67ScRvppv2VqK8L3dTYzUjHmyk9SZX/AMaPE/pX8mj+2PhS/O2p9VP2Fcq9NLOwVQWYkKAASSScAADrznLllNz1ehcHwnD5cPp5ZaeNzjF9I9Fo/GjxP6V/Jo/tj8aPE/pX8mj+2b+m+DZKUV+Ia2rRlhkV5VrPbz/oDMcc+D2uvTNfpdRZqdpXKHTWKSC2NwPLIHql+s/KM/8AnTlGMYY9Zq+TpfmqaP40eJ/Sv5NH9sfjR4n9K/k0f2yqsuDz5GYmeafV3/QeG/Dx/jHyfpzgt7WabTuxyz0Vux5DJasEnA9Jm7I/s78z0v7tT9kskJ1Rs831YrOYj1kiJA9pu1K6MBQN9rDIXPID9Zj5vR4yvzT0Tlw4zr9Y5Fb2H/bV5Cr6yOntM9W0XFKfK/L8ufK3vP8A0hj/AEmeZrldMiafCrHbT0s5y5qRmJGDkqCeXhOYU8f1rsFS+1mY4AB5kyzNERbrcTl9/EuJUDc7XovnZcr9ZBEsHZLti99gpuxvIJVwMbiBkqR06Z5jzRZOK4RKv2919lNNRqsasmwglTjI2E4mewWvsuotNtjWEW7QWOcDYpx7zF9aSulrPETmI4/qfjmz4xZt+NbMbuW3vsbfqiZoiLdOiR3aK9q9JeyMVZa2II6g+cTnOl4zrrm213XO2CcKcnA8feImaWIt1eJzPPFf+0y89nO9+K1d/u73Dbt/yvltjPsxESkxSTiIlQiIgIiICIiAiIgIiICIiAiIgIiIHAfhS/O2p9VP2Fc8uy2tXRU36zaGvBGn04IyFd1Je7HjtQD2uJ6/Cl+dtT6qfsK5C8I14S3Th+dVeoFxHgeabgfWEE5J956Lo4c/BaePblxv84rb99vC+6FvidyItX4Q41dh3aw5XTZGdpPgQDzxjHnAwDY6uOGmwJqeJtdqT10+k0yOFPiuAjMfaQZz7hfFLUoZqiTr+Ialqu8/SWvK7tp/RL2PjPgE9Am7ru1acKU6Xh4U2jyb9WyhmscfKCA8sA565Ho8TuMqfK1uDy1cuWrmfHbebmJ5cYnpERFzTf7c9hjcG1Wlq1L22XFrKnrAIDKxLquN3UDlz6zmjKQSCMEHBB6g+aTo7d8QDbvjt2c5+Vkf+Xp7pCXWl2ZmOWYlifOSckzGUxOz7PBaWvpY8mrMTEbb34fpbs78z0v7tT9kskJH9nfmel/dqfslkhOqNnnWr7+XmWDOQcQ1DavVserWW7F9ALbUHsGJ19hkGcd4Zb3OqqZuQS5N3o2uM/8AzJkmDrHC+Gpp6lrQYCjr4sfFj6TNuYWZmmGDOQ9nLAus05JAAsBJJAA5dSTOvGcY4dojfdXUCFLsFyRkD04mcm8e7pnHeP6ZKLQbUctWyhFZWLEggDA/rKP2K0bWa2ogcq8ux8w2kD6yZ58e7L26IKWZXRjgMuRg4zgg+jP1GXHsHxBLNOyhER0YBtqgbgR5Ln09R7JN5XaOjW+Ej/Io/bH7Np9fBt83u/bf/Wk+fhJ/yKf2x+zaZ+DY/kLh499n+Wv3GXun3VvnIl+f/wDjP/0Trs5CjZ1wPgdZn/3EZGDpPan5lqf2TShdi9dXRqi1rhF7pxk9Mkrge4y+9qfmWp/ZNOcdneDDWXGsuU8hnyAD0IGMe2SdzHZ0X/Fej+kV/WZKVWBlVlOVYBgR4gjIMpv4tF+kt/DH3y36TT93XWmc7EVM+faoGfdNRbM12e0REqEREBERAREQEREBERAREQEREBERA4D8KX521Pqp+wrlUlr+FL87an1VfYVyqTky3l6ZwP2bT/Tj/UJHhPFWptrfPOtLdn+1mrfafY7A+yR0RM26YxiJ5o7/AO/MiIhp+mezvzPS/u1P2SyQkd2d+Z6X92p+yWSM7I2eWavv5eZDOb9tezjVWvci5qc7mx+gx659BPj6cevpEwRmJi2ImnPuAduzSi13KXVRhXXG4DwBB6+vP1yYt+ETTAeSlrHzbVHvJm/q+x2ktJJpCk+KFk9w5e6eFXYLSKeaO3rsbHuxJ1avFM6DV99TXZjG9FfGc4yoOMzlfZj57pv2o/oZ1jT6da0VEG1VUKAPAAchIvS9ktLU6ulWHU7gd9hwfUTiJhImnr2k4Z8Z0tqAZbbuX/kvMfX09s592O4p3GrTJwln5JvafJPsbH1mdVkJZ2N0jMWNPMktyssHMnOQAeXOJgielPPtpwttRpTsGXrYWAeJwCGA9hP1Sk9l+0R0VjZUtW4AYDqCOjDPrPKdUCyJ4h2V017FnqAY9WUlSfScdfbEwRPaUJxL4Q6u7IpVzYQQCwChf93U5x5pW+yXC2v1VZwSlbCxz4cjlRnzkge+XSvsFpAclHb0Gxse7Em9JokpUJWioo8FGPb6YqZ3W4jZo9qfmWp/ZNOddmOMLpL+8dWYd2yYXGeZXzkeadU1elW1GRxlGBUjJGQfSJEf4J0f+j/Mt++JhImIhHfjHo/0rf5f90sXCeJLqaUtUFVbOA2M8mK+Hqkd/gnR/wCj/Mt++Suh0KUVrXWu1FzgZJxkknmefUmWLSa7NiIiVCIiAiIgIiICIiAiIgIiICIiAiIgat3CqXYs9NbsepatGJ9pGZ8fgPT/AEen+FX903YkpuNTKO8tL8B6f6PT/Cr+6PwHp/o9P8Kv7puxFQe0z9Z+LS/Aen+j0/wq/uj8B6f6PT/Cr+6bsRUHtM/Wfi+UQKAAAABgADAA8wE+oiVgiIgIiICIiAiIgIiICIiAiIgIiICIiAiIgIiICIiAiIgIiICIiAiIgIiICIiAiIgIiICIiAiIgIiICIiAiIgIiICIiAiIgIiICIiAiIgIiICIiAiIgIiICIiAiIgIiICIiAiIgIiICIiAkJx/tQmidFat3LgkbdvgQMc/XJuUP4Q8/GNLjrtOPX3i498krEXKW0Xbumy1a2rspLEKC4XGTyAPPI5+Mxqu3SV3WVCi12RmU7dpztOCcdZAk2X8SpTW4RlxtCAbTg71GcnkSOvsnxpRqDxPVfFigs33Z39NveLn34mblqoWUds17h7jRaoR0TawAJ3eIzNZfhEq8ktRcqn9LC49Y58/ZNXtKNSOHv8AGihfv69uzpt9PtzITWVan4hpzYVOlBXaFwH5lgM5Hri5IiF013ayuqyhNrP3yoysu3GHbaCc8596PtMlurs0wRgyb8sdu07cZx4+MqXFrUa/hhrBFfdUBQeoAuxg/VNvgpxxrUZ5ZN39VP8ASWyliu7TIusXS7G3tjyvJ281LevwmpoO3NV160926FmKBmK4yM4HI+OPfIjWHPHK8c8FAfZSSZA6fhhtq1dqZ7yixbOXXbufcR6sKfYYuSodCbtGo1g0uxt5Gd3k7f8ALL+voJMTnXB+JfGeKae39I14b/kNO4b3j3zossSzMURESoREQEREBERAREQEREBERAREQEREBERAREQEREBERAREQEREBIXjnZldXZU7WMnd9AApB8oHnn1SakfrtfYlqV11q5at7MtYUACsgxyVv1/dCw1ONdmF1VtdveNW9YABUKc4bcM58xz9c0tT2FV7rLRqLa2d2Y7cDG45xnrJnS8WVqjZZina7VtuZcKyuVI3dDzE9zr6xX3neJ3f6+9dvXHyunWSoLlBf4MBpsqbUWuHdHy2CV2Z5DPnz7prr8HlfkhtRc6jouVA9nm9kntDxLvbbVUqyKtbKynOd2/PMcj8mbGo19dZUPYiFugZ1UnnjkD1ioW5RGt7I12WadwzVigIqoACMK+4ZJ5z5412Pr1Nveh3pt5ZZPHHIHHgceIM3tDxhTp67bnSvfnqwUZyeQ3HzCSCOGAIIIIyCDkEecGKhLlB8E7I16Ww2bmtt5+U2OWepA8585JnrwTs0mlNxDmwW4yGC4GC3Ll/ymKeO2FVdqVFTW91uW0lge+NQYoVHLdjoT1nvfxQ1ugZqwhudCd3yVWhn8onkpyv1GOi9UdwzsTXp9QtyWOdpYhCFwAysuM9eQPulkkfq+KqKhZUyWDvaq8ghh5VyIwyD1wxnqmtCq7WPWqq7LkPyAzgBieh9EJNy24mhq+N011d73isuQo2uh3HIBAOcHGfdPWzilKhS11YDc1JsUBvSDnnKjaieGp11dQBssSsHpuZVz6sz4s4pSpUG6sFgCoNigkHoQM88wNqJrvxCpXCG1A5xhC6hjnp5PWfOu1vdd1y3b7Uq64xuz5Xp6QNqJqarW7HpXGe8dkznpipnz6fk++ZTidTMEFtZcjIUOpJ5Z5DOekDaia2n1WSQzJu3PgK2TtVscx5xkZ8xMzdxCpAS1qKA23JdR5WM7eZ648IGxE17eIVIoZrUVSNwJdQCMgZBJ5/KX6xPluI17mQW194AfJLrkYGeY6iBtRI2rjVfeV1M6d41YfyXUrnyfJGTk53ZHLmJtV8RqZyi2ozjOVDqW5deWc8oGxE07OIoSAltRbcmQXHyWcL4eJ5485n3+Eat/d96nedNm9d2fNtzmBsxNdNfUzlBYhsGcoHUsMdfJ6zYgIiICIiAiIgIiICIiAiIgJDcT0Yt1dKlnUfF7+aOyEflKf0h/T0SZmMQKjuKDTAlahRZdU7Gvci2YGy0jIxuUsd2er+meyoiNVabVtp+M2WM6rtrR2p2q2MnluB8rOMvmWjEYkpbQvBbEfU6tq/knufKA5OdrgsD4+v0GfDX11anU9/gd4tezcM70FeDWv63l7vJH6w88ncQRFFqZw4msaRi60J8VKK1le5VbvSWTJYBCV29eu0+aWXglAShQrixSzsGVdq4Zy2FXJwBnlN7EzFEypemCbK9ju+pXUsRVud0H/UtktWcqg2Endyx1BmxqGVbVawZQcSsY8sgf8ASnDn0A45+GJa8RiKW1X1TrY99lfOs2aJdw+S7rqhuYH9LClAT6PRCEJar2D8kur1WSfkq5I7uxvMPljPgWEtGIxFJara0q41llYzURp/KA8lnSwmyxfPhNgJHm9EzdqF+MXsb6q67K0CM9YdHrCkMivuA5Nu8n/cDLRiNsUWrmhKaa38tYMfFqUqtfyVKqG3qCfkknBxnnkdcTw4xxHemqTvErUVlUrFYay4GkMHBPgScchy2nJ81qxGIotXBqhVavd2K7W2UiygjL5KIptUjmMKATnI5HmJIcdBCVPgkV312NgEnaDhmAHM4Bz7JJ7ZnEFoR9cmo1Gm7phYK2ex2Xmqg0sgBbpklhy68jNSnThdBp8Lg9/Q/Tnk6pct9RPsllxMxRasFu6U34J7rWajcADk1u5VuXj5Ww/92eQpei2lnsSktQxLvXuQWvbvtXO4BScjr1C48Ja8RiKLV3h+iUXaXDC1RVqrFYLhRuuqOFXngDcwHonyNStdjV1WLcjm9mQDL0sVd2YsPAtkYYZ8oYJlkxGIotXdDYqPoi2F3aEIM8svmnCA+f0TWq1xubSMbFLd+GNKV47nKOCrt1Bycc8ZJPKWvEYii1a01AXR04XBOrrY8uZ/60cz7MfVPDU8QNu3Niqw1df5Ba/LTbqVG926jkM5wAdwHjLZiNsUWgOH6la71qqsW6tmtYgc3pOSxJYeBYkcwDkjmZYJjEzKh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44" name="AutoShape 4" descr="data:image/jpeg;base64,/9j/4AAQSkZJRgABAQAAAQABAAD/2wCEAAkGBhIPDxATEhAUEBEUEBMQFhQVEREUFBQXFxAVFhUQFxIYICYeGCUjGRUUKzsgJScpLCwtFR4xNTAqNSYrLCkBCQoKDgwOGg8PGikdHBwpLCkpLSwpKSwpKSwpLCksKSkpKSwpKSwqLCwpKSwsLCksKSwpKSkpLCkpLCwsKSk1Kf/AABEIAJoBSAMBIgACEQEDEQH/xAAcAAEAAgMBAQEAAAAAAAAAAAAABQYBBAcDAgj/xABJEAACAgECAwMGCAwFAQkAAAABAgADEQQSBSExBhNBIlFhcYGhBxQyNFSRs9EVFyM1QlJzdJOjsdIWM1NiciRkgoSSoqTBw8T/xAAaAQEBAQEBAQEAAAAAAAAAAAAAAQIEBwUD/8QALxEBAAIBAgUBBAsBAAAAAAAAAAERAgMxBBIhQXFREzKR0RQiNEJTYXKBkrHhBf/aAAwDAQACEQMRAD8A7jERAREQEREBERAREQEREBERAREQEREBERAREQEREBERAREQEREBERAREQEREBERAREQEREBERA5D297d67ScRvppv2VqK8L3dTYzUjHmyk9SZX/AMaPE/pX8mj+2PhS/O2p9VP2Fcq9NLOwVQWYkKAASSScAADrznLllNz1ehcHwnD5cPp5ZaeNzjF9I9Fo/GjxP6V/Jo/tj8aPE/pX8mj+2b+m+DZKUV+Ia2rRlhkV5VrPbz/oDMcc+D2uvTNfpdRZqdpXKHTWKSC2NwPLIHql+s/KM/8AnTlGMYY9Zq+TpfmqaP40eJ/Sv5NH9sfjR4n9K/k0f2yqsuDz5GYmeafV3/QeG/Dx/jHyfpzgt7WabTuxyz0Vux5DJasEnA9Jm7I/s78z0v7tT9kskJ1Rs831YrOYj1kiJA9pu1K6MBQN9rDIXPID9Zj5vR4yvzT0Tlw4zr9Y5Fb2H/bV5Cr6yOntM9W0XFKfK/L8ufK3vP8A0hj/AEmeZrldMiafCrHbT0s5y5qRmJGDkqCeXhOYU8f1rsFS+1mY4AB5kyzNERbrcTl9/EuJUDc7XovnZcr9ZBEsHZLti99gpuxvIJVwMbiBkqR06Z5jzRZOK4RKv2919lNNRqsasmwglTjI2E4mewWvsuotNtjWEW7QWOcDYpx7zF9aSulrPETmI4/qfjmz4xZt+NbMbuW3vsbfqiZoiLdOiR3aK9q9JeyMVZa2II6g+cTnOl4zrrm213XO2CcKcnA8feImaWIt1eJzPPFf+0y89nO9+K1d/u73Dbt/yvltjPsxESkxSTiIlQiIgIiICIiAiIgIiICIiAiIgIiIHAfhS/O2p9VP2Fc8uy2tXRU36zaGvBGn04IyFd1Je7HjtQD2uJ6/Cl+dtT6qfsK5C8I14S3Th+dVeoFxHgeabgfWEE5J956Lo4c/BaePblxv84rb99vC+6FvidyItX4Q41dh3aw5XTZGdpPgQDzxjHnAwDY6uOGmwJqeJtdqT10+k0yOFPiuAjMfaQZz7hfFLUoZqiTr+Ialqu8/SWvK7tp/RL2PjPgE9Am7ru1acKU6Xh4U2jyb9WyhmscfKCA8sA565Ho8TuMqfK1uDy1cuWrmfHbebmJ5cYnpERFzTf7c9hjcG1Wlq1L22XFrKnrAIDKxLquN3UDlz6zmjKQSCMEHBB6g+aTo7d8QDbvjt2c5+Vkf+Xp7pCXWl2ZmOWYlifOSckzGUxOz7PBaWvpY8mrMTEbb34fpbs78z0v7tT9kskJH9nfmel/dqfslkhOqNnnWr7+XmWDOQcQ1DavVserWW7F9ALbUHsGJ19hkGcd4Zb3OqqZuQS5N3o2uM/8AzJkmDrHC+Gpp6lrQYCjr4sfFj6TNuYWZmmGDOQ9nLAus05JAAsBJJAA5dSTOvGcY4dojfdXUCFLsFyRkD04mcm8e7pnHeP6ZKLQbUctWyhFZWLEggDA/rKP2K0bWa2ogcq8ux8w2kD6yZ58e7L26IKWZXRjgMuRg4zgg+jP1GXHsHxBLNOyhER0YBtqgbgR5Ln09R7JN5XaOjW+Ej/Io/bH7Np9fBt83u/bf/Wk+fhJ/yKf2x+zaZ+DY/kLh499n+Wv3GXun3VvnIl+f/wDjP/0Trs5CjZ1wPgdZn/3EZGDpPan5lqf2TShdi9dXRqi1rhF7pxk9Mkrge4y+9qfmWp/ZNOcdneDDWXGsuU8hnyAD0IGMe2SdzHZ0X/Fej+kV/WZKVWBlVlOVYBgR4gjIMpv4tF+kt/DH3y36TT93XWmc7EVM+faoGfdNRbM12e0REqEREBERAREQEREBERAREQEREBERA4D8KX521Pqp+wrlUlr+FL87an1VfYVyqTky3l6ZwP2bT/Tj/UJHhPFWptrfPOtLdn+1mrfafY7A+yR0RM26YxiJ5o7/AO/MiIhp+mezvzPS/u1P2SyQkd2d+Z6X92p+yWSM7I2eWavv5eZDOb9tezjVWvci5qc7mx+gx659BPj6cevpEwRmJi2ImnPuAduzSi13KXVRhXXG4DwBB6+vP1yYt+ETTAeSlrHzbVHvJm/q+x2ktJJpCk+KFk9w5e6eFXYLSKeaO3rsbHuxJ1avFM6DV99TXZjG9FfGc4yoOMzlfZj57pv2o/oZ1jT6da0VEG1VUKAPAAchIvS9ktLU6ulWHU7gd9hwfUTiJhImnr2k4Z8Z0tqAZbbuX/kvMfX09s592O4p3GrTJwln5JvafJPsbH1mdVkJZ2N0jMWNPMktyssHMnOQAeXOJgielPPtpwttRpTsGXrYWAeJwCGA9hP1Sk9l+0R0VjZUtW4AYDqCOjDPrPKdUCyJ4h2V017FnqAY9WUlSfScdfbEwRPaUJxL4Q6u7IpVzYQQCwChf93U5x5pW+yXC2v1VZwSlbCxz4cjlRnzkge+XSvsFpAclHb0Gxse7Em9JokpUJWioo8FGPb6YqZ3W4jZo9qfmWp/ZNOddmOMLpL+8dWYd2yYXGeZXzkeadU1elW1GRxlGBUjJGQfSJEf4J0f+j/Mt++JhImIhHfjHo/0rf5f90sXCeJLqaUtUFVbOA2M8mK+Hqkd/gnR/wCj/Mt++Suh0KUVrXWu1FzgZJxkknmefUmWLSa7NiIiVCIiAiIgIiICIiAiIgIiICIiAiIgat3CqXYs9NbsepatGJ9pGZ8fgPT/AEen+FX903YkpuNTKO8tL8B6f6PT/Cr+6PwHp/o9P8Kv7puxFQe0z9Z+LS/Aen+j0/wq/uj8B6f6PT/Cr+6bsRUHtM/Wfi+UQKAAAABgADAA8wE+oiVgiIgIiICIiAiIgIiICIiAiIgIiICIiAiIgIiICIiAiIgIiICIiAiIgIiICIiAiIgIiICIiAiIgIiICIiAiIgIiICIiAiIgIiICIiAiIgIiICIiAiIgIiICIiAiIgIiICIiAiIgIiICIiAkJx/tQmidFat3LgkbdvgQMc/XJuUP4Q8/GNLjrtOPX3i498krEXKW0Xbumy1a2rspLEKC4XGTyAPPI5+Mxqu3SV3WVCi12RmU7dpztOCcdZAk2X8SpTW4RlxtCAbTg71GcnkSOvsnxpRqDxPVfFigs33Z39NveLn34mblqoWUds17h7jRaoR0TawAJ3eIzNZfhEq8ktRcqn9LC49Y58/ZNXtKNSOHv8AGihfv69uzpt9PtzITWVan4hpzYVOlBXaFwH5lgM5Hri5IiF013ayuqyhNrP3yoysu3GHbaCc8596PtMlurs0wRgyb8sdu07cZx4+MqXFrUa/hhrBFfdUBQeoAuxg/VNvgpxxrUZ5ZN39VP8ASWyliu7TIusXS7G3tjyvJ281LevwmpoO3NV160926FmKBmK4yM4HI+OPfIjWHPHK8c8FAfZSSZA6fhhtq1dqZ7yixbOXXbufcR6sKfYYuSodCbtGo1g0uxt5Gd3k7f8ALL+voJMTnXB+JfGeKae39I14b/kNO4b3j3zossSzMURESoREQEREBERAREQEREBERAREQEREBERAREQEREBERAREQEREBIXjnZldXZU7WMnd9AApB8oHnn1SakfrtfYlqV11q5at7MtYUACsgxyVv1/dCw1ONdmF1VtdveNW9YABUKc4bcM58xz9c0tT2FV7rLRqLa2d2Y7cDG45xnrJnS8WVqjZZina7VtuZcKyuVI3dDzE9zr6xX3neJ3f6+9dvXHyunWSoLlBf4MBpsqbUWuHdHy2CV2Z5DPnz7prr8HlfkhtRc6jouVA9nm9kntDxLvbbVUqyKtbKynOd2/PMcj8mbGo19dZUPYiFugZ1UnnjkD1ioW5RGt7I12WadwzVigIqoACMK+4ZJ5z5412Pr1Nveh3pt5ZZPHHIHHgceIM3tDxhTp67bnSvfnqwUZyeQ3HzCSCOGAIIIIyCDkEecGKhLlB8E7I16Ww2bmtt5+U2OWepA8585JnrwTs0mlNxDmwW4yGC4GC3Ll/ymKeO2FVdqVFTW91uW0lge+NQYoVHLdjoT1nvfxQ1ugZqwhudCd3yVWhn8onkpyv1GOi9UdwzsTXp9QtyWOdpYhCFwAysuM9eQPulkkfq+KqKhZUyWDvaq8ghh5VyIwyD1wxnqmtCq7WPWqq7LkPyAzgBieh9EJNy24mhq+N011d73isuQo2uh3HIBAOcHGfdPWzilKhS11YDc1JsUBvSDnnKjaieGp11dQBssSsHpuZVz6sz4s4pSpUG6sFgCoNigkHoQM88wNqJrvxCpXCG1A5xhC6hjnp5PWfOu1vdd1y3b7Uq64xuz5Xp6QNqJqarW7HpXGe8dkznpipnz6fk++ZTidTMEFtZcjIUOpJ5Z5DOekDaia2n1WSQzJu3PgK2TtVscx5xkZ8xMzdxCpAS1qKA23JdR5WM7eZ648IGxE17eIVIoZrUVSNwJdQCMgZBJ5/KX6xPluI17mQW194AfJLrkYGeY6iBtRI2rjVfeV1M6d41YfyXUrnyfJGTk53ZHLmJtV8RqZyi2ozjOVDqW5deWc8oGxE07OIoSAltRbcmQXHyWcL4eJ5485n3+Eat/d96nedNm9d2fNtzmBsxNdNfUzlBYhsGcoHUsMdfJ6zYgIiICIiAiIgIiICIiAiIgJDcT0Yt1dKlnUfF7+aOyEflKf0h/T0SZmMQKjuKDTAlahRZdU7Gvci2YGy0jIxuUsd2er+meyoiNVabVtp+M2WM6rtrR2p2q2MnluB8rOMvmWjEYkpbQvBbEfU6tq/knufKA5OdrgsD4+v0GfDX11anU9/gd4tezcM70FeDWv63l7vJH6w88ncQRFFqZw4msaRi60J8VKK1le5VbvSWTJYBCV29eu0+aWXglAShQrixSzsGVdq4Zy2FXJwBnlN7EzFEypemCbK9ju+pXUsRVud0H/UtktWcqg2Endyx1BmxqGVbVawZQcSsY8sgf8ASnDn0A45+GJa8RiKW1X1TrY99lfOs2aJdw+S7rqhuYH9LClAT6PRCEJar2D8kur1WSfkq5I7uxvMPljPgWEtGIxFJara0q41llYzURp/KA8lnSwmyxfPhNgJHm9EzdqF+MXsb6q67K0CM9YdHrCkMivuA5Nu8n/cDLRiNsUWrmhKaa38tYMfFqUqtfyVKqG3qCfkknBxnnkdcTw4xxHemqTvErUVlUrFYay4GkMHBPgScchy2nJ81qxGIotXBqhVavd2K7W2UiygjL5KIptUjmMKATnI5HmJIcdBCVPgkV312NgEnaDhmAHM4Bz7JJ7ZnEFoR9cmo1Gm7phYK2ex2Xmqg0sgBbpklhy68jNSnThdBp8Lg9/Q/Tnk6pct9RPsllxMxRasFu6U34J7rWajcADk1u5VuXj5Ww/92eQpei2lnsSktQxLvXuQWvbvtXO4BScjr1C48Ja8RiKLV3h+iUXaXDC1RVqrFYLhRuuqOFXngDcwHonyNStdjV1WLcjm9mQDL0sVd2YsPAtkYYZ8oYJlkxGIotXdDYqPoi2F3aEIM8svmnCA+f0TWq1xubSMbFLd+GNKV47nKOCrt1Bycc8ZJPKWvEYii1a01AXR04XBOrrY8uZ/60cz7MfVPDU8QNu3Niqw1df5Ba/LTbqVG926jkM5wAdwHjLZiNsUWgOH6la71qqsW6tmtYgc3pOSxJYeBYkcwDkjmZYJjEzKh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 rot="20592931">
            <a:off x="3384825" y="3200381"/>
            <a:ext cx="260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>
                <a:solidFill>
                  <a:srgbClr val="9EAFDB"/>
                </a:solidFill>
                <a:latin typeface="Corbel" panose="020B05030202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mabela.casal@usc.es</a:t>
            </a:r>
            <a:endParaRPr lang="es-ES" u="sng" dirty="0">
              <a:solidFill>
                <a:srgbClr val="9EAFDB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b="1" dirty="0">
                <a:solidFill>
                  <a:srgbClr val="9EAFDB"/>
                </a:solidFill>
                <a:latin typeface="Corbel" panose="020B05030202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s-ES" u="sng" dirty="0">
                <a:solidFill>
                  <a:srgbClr val="9EAFDB"/>
                </a:solidFill>
                <a:latin typeface="Corbel" panose="020B05030202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mabelacasal</a:t>
            </a:r>
            <a:endParaRPr lang="es-ES" dirty="0">
              <a:solidFill>
                <a:srgbClr val="9EAFDB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7359">
            <a:off x="3575066" y="4215665"/>
            <a:ext cx="845363" cy="4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3 CuadroTexto">
            <a:extLst>
              <a:ext uri="{FF2B5EF4-FFF2-40B4-BE49-F238E27FC236}">
                <a16:creationId xmlns:a16="http://schemas.microsoft.com/office/drawing/2014/main" id="{6B3FD5D9-6E93-B245-AB05-3B8233C5C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706" y="265621"/>
            <a:ext cx="8383456" cy="74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500"/>
              </a:lnSpc>
              <a:spcBef>
                <a:spcPct val="0"/>
              </a:spcBef>
              <a:buNone/>
              <a:defRPr/>
            </a:pP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rPr>
              <a:t> </a:t>
            </a:r>
            <a:r>
              <a:rPr lang="es-ES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GRUPO DE TRABAJO OPEN SCIENCE DE LA CRUE Objetivos 2018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43E3041-045A-024B-9406-FA338DBB4A59}"/>
              </a:ext>
            </a:extLst>
          </p:cNvPr>
          <p:cNvCxnSpPr>
            <a:cxnSpLocks/>
          </p:cNvCxnSpPr>
          <p:nvPr/>
        </p:nvCxnSpPr>
        <p:spPr>
          <a:xfrm>
            <a:off x="5430129" y="954517"/>
            <a:ext cx="240557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Imagen 25">
            <a:extLst>
              <a:ext uri="{FF2B5EF4-FFF2-40B4-BE49-F238E27FC236}">
                <a16:creationId xmlns:a16="http://schemas.microsoft.com/office/drawing/2014/main" id="{E815B787-589B-2943-A0AB-1A8AEF7A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93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upo 28679">
            <a:extLst>
              <a:ext uri="{FF2B5EF4-FFF2-40B4-BE49-F238E27FC236}">
                <a16:creationId xmlns:a16="http://schemas.microsoft.com/office/drawing/2014/main" id="{29F3A9CD-4E62-624D-A3FA-B79CEC515E47}"/>
              </a:ext>
            </a:extLst>
          </p:cNvPr>
          <p:cNvGrpSpPr>
            <a:grpSpLocks/>
          </p:cNvGrpSpPr>
          <p:nvPr/>
        </p:nvGrpSpPr>
        <p:grpSpPr bwMode="auto">
          <a:xfrm>
            <a:off x="3449369" y="1637839"/>
            <a:ext cx="6658458" cy="4392257"/>
            <a:chOff x="3222000" y="1412832"/>
            <a:chExt cx="2700000" cy="720000"/>
          </a:xfrm>
          <a:solidFill>
            <a:srgbClr val="F42917"/>
          </a:solidFill>
        </p:grpSpPr>
        <p:sp>
          <p:nvSpPr>
            <p:cNvPr id="39" name="Rectángulo redondeado 38">
              <a:extLst>
                <a:ext uri="{FF2B5EF4-FFF2-40B4-BE49-F238E27FC236}">
                  <a16:creationId xmlns:a16="http://schemas.microsoft.com/office/drawing/2014/main" id="{F65A6989-2958-BC48-B1CC-7EF412EC4997}"/>
                </a:ext>
              </a:extLst>
            </p:cNvPr>
            <p:cNvSpPr/>
            <p:nvPr/>
          </p:nvSpPr>
          <p:spPr>
            <a:xfrm>
              <a:off x="3222000" y="1412832"/>
              <a:ext cx="2700000" cy="72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40" name="Shape 401">
              <a:extLst>
                <a:ext uri="{FF2B5EF4-FFF2-40B4-BE49-F238E27FC236}">
                  <a16:creationId xmlns:a16="http://schemas.microsoft.com/office/drawing/2014/main" id="{91D7EFB9-E8A1-5F46-BAD3-7CC5460DF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888" y="1587047"/>
              <a:ext cx="396000" cy="396000"/>
            </a:xfrm>
            <a:custGeom>
              <a:avLst/>
              <a:gdLst>
                <a:gd name="T0" fmla="*/ 2147483646 w 15144"/>
                <a:gd name="T1" fmla="*/ 2147483646 h 14460"/>
                <a:gd name="T2" fmla="*/ 2147483646 w 15144"/>
                <a:gd name="T3" fmla="*/ 2147483646 h 14460"/>
                <a:gd name="T4" fmla="*/ 2147483646 w 15144"/>
                <a:gd name="T5" fmla="*/ 2147483646 h 14460"/>
                <a:gd name="T6" fmla="*/ 2147483646 w 15144"/>
                <a:gd name="T7" fmla="*/ 2147483646 h 14460"/>
                <a:gd name="T8" fmla="*/ 2147483646 w 15144"/>
                <a:gd name="T9" fmla="*/ 2147483646 h 14460"/>
                <a:gd name="T10" fmla="*/ 2147483646 w 15144"/>
                <a:gd name="T11" fmla="*/ 2147483646 h 14460"/>
                <a:gd name="T12" fmla="*/ 2147483646 w 15144"/>
                <a:gd name="T13" fmla="*/ 2147483646 h 14460"/>
                <a:gd name="T14" fmla="*/ 2147483646 w 15144"/>
                <a:gd name="T15" fmla="*/ 2147483646 h 14460"/>
                <a:gd name="T16" fmla="*/ 2147483646 w 15144"/>
                <a:gd name="T17" fmla="*/ 2147483646 h 14460"/>
                <a:gd name="T18" fmla="*/ 2147483646 w 15144"/>
                <a:gd name="T19" fmla="*/ 2147483646 h 14460"/>
                <a:gd name="T20" fmla="*/ 2147483646 w 15144"/>
                <a:gd name="T21" fmla="*/ 2147483646 h 14460"/>
                <a:gd name="T22" fmla="*/ 2147483646 w 15144"/>
                <a:gd name="T23" fmla="*/ 2147483646 h 14460"/>
                <a:gd name="T24" fmla="*/ 2147483646 w 15144"/>
                <a:gd name="T25" fmla="*/ 2147483646 h 14460"/>
                <a:gd name="T26" fmla="*/ 2147483646 w 15144"/>
                <a:gd name="T27" fmla="*/ 2147483646 h 14460"/>
                <a:gd name="T28" fmla="*/ 2147483646 w 15144"/>
                <a:gd name="T29" fmla="*/ 2147483646 h 14460"/>
                <a:gd name="T30" fmla="*/ 2147483646 w 15144"/>
                <a:gd name="T31" fmla="*/ 2147483646 h 14460"/>
                <a:gd name="T32" fmla="*/ 2147483646 w 15144"/>
                <a:gd name="T33" fmla="*/ 2147483646 h 14460"/>
                <a:gd name="T34" fmla="*/ 2147483646 w 15144"/>
                <a:gd name="T35" fmla="*/ 2147483646 h 14460"/>
                <a:gd name="T36" fmla="*/ 2147483646 w 15144"/>
                <a:gd name="T37" fmla="*/ 2147483646 h 14460"/>
                <a:gd name="T38" fmla="*/ 2147483646 w 15144"/>
                <a:gd name="T39" fmla="*/ 2147483646 h 14460"/>
                <a:gd name="T40" fmla="*/ 2147483646 w 15144"/>
                <a:gd name="T41" fmla="*/ 2147483646 h 14460"/>
                <a:gd name="T42" fmla="*/ 2147483646 w 15144"/>
                <a:gd name="T43" fmla="*/ 2147483646 h 14460"/>
                <a:gd name="T44" fmla="*/ 2147483646 w 15144"/>
                <a:gd name="T45" fmla="*/ 2147483646 h 14460"/>
                <a:gd name="T46" fmla="*/ 2147483646 w 15144"/>
                <a:gd name="T47" fmla="*/ 2147483646 h 14460"/>
                <a:gd name="T48" fmla="*/ 2147483646 w 15144"/>
                <a:gd name="T49" fmla="*/ 2147483646 h 14460"/>
                <a:gd name="T50" fmla="*/ 2147483646 w 15144"/>
                <a:gd name="T51" fmla="*/ 2147483646 h 14460"/>
                <a:gd name="T52" fmla="*/ 2147483646 w 15144"/>
                <a:gd name="T53" fmla="*/ 2147483646 h 14460"/>
                <a:gd name="T54" fmla="*/ 2147483646 w 15144"/>
                <a:gd name="T55" fmla="*/ 2147483646 h 14460"/>
                <a:gd name="T56" fmla="*/ 2147483646 w 15144"/>
                <a:gd name="T57" fmla="*/ 2147483646 h 14460"/>
                <a:gd name="T58" fmla="*/ 2147483646 w 15144"/>
                <a:gd name="T59" fmla="*/ 2147483646 h 14460"/>
                <a:gd name="T60" fmla="*/ 2147483646 w 15144"/>
                <a:gd name="T61" fmla="*/ 2147483646 h 14460"/>
                <a:gd name="T62" fmla="*/ 2147483646 w 15144"/>
                <a:gd name="T63" fmla="*/ 2147483646 h 14460"/>
                <a:gd name="T64" fmla="*/ 2147483646 w 15144"/>
                <a:gd name="T65" fmla="*/ 2147483646 h 14460"/>
                <a:gd name="T66" fmla="*/ 2147483646 w 15144"/>
                <a:gd name="T67" fmla="*/ 2147483646 h 14460"/>
                <a:gd name="T68" fmla="*/ 2147483646 w 15144"/>
                <a:gd name="T69" fmla="*/ 2147483646 h 14460"/>
                <a:gd name="T70" fmla="*/ 2147483646 w 15144"/>
                <a:gd name="T71" fmla="*/ 2147483646 h 14460"/>
                <a:gd name="T72" fmla="*/ 2147483646 w 15144"/>
                <a:gd name="T73" fmla="*/ 2147483646 h 14460"/>
                <a:gd name="T74" fmla="*/ 2147483646 w 15144"/>
                <a:gd name="T75" fmla="*/ 2147483646 h 14460"/>
                <a:gd name="T76" fmla="*/ 2147483646 w 15144"/>
                <a:gd name="T77" fmla="*/ 2147483646 h 14460"/>
                <a:gd name="T78" fmla="*/ 2147483646 w 15144"/>
                <a:gd name="T79" fmla="*/ 2147483646 h 14460"/>
                <a:gd name="T80" fmla="*/ 2147483646 w 15144"/>
                <a:gd name="T81" fmla="*/ 2147483646 h 14460"/>
                <a:gd name="T82" fmla="*/ 2147483646 w 15144"/>
                <a:gd name="T83" fmla="*/ 2147483646 h 14460"/>
                <a:gd name="T84" fmla="*/ 2147483646 w 15144"/>
                <a:gd name="T85" fmla="*/ 2147483646 h 14460"/>
                <a:gd name="T86" fmla="*/ 2147483646 w 15144"/>
                <a:gd name="T87" fmla="*/ 2147483646 h 14460"/>
                <a:gd name="T88" fmla="*/ 2147483646 w 15144"/>
                <a:gd name="T89" fmla="*/ 2147483646 h 144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144"/>
                <a:gd name="T136" fmla="*/ 0 h 14460"/>
                <a:gd name="T137" fmla="*/ 15144 w 15144"/>
                <a:gd name="T138" fmla="*/ 14460 h 144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144" h="14460" extrusionOk="0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/>
            </a:p>
          </p:txBody>
        </p:sp>
      </p:grpSp>
      <p:pic>
        <p:nvPicPr>
          <p:cNvPr id="15367" name="Picture 4" descr="https://pbs.twimg.com/media/DieQPfVWkAAHV8S.jpg:large">
            <a:extLst>
              <a:ext uri="{FF2B5EF4-FFF2-40B4-BE49-F238E27FC236}">
                <a16:creationId xmlns:a16="http://schemas.microsoft.com/office/drawing/2014/main" id="{A2AA58B3-86E3-C142-BD8F-CADD375A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09" y="2489643"/>
            <a:ext cx="3875088" cy="258286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15368" name="30 CuadroTexto">
            <a:extLst>
              <a:ext uri="{FF2B5EF4-FFF2-40B4-BE49-F238E27FC236}">
                <a16:creationId xmlns:a16="http://schemas.microsoft.com/office/drawing/2014/main" id="{65FE33DA-BC35-3C45-9CEA-5CAB48CB9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2" y="1848808"/>
            <a:ext cx="6442075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s-ES" altLang="es-ES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Construir un posicionamiento de </a:t>
            </a:r>
            <a:r>
              <a:rPr lang="es-ES" altLang="es-ES" b="1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Crue</a:t>
            </a:r>
            <a:r>
              <a:rPr lang="es-ES" altLang="es-ES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en Open </a:t>
            </a:r>
            <a:r>
              <a:rPr lang="es-ES" altLang="es-ES" b="1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Science</a:t>
            </a:r>
            <a:r>
              <a:rPr lang="es-ES" altLang="es-ES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tal y como se han posicionado otros </a:t>
            </a:r>
            <a:r>
              <a:rPr lang="es-ES" altLang="es-ES" b="1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stakeholders</a:t>
            </a:r>
            <a:r>
              <a:rPr lang="es-ES" altLang="es-ES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y otras redes a nivel europeo. Descomponer el estado de la cuestión en diferentes partes y hacer seguimientos parciales.</a:t>
            </a:r>
          </a:p>
          <a:p>
            <a:pPr lvl="3"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s-ES" altLang="es-ES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Promover un espacio de discusión con la Administración en </a:t>
            </a:r>
            <a:r>
              <a:rPr lang="es-ES" altLang="es-ES" b="1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Crue</a:t>
            </a:r>
            <a:r>
              <a:rPr lang="es-ES" altLang="es-ES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pPr lvl="3"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s-ES" altLang="es-ES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Estar presente en el espacio europeo y sus diferentes foros (EUA, plataformas, etc.), como sistema universitario español donde se trata en diferentes responsabilidades.</a:t>
            </a:r>
          </a:p>
          <a:p>
            <a:pPr lvl="3"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s-ES" altLang="es-ES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Acceso abierto, datos abiertos, integridad de las investigaciones, ciencia ciudadana</a:t>
            </a:r>
            <a:r>
              <a:rPr lang="es-ES" altLang="es-ES" b="1" dirty="0">
                <a:solidFill>
                  <a:schemeClr val="bg1"/>
                </a:solidFill>
                <a:latin typeface="Roboto Thin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87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9D70EBB5-18FE-426B-ABDC-8FF6E3B2AC41}"/>
              </a:ext>
            </a:extLst>
          </p:cNvPr>
          <p:cNvSpPr txBox="1"/>
          <p:nvPr/>
        </p:nvSpPr>
        <p:spPr>
          <a:xfrm>
            <a:off x="9411399" y="6298195"/>
            <a:ext cx="175981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Ignasi Labastida 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DDCA50-E4D1-45CC-9FC3-FE0B49CF1515}"/>
              </a:ext>
            </a:extLst>
          </p:cNvPr>
          <p:cNvSpPr txBox="1"/>
          <p:nvPr/>
        </p:nvSpPr>
        <p:spPr>
          <a:xfrm>
            <a:off x="9415838" y="4862641"/>
            <a:ext cx="179193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Pastora Samper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UOC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FD4825C-714A-4EF2-8FB7-895DB7A5A5F8}"/>
              </a:ext>
            </a:extLst>
          </p:cNvPr>
          <p:cNvSpPr txBox="1"/>
          <p:nvPr/>
        </p:nvSpPr>
        <p:spPr>
          <a:xfrm>
            <a:off x="9472059" y="3468360"/>
            <a:ext cx="169915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Eva Méndez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UC3M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A6EB0D-9FF7-49CA-93CF-49BCBBEC80F0}"/>
              </a:ext>
            </a:extLst>
          </p:cNvPr>
          <p:cNvSpPr txBox="1"/>
          <p:nvPr/>
        </p:nvSpPr>
        <p:spPr>
          <a:xfrm>
            <a:off x="667181" y="4432269"/>
            <a:ext cx="170340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Mª Teresa Lozano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Crue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6F12942-006F-4DF5-B279-8C9FD64EA44D}"/>
              </a:ext>
            </a:extLst>
          </p:cNvPr>
          <p:cNvSpPr txBox="1"/>
          <p:nvPr/>
        </p:nvSpPr>
        <p:spPr>
          <a:xfrm>
            <a:off x="668950" y="3803470"/>
            <a:ext cx="170340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Francisco J. Mora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UPV</a:t>
            </a:r>
          </a:p>
        </p:txBody>
      </p:sp>
      <p:sp>
        <p:nvSpPr>
          <p:cNvPr id="22" name="Marcador de texto 1">
            <a:extLst>
              <a:ext uri="{FF2B5EF4-FFF2-40B4-BE49-F238E27FC236}">
                <a16:creationId xmlns:a16="http://schemas.microsoft.com/office/drawing/2014/main" id="{ACAC99C5-AAB2-4271-A9DE-F1762D68EA9E}"/>
              </a:ext>
            </a:extLst>
          </p:cNvPr>
          <p:cNvSpPr txBox="1">
            <a:spLocks/>
          </p:cNvSpPr>
          <p:nvPr/>
        </p:nvSpPr>
        <p:spPr>
          <a:xfrm>
            <a:off x="3382687" y="242760"/>
            <a:ext cx="6432715" cy="11079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inden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>
                <a:latin typeface="Candara" pitchFamily="34" charset="0"/>
              </a:defRPr>
            </a:lvl1pPr>
            <a:lvl2pPr inden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2pPr>
            <a:lvl3pPr inden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3pPr>
            <a:lvl4pPr inden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4pPr>
            <a:lvl5pPr inden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s-ES" sz="3000" b="1" dirty="0">
                <a:solidFill>
                  <a:srgbClr val="C00000"/>
                </a:solidFill>
                <a:latin typeface="Corbel" panose="020B0503020204020204" pitchFamily="34" charset="0"/>
              </a:rPr>
              <a:t>Grupo de Trabajo Open Science Crue</a:t>
            </a:r>
          </a:p>
          <a:p>
            <a:pPr algn="ctr"/>
            <a:r>
              <a:rPr lang="es-ES" sz="3000" b="1" dirty="0">
                <a:solidFill>
                  <a:srgbClr val="C00000"/>
                </a:solidFill>
                <a:latin typeface="Corbel" panose="020B0503020204020204" pitchFamily="34" charset="0"/>
              </a:rPr>
              <a:t>Transversalidad</a:t>
            </a:r>
          </a:p>
        </p:txBody>
      </p:sp>
      <p:pic>
        <p:nvPicPr>
          <p:cNvPr id="2050" name="Picture 2" descr="Resultado de imagen de rebiun">
            <a:extLst>
              <a:ext uri="{FF2B5EF4-FFF2-40B4-BE49-F238E27FC236}">
                <a16:creationId xmlns:a16="http://schemas.microsoft.com/office/drawing/2014/main" id="{E8FCC340-E7F5-4167-AE97-608605582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087"/>
          <a:stretch/>
        </p:blipFill>
        <p:spPr bwMode="auto">
          <a:xfrm>
            <a:off x="668950" y="2521192"/>
            <a:ext cx="1778504" cy="6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D27F370-1FF2-421D-ACE2-43C00958A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884" y="2425731"/>
            <a:ext cx="1642855" cy="112954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EEB94B4-C1AE-43FE-A798-82CC1FA6A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059" y="2556121"/>
            <a:ext cx="1735713" cy="627527"/>
          </a:xfrm>
          <a:prstGeom prst="rect">
            <a:avLst/>
          </a:prstGeom>
        </p:spPr>
      </p:pic>
      <p:pic>
        <p:nvPicPr>
          <p:cNvPr id="2052" name="Picture 4" descr="Resultado de imagen de yerun">
            <a:extLst>
              <a:ext uri="{FF2B5EF4-FFF2-40B4-BE49-F238E27FC236}">
                <a16:creationId xmlns:a16="http://schemas.microsoft.com/office/drawing/2014/main" id="{36B3DDC4-626B-49DF-ACFB-03F5853C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1399" y="4178437"/>
            <a:ext cx="2141353" cy="4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sparc europe">
            <a:extLst>
              <a:ext uri="{FF2B5EF4-FFF2-40B4-BE49-F238E27FC236}">
                <a16:creationId xmlns:a16="http://schemas.microsoft.com/office/drawing/2014/main" id="{50E61F03-0D90-466D-A50B-52C3795E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1399" y="5411693"/>
            <a:ext cx="1221105" cy="80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sultado de imagen de rebiun">
            <a:extLst>
              <a:ext uri="{FF2B5EF4-FFF2-40B4-BE49-F238E27FC236}">
                <a16:creationId xmlns:a16="http://schemas.microsoft.com/office/drawing/2014/main" id="{58B6FDE9-F6BB-401C-A0B7-B62C5F3D5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991" y="2481253"/>
            <a:ext cx="1778504" cy="10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0C836840-0785-4147-897B-2848319F8A90}"/>
              </a:ext>
            </a:extLst>
          </p:cNvPr>
          <p:cNvSpPr txBox="1"/>
          <p:nvPr/>
        </p:nvSpPr>
        <p:spPr>
          <a:xfrm>
            <a:off x="2911541" y="5058657"/>
            <a:ext cx="170340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Pilar de la Prieta</a:t>
            </a:r>
          </a:p>
          <a:p>
            <a:r>
              <a:rPr lang="es-E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Crue</a:t>
            </a:r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 REBIUN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BD8880-DA69-4BE9-8F16-37C9AC2ECCE9}"/>
              </a:ext>
            </a:extLst>
          </p:cNvPr>
          <p:cNvSpPr txBox="1"/>
          <p:nvPr/>
        </p:nvSpPr>
        <p:spPr>
          <a:xfrm>
            <a:off x="662742" y="5689867"/>
            <a:ext cx="170340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José Gómez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Crue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D326807-92AF-48BC-B965-21DC88E0596C}"/>
              </a:ext>
            </a:extLst>
          </p:cNvPr>
          <p:cNvSpPr txBox="1"/>
          <p:nvPr/>
        </p:nvSpPr>
        <p:spPr>
          <a:xfrm>
            <a:off x="2911541" y="3789666"/>
            <a:ext cx="170340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Mabela Casal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USC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E0B749-EB20-4B90-913C-E2E76B615B95}"/>
              </a:ext>
            </a:extLst>
          </p:cNvPr>
          <p:cNvSpPr txBox="1"/>
          <p:nvPr/>
        </p:nvSpPr>
        <p:spPr>
          <a:xfrm>
            <a:off x="673193" y="5058657"/>
            <a:ext cx="170340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Antoni Gonzalez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URV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7ED51CD-7BF0-4F79-A42B-0EA358BF6862}"/>
              </a:ext>
            </a:extLst>
          </p:cNvPr>
          <p:cNvSpPr txBox="1"/>
          <p:nvPr/>
        </p:nvSpPr>
        <p:spPr>
          <a:xfrm>
            <a:off x="2911541" y="4432269"/>
            <a:ext cx="170340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Teresa Malo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UC3M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88AF3F6-232C-4E35-ACBE-6EA09987903B}"/>
              </a:ext>
            </a:extLst>
          </p:cNvPr>
          <p:cNvSpPr txBox="1"/>
          <p:nvPr/>
        </p:nvSpPr>
        <p:spPr>
          <a:xfrm>
            <a:off x="5096838" y="4432269"/>
            <a:ext cx="170340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Andrés Prado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UCLM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8E167E1-1A92-4B4B-BD75-85482766C41D}"/>
              </a:ext>
            </a:extLst>
          </p:cNvPr>
          <p:cNvSpPr txBox="1"/>
          <p:nvPr/>
        </p:nvSpPr>
        <p:spPr>
          <a:xfrm>
            <a:off x="5098607" y="3803470"/>
            <a:ext cx="170340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Lluís Alfons Ariño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URV</a:t>
            </a:r>
          </a:p>
        </p:txBody>
      </p:sp>
      <p:pic>
        <p:nvPicPr>
          <p:cNvPr id="2056" name="Picture 8" descr="Resultado de imagen de crue i+d+i">
            <a:extLst>
              <a:ext uri="{FF2B5EF4-FFF2-40B4-BE49-F238E27FC236}">
                <a16:creationId xmlns:a16="http://schemas.microsoft.com/office/drawing/2014/main" id="{AA3BC6E2-036D-415D-9605-EA8BA7FE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163" y="2451883"/>
            <a:ext cx="1642855" cy="11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96B39362-98EC-48E1-BA70-3D486D22A00C}"/>
              </a:ext>
            </a:extLst>
          </p:cNvPr>
          <p:cNvSpPr txBox="1"/>
          <p:nvPr/>
        </p:nvSpPr>
        <p:spPr>
          <a:xfrm>
            <a:off x="7104112" y="3789666"/>
            <a:ext cx="170340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Ángela González</a:t>
            </a:r>
          </a:p>
          <a:p>
            <a:r>
              <a:rPr lang="es-ES" sz="1400" dirty="0">
                <a:solidFill>
                  <a:schemeClr val="bg1"/>
                </a:solidFill>
                <a:latin typeface="Corbel" panose="020B0503020204020204" pitchFamily="34" charset="0"/>
              </a:rPr>
              <a:t>UCLM</a:t>
            </a:r>
          </a:p>
        </p:txBody>
      </p:sp>
      <p:pic>
        <p:nvPicPr>
          <p:cNvPr id="23" name="Imagen 25">
            <a:extLst>
              <a:ext uri="{FF2B5EF4-FFF2-40B4-BE49-F238E27FC236}">
                <a16:creationId xmlns:a16="http://schemas.microsoft.com/office/drawing/2014/main" id="{59F2BFCF-7F3D-BA46-B991-317490D9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598" y="13177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A872F3E-8E23-A543-BA00-D1268B86F17A}"/>
              </a:ext>
            </a:extLst>
          </p:cNvPr>
          <p:cNvCxnSpPr>
            <a:cxnSpLocks/>
          </p:cNvCxnSpPr>
          <p:nvPr/>
        </p:nvCxnSpPr>
        <p:spPr>
          <a:xfrm>
            <a:off x="3342795" y="1350756"/>
            <a:ext cx="6615888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0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CAD9B4A-60A2-4DF8-85FA-FE1116249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0527" y="279468"/>
            <a:ext cx="6475023" cy="765176"/>
          </a:xfrm>
        </p:spPr>
        <p:txBody>
          <a:bodyPr>
            <a:normAutofit fontScale="92500" lnSpcReduction="10000"/>
          </a:bodyPr>
          <a:lstStyle/>
          <a:p>
            <a:r>
              <a:rPr lang="es-ES" b="1" i="1" dirty="0" err="1">
                <a:solidFill>
                  <a:srgbClr val="C00000"/>
                </a:solidFill>
                <a:latin typeface="Corbel" panose="020B0503020204020204" pitchFamily="34" charset="0"/>
              </a:rPr>
              <a:t>Call</a:t>
            </a:r>
            <a:r>
              <a:rPr lang="es-ES" b="1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b="1" i="1" dirty="0" err="1">
                <a:solidFill>
                  <a:srgbClr val="C00000"/>
                </a:solidFill>
                <a:latin typeface="Corbel" panose="020B0503020204020204" pitchFamily="34" charset="0"/>
              </a:rPr>
              <a:t>for</a:t>
            </a:r>
            <a:r>
              <a:rPr lang="es-ES" b="1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b="1" i="1" dirty="0" err="1">
                <a:solidFill>
                  <a:srgbClr val="C00000"/>
                </a:solidFill>
                <a:latin typeface="Corbel" panose="020B0503020204020204" pitchFamily="34" charset="0"/>
              </a:rPr>
              <a:t>Action</a:t>
            </a:r>
            <a:r>
              <a:rPr lang="es-ES" b="1" i="1" dirty="0">
                <a:solidFill>
                  <a:srgbClr val="C00000"/>
                </a:solidFill>
                <a:latin typeface="Corbel" panose="020B0503020204020204" pitchFamily="34" charset="0"/>
              </a:rPr>
              <a:t> on Open Science, 2016</a:t>
            </a:r>
          </a:p>
          <a:p>
            <a:r>
              <a:rPr lang="es-ES" b="1" dirty="0">
                <a:solidFill>
                  <a:srgbClr val="C00000"/>
                </a:solidFill>
                <a:latin typeface="Corbel" panose="020B0503020204020204" pitchFamily="34" charset="0"/>
              </a:rPr>
              <a:t>12 Acciones, 5 áreas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BEC293-3358-413E-A5D9-DA6BAE15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9" y="1167889"/>
            <a:ext cx="3066062" cy="43582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0D2F211-7883-4E13-8CA1-8665189B4903}"/>
              </a:ext>
            </a:extLst>
          </p:cNvPr>
          <p:cNvSpPr/>
          <p:nvPr/>
        </p:nvSpPr>
        <p:spPr>
          <a:xfrm>
            <a:off x="678712" y="5874453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https://www.government.nl/binaries/government/documents/reports/2016/04/04/amsterdam-call-for-action-on-open-science/amsterdam-call-for-action-on-open-science.pdf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365DE0-793A-4BF5-A099-571D0FBE6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27" y="1161127"/>
            <a:ext cx="5873144" cy="4836399"/>
          </a:xfrm>
          <a:prstGeom prst="rect">
            <a:avLst/>
          </a:prstGeom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A85F1B29-BF1D-CE4F-B485-A7A3358A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93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5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CBF17F-7A0B-4615-B639-32D9098E6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6406" y="225084"/>
            <a:ext cx="7086667" cy="914084"/>
          </a:xfrm>
        </p:spPr>
        <p:txBody>
          <a:bodyPr>
            <a:noAutofit/>
          </a:bodyPr>
          <a:lstStyle/>
          <a:p>
            <a:r>
              <a:rPr lang="es-ES" sz="2600" b="1" dirty="0">
                <a:solidFill>
                  <a:srgbClr val="C00000"/>
                </a:solidFill>
              </a:rPr>
              <a:t>Open Science </a:t>
            </a:r>
            <a:r>
              <a:rPr lang="es-ES" sz="2600" b="1" dirty="0" err="1">
                <a:solidFill>
                  <a:srgbClr val="C00000"/>
                </a:solidFill>
              </a:rPr>
              <a:t>Policy</a:t>
            </a:r>
            <a:r>
              <a:rPr lang="es-ES" sz="2600" b="1" dirty="0">
                <a:solidFill>
                  <a:srgbClr val="C00000"/>
                </a:solidFill>
              </a:rPr>
              <a:t> </a:t>
            </a:r>
            <a:r>
              <a:rPr lang="es-ES" sz="2600" b="1" dirty="0" err="1">
                <a:solidFill>
                  <a:srgbClr val="C00000"/>
                </a:solidFill>
              </a:rPr>
              <a:t>Platform</a:t>
            </a:r>
            <a:r>
              <a:rPr lang="es-ES" sz="2600" b="1" dirty="0">
                <a:solidFill>
                  <a:srgbClr val="C00000"/>
                </a:solidFill>
              </a:rPr>
              <a:t> </a:t>
            </a:r>
            <a:r>
              <a:rPr lang="es-ES" sz="2600" b="1" dirty="0" err="1">
                <a:solidFill>
                  <a:srgbClr val="C00000"/>
                </a:solidFill>
              </a:rPr>
              <a:t>Recommendations</a:t>
            </a:r>
            <a:r>
              <a:rPr lang="es-ES" sz="2600" b="1" dirty="0">
                <a:solidFill>
                  <a:srgbClr val="C00000"/>
                </a:solidFill>
              </a:rPr>
              <a:t>, 2018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CB3BDB-C43E-4F67-9C12-39AD9CE0F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9199" y="1361781"/>
            <a:ext cx="6529917" cy="39703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“</a:t>
            </a:r>
            <a:r>
              <a:rPr lang="en-US" i="1" dirty="0">
                <a:solidFill>
                  <a:schemeClr val="tx1"/>
                </a:solidFill>
                <a:latin typeface="Corbel" panose="020B0503020204020204" pitchFamily="34" charset="0"/>
              </a:rPr>
              <a:t>The recommendations have been split up into the eight priorities identified from the 5 areas of the European Open Science Agenda”</a:t>
            </a:r>
          </a:p>
          <a:p>
            <a:endParaRPr lang="es-E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Rewards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and Incentives </a:t>
            </a:r>
          </a:p>
          <a:p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Research Indicators and Next-Generation Metrics </a:t>
            </a:r>
          </a:p>
          <a:p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Future </a:t>
            </a:r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Scholarly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Communication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European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Open Science Cloud </a:t>
            </a:r>
          </a:p>
          <a:p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FAIR Data </a:t>
            </a:r>
          </a:p>
          <a:p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Research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Integrity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Skills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and </a:t>
            </a:r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Education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s-ES" dirty="0" err="1">
                <a:solidFill>
                  <a:schemeClr val="tx1"/>
                </a:solidFill>
                <a:latin typeface="Corbel" panose="020B0503020204020204" pitchFamily="34" charset="0"/>
              </a:rPr>
              <a:t>Citizen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 Science 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FAAC92-4E64-453C-9B20-1ABBA7BF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87" y="1301338"/>
            <a:ext cx="2841002" cy="403076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  <a:softEdge rad="31750"/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B2E9B01-EF55-4276-8796-655C77DE1954}"/>
              </a:ext>
            </a:extLst>
          </p:cNvPr>
          <p:cNvSpPr/>
          <p:nvPr/>
        </p:nvSpPr>
        <p:spPr>
          <a:xfrm>
            <a:off x="479376" y="602128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3"/>
              </a:rPr>
              <a:t>https://ec.europa.eu/research/openscience/pdf/integrated_advice_opspp_recommendations.pdf</a:t>
            </a:r>
            <a:endParaRPr lang="es-ES" sz="1400" dirty="0"/>
          </a:p>
        </p:txBody>
      </p:sp>
      <p:pic>
        <p:nvPicPr>
          <p:cNvPr id="7" name="Imagen 25">
            <a:extLst>
              <a:ext uri="{FF2B5EF4-FFF2-40B4-BE49-F238E27FC236}">
                <a16:creationId xmlns:a16="http://schemas.microsoft.com/office/drawing/2014/main" id="{A82E745C-E73F-9B4A-9BC9-E64BA28B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93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57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CBF17F-7A0B-4615-B639-32D9098E6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3257" y="255123"/>
            <a:ext cx="7114803" cy="895234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Open Science </a:t>
            </a:r>
            <a:r>
              <a:rPr lang="es-ES" sz="28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Policy</a:t>
            </a:r>
            <a:r>
              <a:rPr lang="es-ES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sz="28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Platform</a:t>
            </a:r>
            <a:endParaRPr lang="es-ES" sz="28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sz="2800" b="1" i="1" dirty="0" err="1">
                <a:solidFill>
                  <a:srgbClr val="C00000"/>
                </a:solidFill>
                <a:latin typeface="Corbel" panose="020B0503020204020204" pitchFamily="34" charset="0"/>
              </a:rPr>
              <a:t>Stakeholders</a:t>
            </a:r>
            <a:r>
              <a:rPr lang="es-ES" sz="2800" b="1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sz="2800" b="1" i="1" dirty="0" err="1">
                <a:solidFill>
                  <a:srgbClr val="C00000"/>
                </a:solidFill>
                <a:latin typeface="Corbel" panose="020B0503020204020204" pitchFamily="34" charset="0"/>
              </a:rPr>
              <a:t>to</a:t>
            </a:r>
            <a:r>
              <a:rPr lang="es-ES" sz="2800" b="1" i="1" dirty="0">
                <a:solidFill>
                  <a:srgbClr val="C00000"/>
                </a:solidFill>
                <a:latin typeface="Corbel" panose="020B0503020204020204" pitchFamily="34" charset="0"/>
              </a:rPr>
              <a:t> drive </a:t>
            </a:r>
            <a:r>
              <a:rPr lang="es-ES" sz="2800" b="1" i="1" dirty="0" err="1">
                <a:solidFill>
                  <a:srgbClr val="C00000"/>
                </a:solidFill>
                <a:latin typeface="Corbel" panose="020B0503020204020204" pitchFamily="34" charset="0"/>
              </a:rPr>
              <a:t>the</a:t>
            </a:r>
            <a:r>
              <a:rPr lang="es-ES" sz="2800" b="1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sz="2800" b="1" i="1" dirty="0" err="1">
                <a:solidFill>
                  <a:srgbClr val="C00000"/>
                </a:solidFill>
                <a:latin typeface="Corbel" panose="020B0503020204020204" pitchFamily="34" charset="0"/>
              </a:rPr>
              <a:t>action</a:t>
            </a:r>
            <a:endParaRPr lang="es-ES" sz="28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CB3BDB-C43E-4F67-9C12-39AD9CE0F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3257" y="1631852"/>
            <a:ext cx="7238023" cy="7737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>
                <a:latin typeface="Corbel" panose="020B0503020204020204" pitchFamily="34" charset="0"/>
              </a:rPr>
              <a:t>The major </a:t>
            </a:r>
            <a:r>
              <a:rPr lang="en-US" b="1" i="1" dirty="0">
                <a:latin typeface="Corbel" panose="020B0503020204020204" pitchFamily="34" charset="0"/>
              </a:rPr>
              <a:t>stakeholder </a:t>
            </a:r>
            <a:r>
              <a:rPr lang="en-US" i="1" dirty="0">
                <a:latin typeface="Corbel" panose="020B0503020204020204" pitchFamily="34" charset="0"/>
              </a:rPr>
              <a:t>groups who have the main responsibility to drive the actions stated in the recommendations</a:t>
            </a:r>
            <a:endParaRPr lang="es-ES" dirty="0">
              <a:latin typeface="Corbel" panose="020B0503020204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2E9B01-EF55-4276-8796-655C77DE1954}"/>
              </a:ext>
            </a:extLst>
          </p:cNvPr>
          <p:cNvSpPr/>
          <p:nvPr/>
        </p:nvSpPr>
        <p:spPr>
          <a:xfrm>
            <a:off x="685753" y="6021288"/>
            <a:ext cx="9145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3"/>
              </a:rPr>
              <a:t>https://ec.europa.eu/research/openscience/pdf/integrated_advice_opspp_recommendations.pdf</a:t>
            </a:r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2879DD-0227-403F-9F36-22E8E864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37" y="2929273"/>
            <a:ext cx="10778972" cy="2008487"/>
          </a:xfrm>
          <a:prstGeom prst="rect">
            <a:avLst/>
          </a:prstGeom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AC5B9F0B-7FB2-3A4B-94C6-9B378CDB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632" y="165736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45A157-93EF-A847-BE7C-BC1DFB5F0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7E2680-BC91-4B67-90C5-70E9BB41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9670" y="239833"/>
            <a:ext cx="6713647" cy="57974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Open Science, según Crue en 2019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424DBE-613A-497E-AA9F-7970343C3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1788" y="2090171"/>
            <a:ext cx="6529917" cy="2677656"/>
          </a:xfrm>
        </p:spPr>
        <p:txBody>
          <a:bodyPr/>
          <a:lstStyle/>
          <a:p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Open Science trata de hacer los resultados de la investigación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financiada con fondos públicos accesibles en formato digital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para la comunidad científica que los produce, así como para la sociedad en general que los financia, potenciando la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reproducibilidad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de la ciencia y la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reutilización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de los resultados.</a:t>
            </a:r>
            <a:endParaRPr lang="es-E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79EAF6A-7F19-42DD-8CE7-184DD629244F}"/>
              </a:ext>
            </a:extLst>
          </p:cNvPr>
          <p:cNvSpPr/>
          <p:nvPr/>
        </p:nvSpPr>
        <p:spPr>
          <a:xfrm>
            <a:off x="160454" y="5761424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0">
              <a:buNone/>
            </a:pPr>
            <a:r>
              <a:rPr lang="en-US" sz="1000" dirty="0">
                <a:hlinkClick r:id="rId2"/>
              </a:rPr>
              <a:t>http://www.crue.org/Documentos%20compartidos/Informes%20y%20Posicionamientos/2019.02.20-Compromisos%20CRUE_OPENSCIENCE%20VF.pdf</a:t>
            </a:r>
            <a:r>
              <a:rPr lang="en-US" sz="1000" dirty="0"/>
              <a:t> </a:t>
            </a:r>
          </a:p>
        </p:txBody>
      </p:sp>
      <p:pic>
        <p:nvPicPr>
          <p:cNvPr id="1026" name="Picture 2" descr="2019.02.20-Open Science.jpg">
            <a:extLst>
              <a:ext uri="{FF2B5EF4-FFF2-40B4-BE49-F238E27FC236}">
                <a16:creationId xmlns:a16="http://schemas.microsoft.com/office/drawing/2014/main" id="{722BB0B9-AA15-4A80-AEAA-15CE975F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5" y="1858516"/>
            <a:ext cx="3926209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910E6430-F097-8643-BFB3-E5302914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93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0D6F43-0783-EB49-A544-5279F11D2749}"/>
              </a:ext>
            </a:extLst>
          </p:cNvPr>
          <p:cNvCxnSpPr>
            <a:cxnSpLocks/>
          </p:cNvCxnSpPr>
          <p:nvPr/>
        </p:nvCxnSpPr>
        <p:spPr>
          <a:xfrm flipV="1">
            <a:off x="3212757" y="819576"/>
            <a:ext cx="5313405" cy="387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1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7E2680-BC91-4B67-90C5-70E9BB41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9670" y="239834"/>
            <a:ext cx="7100447" cy="579742"/>
          </a:xfrm>
        </p:spPr>
        <p:txBody>
          <a:bodyPr>
            <a:noAutofit/>
          </a:bodyPr>
          <a:lstStyle/>
          <a:p>
            <a:r>
              <a:rPr lang="es-ES" sz="28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Crue</a:t>
            </a:r>
            <a:r>
              <a:rPr lang="es-ES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 Universidades como </a:t>
            </a:r>
            <a:r>
              <a:rPr lang="es-ES" sz="28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stakeholder</a:t>
            </a:r>
            <a:r>
              <a:rPr lang="es-ES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, 2019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424DBE-613A-497E-AA9F-7970343C3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1788" y="2090171"/>
            <a:ext cx="6529917" cy="2677656"/>
          </a:xfrm>
        </p:spPr>
        <p:txBody>
          <a:bodyPr/>
          <a:lstStyle/>
          <a:p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Las universidades españolas han de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hacer suyos 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los ocho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pilares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de la Agenda Europea de la Open </a:t>
            </a:r>
            <a:r>
              <a:rPr lang="es-ES" sz="2400" i="1" dirty="0" err="1">
                <a:solidFill>
                  <a:schemeClr val="tx1"/>
                </a:solidFill>
                <a:latin typeface="Corbel" panose="020B0503020204020204" pitchFamily="34" charset="0"/>
              </a:rPr>
              <a:t>Science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e iniciar una profunda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reflexión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sobre las distintas </a:t>
            </a:r>
            <a:r>
              <a:rPr lang="es-ES" sz="2400" b="1" i="1" dirty="0">
                <a:solidFill>
                  <a:schemeClr val="tx1"/>
                </a:solidFill>
                <a:latin typeface="Corbel" panose="020B0503020204020204" pitchFamily="34" charset="0"/>
              </a:rPr>
              <a:t>recomendaciones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que la Open </a:t>
            </a:r>
            <a:r>
              <a:rPr lang="es-ES" sz="2400" i="1" dirty="0" err="1">
                <a:solidFill>
                  <a:schemeClr val="tx1"/>
                </a:solidFill>
                <a:latin typeface="Corbel" panose="020B0503020204020204" pitchFamily="34" charset="0"/>
              </a:rPr>
              <a:t>Science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s-ES" sz="2400" i="1" dirty="0" err="1">
                <a:solidFill>
                  <a:schemeClr val="tx1"/>
                </a:solidFill>
                <a:latin typeface="Corbel" panose="020B0503020204020204" pitchFamily="34" charset="0"/>
              </a:rPr>
              <a:t>Policy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s-ES" sz="2400" i="1" dirty="0" err="1">
                <a:solidFill>
                  <a:schemeClr val="tx1"/>
                </a:solidFill>
                <a:latin typeface="Corbel" panose="020B0503020204020204" pitchFamily="34" charset="0"/>
              </a:rPr>
              <a:t>Platform</a:t>
            </a:r>
            <a:r>
              <a:rPr lang="es-E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ha hecho respecto a cada uno de ellos</a:t>
            </a:r>
            <a:endParaRPr lang="es-ES" sz="3200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79EAF6A-7F19-42DD-8CE7-184DD629244F}"/>
              </a:ext>
            </a:extLst>
          </p:cNvPr>
          <p:cNvSpPr/>
          <p:nvPr/>
        </p:nvSpPr>
        <p:spPr>
          <a:xfrm>
            <a:off x="160454" y="5761424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0">
              <a:buNone/>
            </a:pPr>
            <a:r>
              <a:rPr lang="en-US" sz="1000" dirty="0">
                <a:hlinkClick r:id="rId2"/>
              </a:rPr>
              <a:t>http://www.crue.org/Documentos%20compartidos/Informes%20y%20Posicionamientos/2019.02.20-Compromisos%20CRUE_OPENSCIENCE%20VF.pdf</a:t>
            </a:r>
            <a:r>
              <a:rPr lang="en-US" sz="1000" dirty="0"/>
              <a:t> </a:t>
            </a:r>
          </a:p>
        </p:txBody>
      </p:sp>
      <p:pic>
        <p:nvPicPr>
          <p:cNvPr id="1026" name="Picture 2" descr="2019.02.20-Open Science.jpg">
            <a:extLst>
              <a:ext uri="{FF2B5EF4-FFF2-40B4-BE49-F238E27FC236}">
                <a16:creationId xmlns:a16="http://schemas.microsoft.com/office/drawing/2014/main" id="{722BB0B9-AA15-4A80-AEAA-15CE975F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5" y="1858516"/>
            <a:ext cx="3926209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910E6430-F097-8643-BFB3-E5302914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93" y="54401"/>
            <a:ext cx="773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72B6812-06FC-7340-8426-25D91E59C540}"/>
              </a:ext>
            </a:extLst>
          </p:cNvPr>
          <p:cNvCxnSpPr>
            <a:cxnSpLocks/>
          </p:cNvCxnSpPr>
          <p:nvPr/>
        </p:nvCxnSpPr>
        <p:spPr>
          <a:xfrm>
            <a:off x="3282402" y="761662"/>
            <a:ext cx="6430009" cy="0"/>
          </a:xfrm>
          <a:prstGeom prst="line">
            <a:avLst/>
          </a:prstGeom>
          <a:ln>
            <a:solidFill>
              <a:srgbClr val="C00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98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1559</Words>
  <Application>Microsoft Macintosh PowerPoint</Application>
  <PresentationFormat>Panorámica</PresentationFormat>
  <Paragraphs>160</Paragraphs>
  <Slides>26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Aharoni</vt:lpstr>
      <vt:lpstr>Arial</vt:lpstr>
      <vt:lpstr>Calibri</vt:lpstr>
      <vt:lpstr>Calibri Light</vt:lpstr>
      <vt:lpstr>Century</vt:lpstr>
      <vt:lpstr>Corbel</vt:lpstr>
      <vt:lpstr>Droid Sans</vt:lpstr>
      <vt:lpstr>Frutiger-Light</vt:lpstr>
      <vt:lpstr>Roboto Thin</vt:lpstr>
      <vt:lpstr>Wingdings</vt:lpstr>
      <vt:lpstr>Tema de Office</vt:lpstr>
      <vt:lpstr>Presentación de PowerPoint</vt:lpstr>
      <vt:lpstr>Seminario OPEN SCIENCE  22 junio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cooperación  no sólo implica acciones coordinadas, sino también creencias y actitudes coordinadas</vt:lpstr>
      <vt:lpstr>¡Gracias!</vt:lpstr>
    </vt:vector>
  </TitlesOfParts>
  <Company>Biblioteca Universitaria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REBIUN</dc:title>
  <dc:creator>Gerardo J. Marraud González</dc:creator>
  <cp:lastModifiedBy>CASAL REYES M ISABEL</cp:lastModifiedBy>
  <cp:revision>153</cp:revision>
  <dcterms:created xsi:type="dcterms:W3CDTF">2018-07-10T11:15:55Z</dcterms:created>
  <dcterms:modified xsi:type="dcterms:W3CDTF">2019-06-15T20:09:18Z</dcterms:modified>
</cp:coreProperties>
</file>