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4" r:id="rId2"/>
    <p:sldId id="328" r:id="rId3"/>
    <p:sldId id="300" r:id="rId4"/>
    <p:sldId id="293" r:id="rId5"/>
    <p:sldId id="270" r:id="rId6"/>
    <p:sldId id="536" r:id="rId7"/>
    <p:sldId id="526" r:id="rId8"/>
    <p:sldId id="527" r:id="rId9"/>
    <p:sldId id="528" r:id="rId10"/>
    <p:sldId id="509" r:id="rId11"/>
    <p:sldId id="519" r:id="rId12"/>
    <p:sldId id="283" r:id="rId13"/>
    <p:sldId id="540" r:id="rId14"/>
    <p:sldId id="537" r:id="rId15"/>
    <p:sldId id="538" r:id="rId16"/>
    <p:sldId id="495" r:id="rId17"/>
    <p:sldId id="500" r:id="rId18"/>
    <p:sldId id="499" r:id="rId19"/>
    <p:sldId id="502" r:id="rId20"/>
    <p:sldId id="503" r:id="rId21"/>
    <p:sldId id="508" r:id="rId22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3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16517" initials="u" lastIdx="2" clrIdx="0">
    <p:extLst>
      <p:ext uri="{19B8F6BF-5375-455C-9EA6-DF929625EA0E}">
        <p15:presenceInfo xmlns:p15="http://schemas.microsoft.com/office/powerpoint/2012/main" userId="S-1-5-21-2697634656-2189097653-1241744350-434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D8576C"/>
    <a:srgbClr val="C8102E"/>
    <a:srgbClr val="F47520"/>
    <a:srgbClr val="FFFFFF"/>
    <a:srgbClr val="2E7C3A"/>
    <a:srgbClr val="B27C2C"/>
    <a:srgbClr val="D9AA65"/>
    <a:srgbClr val="E2BE88"/>
    <a:srgbClr val="E38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69330" autoAdjust="0"/>
  </p:normalViewPr>
  <p:slideViewPr>
    <p:cSldViewPr snapToGrid="0">
      <p:cViewPr varScale="1">
        <p:scale>
          <a:sx n="79" d="100"/>
          <a:sy n="79" d="100"/>
        </p:scale>
        <p:origin x="1656" y="84"/>
      </p:cViewPr>
      <p:guideLst>
        <p:guide pos="3840"/>
        <p:guide orient="horz" pos="23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27E5F-FE95-4379-A573-1FE74065951F}" type="datetimeFigureOut">
              <a:rPr lang="es-ES" smtClean="0"/>
              <a:pPr/>
              <a:t>12/06/2019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5DAB3-DA99-4897-BD83-508C76A98E0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61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373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390" dirty="0"/>
          </a:p>
        </p:txBody>
      </p:sp>
      <p:sp>
        <p:nvSpPr>
          <p:cNvPr id="438" name="Google Shape;438;p2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813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749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ES" dirty="0"/>
            </a:br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317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24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9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936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35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04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51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07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ES" dirty="0"/>
            </a:br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310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 defTabSz="720000">
              <a:spcBef>
                <a:spcPts val="0"/>
              </a:spcBef>
              <a:buClr>
                <a:srgbClr val="C00000"/>
              </a:buClr>
              <a:buSzPct val="111000"/>
              <a:buNone/>
            </a:pPr>
            <a:r>
              <a:rPr lang="es-ES" b="1" dirty="0">
                <a:solidFill>
                  <a:schemeClr val="tx1"/>
                </a:solidFill>
              </a:rPr>
              <a:t>Nuevo modelo educativo de la UPF</a:t>
            </a:r>
          </a:p>
          <a:p>
            <a:pPr indent="0" algn="l" defTabSz="720000">
              <a:spcBef>
                <a:spcPts val="0"/>
              </a:spcBef>
              <a:buClr>
                <a:srgbClr val="C00000"/>
              </a:buClr>
              <a:buSzPct val="111000"/>
              <a:buNone/>
            </a:pPr>
            <a:endParaRPr lang="es-ES" b="1" dirty="0">
              <a:solidFill>
                <a:schemeClr val="tx1"/>
              </a:solidFill>
            </a:endParaRPr>
          </a:p>
          <a:p>
            <a:pPr indent="0" algn="l" defTabSz="720000">
              <a:spcBef>
                <a:spcPts val="0"/>
              </a:spcBef>
              <a:buClr>
                <a:srgbClr val="C00000"/>
              </a:buClr>
              <a:buSzPct val="111000"/>
              <a:buNone/>
            </a:pPr>
            <a:endParaRPr lang="es-ES" b="1" dirty="0">
              <a:solidFill>
                <a:schemeClr val="tx1"/>
              </a:solidFill>
            </a:endParaRPr>
          </a:p>
          <a:p>
            <a:pPr indent="0" algn="l" defTabSz="720000">
              <a:spcBef>
                <a:spcPts val="0"/>
              </a:spcBef>
              <a:buClr>
                <a:srgbClr val="C00000"/>
              </a:buClr>
              <a:buSzPct val="111000"/>
              <a:buNone/>
            </a:pPr>
            <a:r>
              <a:rPr lang="es-ES" dirty="0">
                <a:solidFill>
                  <a:schemeClr val="tx1"/>
                </a:solidFill>
              </a:rPr>
              <a:t>1999: Adaptación del modelo educativo de la UPF </a:t>
            </a:r>
          </a:p>
          <a:p>
            <a:pPr indent="0" algn="l" defTabSz="720000">
              <a:spcBef>
                <a:spcPts val="0"/>
              </a:spcBef>
              <a:buClr>
                <a:srgbClr val="C00000"/>
              </a:buClr>
              <a:buSzPct val="111000"/>
              <a:buNone/>
            </a:pPr>
            <a:r>
              <a:rPr lang="es-ES" dirty="0">
                <a:solidFill>
                  <a:schemeClr val="tx1"/>
                </a:solidFill>
              </a:rPr>
              <a:t>al Plan Bolonia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s-ES" dirty="0">
              <a:solidFill>
                <a:schemeClr val="tx1"/>
              </a:solidFill>
            </a:endParaRPr>
          </a:p>
          <a:p>
            <a:pPr indent="0" algn="l" defTabSz="720000">
              <a:spcBef>
                <a:spcPts val="0"/>
              </a:spcBef>
              <a:buClr>
                <a:srgbClr val="C00000"/>
              </a:buClr>
              <a:buSzPct val="111000"/>
              <a:buNone/>
            </a:pPr>
            <a:endParaRPr lang="es-ES" dirty="0">
              <a:solidFill>
                <a:schemeClr val="tx1"/>
              </a:solidFill>
            </a:endParaRPr>
          </a:p>
          <a:p>
            <a:pPr indent="0" algn="l" defTabSz="720000">
              <a:spcBef>
                <a:spcPts val="0"/>
              </a:spcBef>
              <a:buClr>
                <a:srgbClr val="C00000"/>
              </a:buClr>
              <a:buSzPct val="111000"/>
              <a:buNone/>
            </a:pPr>
            <a:r>
              <a:rPr lang="es-ES" dirty="0">
                <a:solidFill>
                  <a:schemeClr val="tx1"/>
                </a:solidFill>
              </a:rPr>
              <a:t>2018: Revisión del modelo educativo de la UPF </a:t>
            </a:r>
          </a:p>
          <a:p>
            <a:endParaRPr lang="es-ES" dirty="0"/>
          </a:p>
          <a:p>
            <a:br>
              <a:rPr lang="es-ES" dirty="0"/>
            </a:b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Teniendo en cuenta que la Biblioteca/CRAI forma parte del proceso de aprendizaje, es necesario que el espacio, los recursos y los servicios se orienten al nuevo modelo educativo</a:t>
            </a:r>
          </a:p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Biblioteca / CRAI debe ser un espacio de apoyo al aprendizaje y la producción multimedia, donde hay zonas compartidas que permitan el trabajo colaborativo y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interseccional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la docencia y la investigación.</a:t>
            </a:r>
          </a:p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Entendemos el conjunto Biblioteca/CRAI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laboratorio digital:</a:t>
            </a:r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451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DAB3-DA99-4897-BD83-508C76A98E05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3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92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4C5E917-A04A-4670-9D5A-6466C9B793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566058"/>
            <a:ext cx="4644571" cy="572588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209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9D21150-040A-43F9-BFAC-4FE0D13EDA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787400"/>
            <a:ext cx="3062514" cy="52832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238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B40F09-B478-4F68-B60B-FD5CD0136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9944" y="3508075"/>
            <a:ext cx="2881838" cy="288183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E18B59-2E92-4393-B587-AE76BB0E75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9944" y="468086"/>
            <a:ext cx="2881838" cy="288183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EE81F9B-C80E-462E-B037-899F7D5778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89934" y="3508075"/>
            <a:ext cx="2881838" cy="288183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01F32DC-4562-4976-9031-100E86C076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89934" y="468086"/>
            <a:ext cx="2881838" cy="288183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363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C781119-443C-4044-9CCB-70EFC917D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1770" y="1179285"/>
            <a:ext cx="4499430" cy="44994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5963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C8BD937-3327-4AC4-86B7-9D7D83C791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9771" y="0"/>
            <a:ext cx="4296229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5841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C793F43-715C-476B-AB20-00DA96BCBA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3143" y="2"/>
            <a:ext cx="2583543" cy="4136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D1CD040-2559-4F35-A836-5B3E6F6C3DA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79885" y="2"/>
            <a:ext cx="2583543" cy="4136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0B80D6-C3FC-4A31-AAA4-EAE6911636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66626" y="2"/>
            <a:ext cx="2583543" cy="4136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467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CC6BC1B-34DB-4628-8166-D6D82813C2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732" y="693057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C19A623-930F-417B-8FD2-0BA4FD26D7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39010" y="693057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5CEF076-C770-47FC-9699-EAC76E80DD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289" y="693057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752B05A-87A9-4618-B8FD-48E049D307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19568" y="693057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6755B0E-FD0E-40CE-AE68-E79BFCCC0B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8732" y="3541244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3B47E9C-D5FE-42E6-84D0-94C055ABA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9010" y="3541244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459789A-8053-4077-81A3-1056617EA75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29289" y="3541244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D6BC9DB-1184-44BB-8158-B3D7941CD2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19568" y="3541244"/>
            <a:ext cx="2623699" cy="26236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6808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3F3D0577-01B1-4A42-83D4-0E83D80ADB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6000" cy="3428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E1AF77-D1FC-49E8-9026-BE3B519174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3429001"/>
            <a:ext cx="6096000" cy="3428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64A534-9443-47BC-8043-763501D304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1"/>
            <a:ext cx="6096000" cy="3428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2436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7569FDD-E7CA-4D05-B5A4-FB89A5624D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722085"/>
            <a:ext cx="3744685" cy="54138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803E86-3102-46AC-B3EF-D216F3409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24455" y="4804815"/>
            <a:ext cx="1567544" cy="12694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7BC6C88-D839-4C8D-A0B0-D12D3E97D70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624455" y="3423435"/>
            <a:ext cx="1567544" cy="12694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C85C4AB-D993-4EB5-8BD9-AAF2322CEF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24455" y="2047620"/>
            <a:ext cx="1567544" cy="12694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2540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7849FB0-3019-4E70-9056-F3A7986CE8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46629" y="410031"/>
            <a:ext cx="9898742" cy="21154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368D51A-61C1-4C44-951F-6B219BBFC6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6629" y="2717801"/>
            <a:ext cx="9898742" cy="21154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245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128D1D8-CCDF-40C9-82EB-24626AD51A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4572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F5DE727-F4F6-40E1-AB60-B8D7053073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456" y="429986"/>
            <a:ext cx="2917371" cy="2917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67F754-0811-4061-83B3-33DC7E7507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1487" y="429986"/>
            <a:ext cx="2917371" cy="2917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5BFA9BD-5B9C-4B2E-85CD-8E63CB5B6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457" y="3510642"/>
            <a:ext cx="5994402" cy="2917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06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0D7F3FF-9554-4D73-83AE-EE7EEBC130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18856" y="1"/>
            <a:ext cx="2757713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CFAC839-C9EE-4ACD-A76A-DB2DB2AF49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6569" y="1"/>
            <a:ext cx="2757713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0BBAE-7C0A-4598-851B-DDFBAE1FFF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34287" y="1"/>
            <a:ext cx="2757713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751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ABF3D49-276B-4C85-A804-DF345EB9E4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18049" y="1168963"/>
            <a:ext cx="2401846" cy="43416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C13DBB0-F747-488C-9737-CBCE2489BA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00981" y="1168963"/>
            <a:ext cx="2401846" cy="43416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FF7F21-0C1E-4EE4-B361-4F318F97901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97372" y="1168963"/>
            <a:ext cx="2401846" cy="43416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6036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819E05C-B0C8-499E-8F32-A8E76490B4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56473" y="1610019"/>
            <a:ext cx="2760656" cy="36379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E7CD6600-5A24-4498-8111-E8446E62CF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10873" y="1610019"/>
            <a:ext cx="2760656" cy="36379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8495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F55CCF2-EC18-4EE0-AE2B-964FAAB98D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0064" y="1963786"/>
            <a:ext cx="3811870" cy="228223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7587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BBBB0BC-E6E8-4040-BF32-948585D219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3479" y="1723004"/>
            <a:ext cx="5234521" cy="32418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2055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>
            <a:spLocks noGrp="1"/>
          </p:cNvSpPr>
          <p:nvPr>
            <p:ph type="pic" idx="2"/>
          </p:nvPr>
        </p:nvSpPr>
        <p:spPr>
          <a:xfrm>
            <a:off x="2535382" y="1967344"/>
            <a:ext cx="4281054" cy="48906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47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C271467-66CA-446E-A686-12256BBC56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35382" y="1967344"/>
            <a:ext cx="4281054" cy="48906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578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BA8CB5BC-26F3-4FA6-AC15-BEE1A31B53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3143" y="0"/>
            <a:ext cx="3802743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8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EA69466-6E3D-4839-974C-CD831723BF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7446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421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6002380-B06D-4FAB-900F-28292E5AFE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0" y="990600"/>
            <a:ext cx="4876800" cy="4876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898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9F6A39B-2B56-4CE3-A017-2F02965BC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1429" y="3428998"/>
            <a:ext cx="7808686" cy="31205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80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9C7C0E9-1FA6-4501-A82D-FEA98964B0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14827"/>
            <a:ext cx="6415314" cy="54283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457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4088945-3011-4C1A-8ED6-E399D98B9E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016000"/>
            <a:ext cx="8665028" cy="326571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682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37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upf.edu/web/hacklab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hyperlink" Target="https://youtu.be/z8f0wMpeMs0" TargetMode="Externa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hyperlink" Target="https://youtu.be/5SzgQMeWhN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HtcPDOPwpb4" TargetMode="External"/><Relationship Id="rId5" Type="http://schemas.openxmlformats.org/officeDocument/2006/relationships/hyperlink" Target="https://youtu.be/z8f0wMpeMs0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www.upf.edu/es/web/edvoluci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youtu.be/qMVwKVWuTOE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s://youtu.be/FTgPCXXNo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idor d'imatge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12" b="8012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6EB17B-C8F2-48FF-AF31-CC00C33CFC6D}"/>
              </a:ext>
            </a:extLst>
          </p:cNvPr>
          <p:cNvSpPr/>
          <p:nvPr/>
        </p:nvSpPr>
        <p:spPr>
          <a:xfrm>
            <a:off x="1693933" y="1410594"/>
            <a:ext cx="8804135" cy="3259981"/>
          </a:xfrm>
          <a:prstGeom prst="rect">
            <a:avLst/>
          </a:prstGeom>
          <a:solidFill>
            <a:srgbClr val="C8102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56EB17B-C8F2-48FF-AF31-CC00C33CFC6D}"/>
              </a:ext>
            </a:extLst>
          </p:cNvPr>
          <p:cNvSpPr/>
          <p:nvPr/>
        </p:nvSpPr>
        <p:spPr>
          <a:xfrm>
            <a:off x="6724592" y="5520708"/>
            <a:ext cx="5036003" cy="993871"/>
          </a:xfrm>
          <a:prstGeom prst="rect">
            <a:avLst/>
          </a:prstGeom>
          <a:solidFill>
            <a:srgbClr val="C8102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Jornada 20 Años del Consorcio Madroño </a:t>
            </a:r>
          </a:p>
          <a:p>
            <a:pPr algn="ctr"/>
            <a:br>
              <a:rPr lang="es-ES" b="1" dirty="0"/>
            </a:br>
            <a:r>
              <a:rPr lang="es-ES" b="1" dirty="0"/>
              <a:t>20 y 21 de junio de 2019</a:t>
            </a:r>
            <a:endParaRPr lang="id-ID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54DCF894-D0C7-4F2E-8D28-CC9EF442FE81}"/>
              </a:ext>
            </a:extLst>
          </p:cNvPr>
          <p:cNvSpPr/>
          <p:nvPr/>
        </p:nvSpPr>
        <p:spPr>
          <a:xfrm>
            <a:off x="7000363" y="6032350"/>
            <a:ext cx="339238" cy="33923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C0F7C-9C09-4BC3-8458-63E2BC07311F}"/>
              </a:ext>
            </a:extLst>
          </p:cNvPr>
          <p:cNvSpPr txBox="1"/>
          <p:nvPr/>
        </p:nvSpPr>
        <p:spPr>
          <a:xfrm>
            <a:off x="1971759" y="2191265"/>
            <a:ext cx="8248482" cy="14723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a-ES" sz="3200" dirty="0">
                <a:solidFill>
                  <a:schemeClr val="bg1"/>
                </a:solidFill>
                <a:latin typeface="Lato Black" panose="020F0A02020204030203" pitchFamily="34" charset="0"/>
              </a:rPr>
              <a:t>LA BIBLIOTECA/CRAI Y LOS ESPACIOS </a:t>
            </a:r>
          </a:p>
          <a:p>
            <a:pPr algn="ctr">
              <a:lnSpc>
                <a:spcPct val="150000"/>
              </a:lnSpc>
            </a:pPr>
            <a:r>
              <a:rPr lang="ca-ES" sz="3200" dirty="0">
                <a:solidFill>
                  <a:schemeClr val="bg1"/>
                </a:solidFill>
                <a:latin typeface="Lato Black" panose="020F0A02020204030203" pitchFamily="34" charset="0"/>
              </a:rPr>
              <a:t>DE APRENDIZAJE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8C50A-BA0D-4E45-BF5A-78F3A189FF94}"/>
              </a:ext>
            </a:extLst>
          </p:cNvPr>
          <p:cNvSpPr txBox="1"/>
          <p:nvPr/>
        </p:nvSpPr>
        <p:spPr>
          <a:xfrm>
            <a:off x="9189387" y="5493643"/>
            <a:ext cx="1462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1" y="299257"/>
            <a:ext cx="1970116" cy="682111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7A3C0708-5031-4F16-A783-E1F6894E2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1" y="5492650"/>
            <a:ext cx="1308064" cy="10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307657-0D92-44E4-BBFB-2BEB6FD02480}"/>
              </a:ext>
            </a:extLst>
          </p:cNvPr>
          <p:cNvSpPr/>
          <p:nvPr/>
        </p:nvSpPr>
        <p:spPr>
          <a:xfrm>
            <a:off x="592281" y="487186"/>
            <a:ext cx="9681095" cy="1788423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7F06311-DA3A-4072-A9BE-F7EFD068D1EC}"/>
              </a:ext>
            </a:extLst>
          </p:cNvPr>
          <p:cNvSpPr txBox="1"/>
          <p:nvPr/>
        </p:nvSpPr>
        <p:spPr>
          <a:xfrm>
            <a:off x="592282" y="644236"/>
            <a:ext cx="9528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a-ES" sz="4500" b="1" dirty="0">
                <a:solidFill>
                  <a:schemeClr val="bg1"/>
                </a:solidFill>
              </a:rPr>
              <a:t> </a:t>
            </a:r>
            <a:r>
              <a:rPr lang="ca-ES" sz="6000" b="1" dirty="0">
                <a:solidFill>
                  <a:schemeClr val="bg1"/>
                </a:solidFill>
              </a:rPr>
              <a:t>3.  </a:t>
            </a:r>
            <a:r>
              <a:rPr lang="ca-ES" sz="6000" dirty="0">
                <a:solidFill>
                  <a:schemeClr val="bg1"/>
                </a:solidFill>
              </a:rPr>
              <a:t>Biblioteca/CRAI como</a:t>
            </a:r>
          </a:p>
          <a:p>
            <a:pPr>
              <a:lnSpc>
                <a:spcPct val="80000"/>
              </a:lnSpc>
            </a:pPr>
            <a:r>
              <a:rPr lang="ca-ES" sz="6000" dirty="0">
                <a:solidFill>
                  <a:schemeClr val="bg1"/>
                </a:solidFill>
                <a:latin typeface="+mj-lt"/>
              </a:rPr>
              <a:t>        </a:t>
            </a:r>
            <a:r>
              <a:rPr lang="ca-ES" sz="6000" dirty="0" err="1">
                <a:solidFill>
                  <a:schemeClr val="bg1"/>
                </a:solidFill>
                <a:latin typeface="+mj-lt"/>
              </a:rPr>
              <a:t>extensión</a:t>
            </a:r>
            <a:r>
              <a:rPr lang="ca-ES" sz="6000" dirty="0">
                <a:solidFill>
                  <a:schemeClr val="bg1"/>
                </a:solidFill>
                <a:latin typeface="+mj-lt"/>
              </a:rPr>
              <a:t> del aula </a:t>
            </a: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0D6BBFC3-7E8D-4261-B8F8-AB61189B5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02" r="6472"/>
          <a:stretch/>
        </p:blipFill>
        <p:spPr>
          <a:xfrm>
            <a:off x="592281" y="2545773"/>
            <a:ext cx="3586981" cy="4312227"/>
          </a:xfrm>
          <a:prstGeom prst="rect">
            <a:avLst/>
          </a:prstGeom>
        </p:spPr>
      </p:pic>
      <p:sp>
        <p:nvSpPr>
          <p:cNvPr id="9" name="Right Triangle 4">
            <a:extLst>
              <a:ext uri="{FF2B5EF4-FFF2-40B4-BE49-F238E27FC236}">
                <a16:creationId xmlns:a16="http://schemas.microsoft.com/office/drawing/2014/main" id="{BBC31504-A5E7-44C1-A6CC-A122AB41D20C}"/>
              </a:ext>
            </a:extLst>
          </p:cNvPr>
          <p:cNvSpPr/>
          <p:nvPr/>
        </p:nvSpPr>
        <p:spPr>
          <a:xfrm>
            <a:off x="760963" y="1496502"/>
            <a:ext cx="580572" cy="5805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2" name="Imagen 18">
            <a:extLst>
              <a:ext uri="{FF2B5EF4-FFF2-40B4-BE49-F238E27FC236}">
                <a16:creationId xmlns:a16="http://schemas.microsoft.com/office/drawing/2014/main" id="{4718C562-06F1-4A51-AE83-FE9DC1A972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/>
          <a:stretch/>
        </p:blipFill>
        <p:spPr>
          <a:xfrm>
            <a:off x="5299649" y="2763543"/>
            <a:ext cx="4973727" cy="33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37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15953\Downloads\technology-meeting-at-cyber-space-table-PPALJB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561" r="10705"/>
          <a:stretch/>
        </p:blipFill>
        <p:spPr bwMode="auto">
          <a:xfrm>
            <a:off x="6815452" y="1979801"/>
            <a:ext cx="5144081" cy="4295298"/>
          </a:xfrm>
          <a:prstGeom prst="rect">
            <a:avLst/>
          </a:prstGeom>
          <a:noFill/>
          <a:ln w="177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B3B8A414-3663-4702-A34D-E6ADF9D58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 b="-704"/>
          <a:stretch/>
        </p:blipFill>
        <p:spPr>
          <a:xfrm>
            <a:off x="232467" y="1979801"/>
            <a:ext cx="6453559" cy="4320464"/>
          </a:xfrm>
          <a:prstGeom prst="rect">
            <a:avLst/>
          </a:prstGeom>
        </p:spPr>
      </p:pic>
      <p:pic>
        <p:nvPicPr>
          <p:cNvPr id="1026" name="Picture 2" descr="https://ci3.googleusercontent.com/proxy/vbIEIp4d10r3UwJkRqVAxxoAj1FjNZmw237nyJtnbkIL0_gC2dGjdAg7FmkWi_2q45D_cjfNfP65diY3puvKNE8qG-jOoOnLhVvpzrkP-wcr7HEkELIDkcnLFgjNaNts4fTglS14lRwLH8ZJGCvOFGZOt0COaG4=s0-d-e1-ft#https://d3k81ch9hvuctc.cloudfront.net/company/bii9LW/images/59cf4af0-1360-4d38-aca0-12b989a82dcd.png">
            <a:extLst>
              <a:ext uri="{FF2B5EF4-FFF2-40B4-BE49-F238E27FC236}">
                <a16:creationId xmlns:a16="http://schemas.microsoft.com/office/drawing/2014/main" id="{3DDD672F-5E95-4896-BCF8-B0CF612D2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3" y="557735"/>
            <a:ext cx="6447903" cy="12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78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40;p55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430"/>
              </a:buClr>
              <a:buSzPts val="1000"/>
              <a:buFont typeface="Arial"/>
              <a:buNone/>
            </a:pPr>
            <a:r>
              <a:rPr lang="ca-ES" sz="1000" b="0" i="0" u="none" strike="noStrike" cap="none">
                <a:solidFill>
                  <a:srgbClr val="353430"/>
                </a:solidFill>
                <a:latin typeface="Verdana"/>
                <a:ea typeface="Verdana"/>
                <a:cs typeface="Verdana"/>
                <a:sym typeface="Verdana"/>
              </a:rPr>
              <a:t>​</a:t>
            </a:r>
            <a:r>
              <a:rPr lang="ca-E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9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42;p55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430"/>
              </a:buClr>
              <a:buSzPts val="1000"/>
              <a:buFont typeface="Arial"/>
              <a:buNone/>
            </a:pPr>
            <a:r>
              <a:rPr lang="ca-ES" sz="1000" b="0" i="0" u="none" strike="noStrike" cap="none">
                <a:solidFill>
                  <a:srgbClr val="353430"/>
                </a:solidFill>
                <a:latin typeface="Verdana"/>
                <a:ea typeface="Verdana"/>
                <a:cs typeface="Verdana"/>
                <a:sym typeface="Verdana"/>
              </a:rPr>
              <a:t>​</a:t>
            </a:r>
            <a:r>
              <a:rPr lang="ca-E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br>
              <a:rPr lang="ca-ES" sz="39200" b="0" i="0" u="none" strike="noStrike" cap="none">
                <a:solidFill>
                  <a:srgbClr val="35343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46;p55"/>
          <p:cNvSpPr/>
          <p:nvPr/>
        </p:nvSpPr>
        <p:spPr>
          <a:xfrm>
            <a:off x="1808813" y="5665005"/>
            <a:ext cx="857437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ca-ES" sz="2200" dirty="0" err="1"/>
              <a:t>Aprendizaje</a:t>
            </a:r>
            <a:r>
              <a:rPr lang="ca-ES" sz="2200" dirty="0"/>
              <a:t> informal, </a:t>
            </a:r>
            <a:r>
              <a:rPr lang="ca-ES" sz="2200" dirty="0" err="1"/>
              <a:t>aprendizaje</a:t>
            </a:r>
            <a:r>
              <a:rPr lang="ca-ES" sz="2200" dirty="0"/>
              <a:t> </a:t>
            </a:r>
            <a:r>
              <a:rPr lang="ca-ES" sz="2200" dirty="0" err="1"/>
              <a:t>autogestionado</a:t>
            </a:r>
            <a:r>
              <a:rPr lang="ca-ES" sz="2200" dirty="0"/>
              <a:t>, </a:t>
            </a:r>
            <a:r>
              <a:rPr lang="ca-ES" sz="2200" dirty="0" err="1"/>
              <a:t>creatividad</a:t>
            </a:r>
            <a:r>
              <a:rPr lang="ca-ES" sz="2200" dirty="0"/>
              <a:t>, </a:t>
            </a:r>
            <a:r>
              <a:rPr lang="ca-ES" sz="2200" dirty="0" err="1"/>
              <a:t>interdisciplinariedad</a:t>
            </a:r>
            <a:r>
              <a:rPr lang="ca-ES" sz="2200" dirty="0"/>
              <a:t>, </a:t>
            </a:r>
            <a:r>
              <a:rPr lang="ca-ES" sz="2200" dirty="0" err="1"/>
              <a:t>competencias</a:t>
            </a:r>
            <a:r>
              <a:rPr lang="ca-ES" sz="2200" dirty="0"/>
              <a:t> </a:t>
            </a:r>
            <a:r>
              <a:rPr lang="ca-ES" sz="2200" dirty="0" err="1"/>
              <a:t>transversales</a:t>
            </a:r>
            <a:endParaRPr sz="2200" b="0" i="0" u="none" strike="noStrike" cap="none" dirty="0">
              <a:solidFill>
                <a:srgbClr val="4454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" name="Google Shape;449;p5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 flipH="1">
            <a:off x="4224865" y="6474328"/>
            <a:ext cx="256877" cy="256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 2">
            <a:extLst>
              <a:ext uri="{FF2B5EF4-FFF2-40B4-BE49-F238E27FC236}">
                <a16:creationId xmlns:a16="http://schemas.microsoft.com/office/drawing/2014/main" id="{885B42CA-8965-4FB9-BC35-9154A0F3E13E}"/>
              </a:ext>
            </a:extLst>
          </p:cNvPr>
          <p:cNvGrpSpPr/>
          <p:nvPr/>
        </p:nvGrpSpPr>
        <p:grpSpPr>
          <a:xfrm>
            <a:off x="1140673" y="240833"/>
            <a:ext cx="9910655" cy="5339227"/>
            <a:chOff x="978931" y="240833"/>
            <a:chExt cx="9910655" cy="5339227"/>
          </a:xfrm>
        </p:grpSpPr>
        <p:pic>
          <p:nvPicPr>
            <p:cNvPr id="14" name="Google Shape;443;p55" descr="hacklab"/>
            <p:cNvPicPr preferRelativeResize="0"/>
            <p:nvPr/>
          </p:nvPicPr>
          <p:blipFill rotWithShape="1">
            <a:blip r:embed="rId4" cstate="print">
              <a:alphaModFix/>
            </a:blip>
            <a:srcRect b="74946"/>
            <a:stretch/>
          </p:blipFill>
          <p:spPr>
            <a:xfrm>
              <a:off x="978931" y="3969131"/>
              <a:ext cx="2360586" cy="160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45;p55" descr="https://www.upf.edu/image/journal/article?img_id=216779824&amp;t=1539251238107"/>
            <p:cNvPicPr preferRelativeResize="0"/>
            <p:nvPr/>
          </p:nvPicPr>
          <p:blipFill rotWithShape="1">
            <a:blip r:embed="rId5" cstate="print">
              <a:alphaModFix/>
            </a:blip>
            <a:srcRect l="1065" r="58757" b="1813"/>
            <a:stretch/>
          </p:blipFill>
          <p:spPr>
            <a:xfrm>
              <a:off x="978931" y="240833"/>
              <a:ext cx="4329764" cy="3582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402;p51"/>
            <p:cNvSpPr txBox="1"/>
            <p:nvPr/>
          </p:nvSpPr>
          <p:spPr>
            <a:xfrm>
              <a:off x="2034301" y="295374"/>
              <a:ext cx="7824890" cy="1693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500" b="0" i="0" u="none" strike="noStrike" cap="none" dirty="0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10" name="Google Shape;445;p55" descr="https://www.upf.edu/image/journal/article?img_id=216779824&amp;t=1539251238107">
              <a:extLst>
                <a:ext uri="{FF2B5EF4-FFF2-40B4-BE49-F238E27FC236}">
                  <a16:creationId xmlns:a16="http://schemas.microsoft.com/office/drawing/2014/main" id="{6C1B3CEA-C895-455B-8968-9AFB009EB1DF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</a:blip>
            <a:srcRect l="41243" b="34785"/>
            <a:stretch/>
          </p:blipFill>
          <p:spPr>
            <a:xfrm>
              <a:off x="5533605" y="256553"/>
              <a:ext cx="5355980" cy="2012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8">
              <a:extLst>
                <a:ext uri="{FF2B5EF4-FFF2-40B4-BE49-F238E27FC236}">
                  <a16:creationId xmlns:a16="http://schemas.microsoft.com/office/drawing/2014/main" id="{21485C73-DF18-4E14-8335-D6913F4CB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" b="43748"/>
            <a:stretch/>
          </p:blipFill>
          <p:spPr>
            <a:xfrm>
              <a:off x="5533606" y="2436758"/>
              <a:ext cx="5355980" cy="1402100"/>
            </a:xfrm>
            <a:prstGeom prst="rect">
              <a:avLst/>
            </a:prstGeom>
          </p:spPr>
        </p:pic>
        <p:pic>
          <p:nvPicPr>
            <p:cNvPr id="19" name="Google Shape;443;p55" descr="hacklab">
              <a:extLst>
                <a:ext uri="{FF2B5EF4-FFF2-40B4-BE49-F238E27FC236}">
                  <a16:creationId xmlns:a16="http://schemas.microsoft.com/office/drawing/2014/main" id="{68E000D8-F28C-4EA1-81C2-E8587B100E5C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 t="25047" b="49899"/>
            <a:stretch/>
          </p:blipFill>
          <p:spPr>
            <a:xfrm>
              <a:off x="3391130" y="3967205"/>
              <a:ext cx="2360586" cy="160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443;p55" descr="hacklab">
              <a:extLst>
                <a:ext uri="{FF2B5EF4-FFF2-40B4-BE49-F238E27FC236}">
                  <a16:creationId xmlns:a16="http://schemas.microsoft.com/office/drawing/2014/main" id="{96066F21-3EED-43D0-8BF0-643D8BCFFE6A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 t="50369" b="25958"/>
            <a:stretch/>
          </p:blipFill>
          <p:spPr>
            <a:xfrm>
              <a:off x="5803328" y="3967205"/>
              <a:ext cx="2517323" cy="1612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43;p55" descr="hacklab">
              <a:extLst>
                <a:ext uri="{FF2B5EF4-FFF2-40B4-BE49-F238E27FC236}">
                  <a16:creationId xmlns:a16="http://schemas.microsoft.com/office/drawing/2014/main" id="{1EC4AA62-78F3-4AD3-B8F5-AF96AE58A168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 t="76238" b="89"/>
            <a:stretch/>
          </p:blipFill>
          <p:spPr>
            <a:xfrm>
              <a:off x="8372263" y="3961102"/>
              <a:ext cx="2517323" cy="16128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QuadreDeText 3">
            <a:hlinkClick r:id="rId7"/>
            <a:extLst>
              <a:ext uri="{FF2B5EF4-FFF2-40B4-BE49-F238E27FC236}">
                <a16:creationId xmlns:a16="http://schemas.microsoft.com/office/drawing/2014/main" id="{EA4079F1-5937-4CE5-AACD-3BDCFFDB8317}"/>
              </a:ext>
            </a:extLst>
          </p:cNvPr>
          <p:cNvSpPr txBox="1"/>
          <p:nvPr/>
        </p:nvSpPr>
        <p:spPr>
          <a:xfrm>
            <a:off x="4528630" y="6406775"/>
            <a:ext cx="384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https://www.upf.edu/web/hacklab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tge 12" descr="Imatge que conté sostre, paret, interior&#10;&#10;Descripció generada automàticament">
            <a:extLst>
              <a:ext uri="{FF2B5EF4-FFF2-40B4-BE49-F238E27FC236}">
                <a16:creationId xmlns:a16="http://schemas.microsoft.com/office/drawing/2014/main" id="{88AE98BE-39CD-41A3-9AC4-C8306B0E2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25035" r="1081" b="24138"/>
          <a:stretch/>
        </p:blipFill>
        <p:spPr>
          <a:xfrm>
            <a:off x="238124" y="228601"/>
            <a:ext cx="6591301" cy="1924050"/>
          </a:xfrm>
          <a:prstGeom prst="rect">
            <a:avLst/>
          </a:prstGeom>
        </p:spPr>
      </p:pic>
      <p:pic>
        <p:nvPicPr>
          <p:cNvPr id="15" name="Imatge 14" descr="Imatge que conté cel, exterior, terra, patinatge&#10;&#10;Descripció generada automàticament">
            <a:extLst>
              <a:ext uri="{FF2B5EF4-FFF2-40B4-BE49-F238E27FC236}">
                <a16:creationId xmlns:a16="http://schemas.microsoft.com/office/drawing/2014/main" id="{11DF4259-8F7A-4B08-B582-24DECD466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"/>
          <a:stretch/>
        </p:blipFill>
        <p:spPr>
          <a:xfrm>
            <a:off x="3924300" y="2306470"/>
            <a:ext cx="8007289" cy="4385530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E11D1D91-367D-419C-8829-2B0D134A68A5}"/>
              </a:ext>
            </a:extLst>
          </p:cNvPr>
          <p:cNvGrpSpPr/>
          <p:nvPr/>
        </p:nvGrpSpPr>
        <p:grpSpPr>
          <a:xfrm>
            <a:off x="260411" y="6351303"/>
            <a:ext cx="3555046" cy="340697"/>
            <a:chOff x="1396944" y="5574475"/>
            <a:chExt cx="3555046" cy="340697"/>
          </a:xfrm>
        </p:grpSpPr>
        <p:sp>
          <p:nvSpPr>
            <p:cNvPr id="5" name="Rectángulo 4">
              <a:hlinkClick r:id="rId5"/>
              <a:extLst>
                <a:ext uri="{FF2B5EF4-FFF2-40B4-BE49-F238E27FC236}">
                  <a16:creationId xmlns:a16="http://schemas.microsoft.com/office/drawing/2014/main" id="{675A93C8-AF92-4031-B9D0-DB1B185B936A}"/>
                </a:ext>
              </a:extLst>
            </p:cNvPr>
            <p:cNvSpPr/>
            <p:nvPr/>
          </p:nvSpPr>
          <p:spPr>
            <a:xfrm>
              <a:off x="1758487" y="5576618"/>
              <a:ext cx="31935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u="sng" dirty="0">
                  <a:solidFill>
                    <a:srgbClr val="1155CC"/>
                  </a:solidFill>
                </a:rPr>
                <a:t>https://youtu.be/z8f0wMpeMs0</a:t>
              </a:r>
              <a:endParaRPr lang="es-ES" sz="1600" dirty="0"/>
            </a:p>
          </p:txBody>
        </p:sp>
        <p:pic>
          <p:nvPicPr>
            <p:cNvPr id="6" name="Imatge 5">
              <a:extLst>
                <a:ext uri="{FF2B5EF4-FFF2-40B4-BE49-F238E27FC236}">
                  <a16:creationId xmlns:a16="http://schemas.microsoft.com/office/drawing/2014/main" id="{2339CD58-709D-4CB7-9D6E-D091EA951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6944" y="5574475"/>
              <a:ext cx="340697" cy="340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8873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Imatge que conté interior, persona, ordinador, portàtil&#10;&#10;Descripció generada automàticament">
            <a:extLst>
              <a:ext uri="{FF2B5EF4-FFF2-40B4-BE49-F238E27FC236}">
                <a16:creationId xmlns:a16="http://schemas.microsoft.com/office/drawing/2014/main" id="{B785B19B-DA49-498B-9506-755DB94EDA01}"/>
              </a:ext>
            </a:extLst>
          </p:cNvPr>
          <p:cNvPicPr/>
          <p:nvPr/>
        </p:nvPicPr>
        <p:blipFill rotWithShape="1">
          <a:blip r:embed="rId3" cstate="print"/>
          <a:srcRect t="6156" r="41497" b="51053"/>
          <a:stretch/>
        </p:blipFill>
        <p:spPr>
          <a:xfrm>
            <a:off x="1639572" y="208350"/>
            <a:ext cx="4969990" cy="2853632"/>
          </a:xfrm>
          <a:prstGeom prst="rect">
            <a:avLst/>
          </a:prstGeom>
        </p:spPr>
      </p:pic>
      <p:pic>
        <p:nvPicPr>
          <p:cNvPr id="3" name="image2.jpeg" descr="Imatge que conté interior, persona, ordinador, portàtil&#10;&#10;Descripció generada automàticament">
            <a:extLst>
              <a:ext uri="{FF2B5EF4-FFF2-40B4-BE49-F238E27FC236}">
                <a16:creationId xmlns:a16="http://schemas.microsoft.com/office/drawing/2014/main" id="{3BF07B30-2ED2-4914-A017-B58F7F64F395}"/>
              </a:ext>
            </a:extLst>
          </p:cNvPr>
          <p:cNvPicPr/>
          <p:nvPr/>
        </p:nvPicPr>
        <p:blipFill rotWithShape="1">
          <a:blip r:embed="rId3" cstate="print"/>
          <a:srcRect t="50506" r="41497" b="4340"/>
          <a:stretch/>
        </p:blipFill>
        <p:spPr>
          <a:xfrm>
            <a:off x="1639572" y="3204246"/>
            <a:ext cx="4969990" cy="3011215"/>
          </a:xfrm>
          <a:prstGeom prst="rect">
            <a:avLst/>
          </a:prstGeom>
        </p:spPr>
      </p:pic>
      <p:pic>
        <p:nvPicPr>
          <p:cNvPr id="4" name="image2.jpeg" descr="Imatge que conté interior, persona, ordinador, portàtil&#10;&#10;Descripció generada automàticament">
            <a:extLst>
              <a:ext uri="{FF2B5EF4-FFF2-40B4-BE49-F238E27FC236}">
                <a16:creationId xmlns:a16="http://schemas.microsoft.com/office/drawing/2014/main" id="{59823543-374C-440F-A880-9BB3FB264D8D}"/>
              </a:ext>
            </a:extLst>
          </p:cNvPr>
          <p:cNvPicPr/>
          <p:nvPr/>
        </p:nvPicPr>
        <p:blipFill rotWithShape="1">
          <a:blip r:embed="rId3" cstate="print"/>
          <a:srcRect l="59411" r="238" b="67820"/>
          <a:stretch/>
        </p:blipFill>
        <p:spPr>
          <a:xfrm>
            <a:off x="7232067" y="219925"/>
            <a:ext cx="3254596" cy="2037514"/>
          </a:xfrm>
          <a:prstGeom prst="rect">
            <a:avLst/>
          </a:prstGeom>
        </p:spPr>
      </p:pic>
      <p:pic>
        <p:nvPicPr>
          <p:cNvPr id="5" name="image2.jpeg" descr="Imatge que conté interior, persona, ordinador, portàtil&#10;&#10;Descripció generada automàticament">
            <a:extLst>
              <a:ext uri="{FF2B5EF4-FFF2-40B4-BE49-F238E27FC236}">
                <a16:creationId xmlns:a16="http://schemas.microsoft.com/office/drawing/2014/main" id="{06BBFD7F-674D-430A-87F1-FB07A0822878}"/>
              </a:ext>
            </a:extLst>
          </p:cNvPr>
          <p:cNvPicPr/>
          <p:nvPr/>
        </p:nvPicPr>
        <p:blipFill rotWithShape="1">
          <a:blip r:embed="rId3" cstate="print"/>
          <a:srcRect l="59649" t="34219" b="33418"/>
          <a:stretch/>
        </p:blipFill>
        <p:spPr>
          <a:xfrm>
            <a:off x="7232067" y="2404455"/>
            <a:ext cx="3254596" cy="2049089"/>
          </a:xfrm>
          <a:prstGeom prst="rect">
            <a:avLst/>
          </a:prstGeom>
        </p:spPr>
      </p:pic>
      <p:pic>
        <p:nvPicPr>
          <p:cNvPr id="6" name="image2.jpeg" descr="Imatge que conté interior, persona, ordinador, portàtil&#10;&#10;Descripció generada automàticament">
            <a:extLst>
              <a:ext uri="{FF2B5EF4-FFF2-40B4-BE49-F238E27FC236}">
                <a16:creationId xmlns:a16="http://schemas.microsoft.com/office/drawing/2014/main" id="{D2F15583-C7CF-4783-9067-A8C01BF0B6AC}"/>
              </a:ext>
            </a:extLst>
          </p:cNvPr>
          <p:cNvPicPr/>
          <p:nvPr/>
        </p:nvPicPr>
        <p:blipFill rotWithShape="1">
          <a:blip r:embed="rId3" cstate="print"/>
          <a:srcRect l="59649" t="68648" b="-97"/>
          <a:stretch/>
        </p:blipFill>
        <p:spPr>
          <a:xfrm>
            <a:off x="7232067" y="4635287"/>
            <a:ext cx="3254596" cy="1991214"/>
          </a:xfrm>
          <a:prstGeom prst="rect">
            <a:avLst/>
          </a:prstGeom>
        </p:spPr>
      </p:pic>
      <p:grpSp>
        <p:nvGrpSpPr>
          <p:cNvPr id="7" name="Agrupa 6">
            <a:extLst>
              <a:ext uri="{FF2B5EF4-FFF2-40B4-BE49-F238E27FC236}">
                <a16:creationId xmlns:a16="http://schemas.microsoft.com/office/drawing/2014/main" id="{1728DA93-0610-451C-ACF8-B2FF6D2A04D8}"/>
              </a:ext>
            </a:extLst>
          </p:cNvPr>
          <p:cNvGrpSpPr/>
          <p:nvPr/>
        </p:nvGrpSpPr>
        <p:grpSpPr>
          <a:xfrm>
            <a:off x="2341635" y="6340947"/>
            <a:ext cx="3662086" cy="340697"/>
            <a:chOff x="7132970" y="5574475"/>
            <a:chExt cx="3662086" cy="340697"/>
          </a:xfrm>
        </p:grpSpPr>
        <p:sp>
          <p:nvSpPr>
            <p:cNvPr id="8" name="Rectangle 7">
              <a:hlinkClick r:id="rId4"/>
              <a:extLst>
                <a:ext uri="{FF2B5EF4-FFF2-40B4-BE49-F238E27FC236}">
                  <a16:creationId xmlns:a16="http://schemas.microsoft.com/office/drawing/2014/main" id="{940A6E18-7F88-4725-839E-730B6553DF44}"/>
                </a:ext>
              </a:extLst>
            </p:cNvPr>
            <p:cNvSpPr/>
            <p:nvPr/>
          </p:nvSpPr>
          <p:spPr>
            <a:xfrm>
              <a:off x="7494513" y="5575546"/>
              <a:ext cx="33005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600" dirty="0">
                  <a:solidFill>
                    <a:srgbClr val="1155CC"/>
                  </a:solidFill>
                </a:rPr>
                <a:t>https://youtu.be/5SzgQMeWhNc</a:t>
              </a:r>
              <a:endParaRPr lang="es-ES" sz="1600" dirty="0"/>
            </a:p>
          </p:txBody>
        </p:sp>
        <p:pic>
          <p:nvPicPr>
            <p:cNvPr id="9" name="Imatge 8">
              <a:extLst>
                <a:ext uri="{FF2B5EF4-FFF2-40B4-BE49-F238E27FC236}">
                  <a16:creationId xmlns:a16="http://schemas.microsoft.com/office/drawing/2014/main" id="{AEA51EF4-0724-43E1-90C2-4B8EB375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32970" y="5574475"/>
              <a:ext cx="340697" cy="340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60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.jpeg">
            <a:extLst>
              <a:ext uri="{FF2B5EF4-FFF2-40B4-BE49-F238E27FC236}">
                <a16:creationId xmlns:a16="http://schemas.microsoft.com/office/drawing/2014/main" id="{F0F04EA9-89D4-404E-9612-F6771573A205}"/>
              </a:ext>
            </a:extLst>
          </p:cNvPr>
          <p:cNvPicPr/>
          <p:nvPr/>
        </p:nvPicPr>
        <p:blipFill rotWithShape="1">
          <a:blip r:embed="rId3" cstate="print"/>
          <a:srcRect r="50000"/>
          <a:stretch/>
        </p:blipFill>
        <p:spPr>
          <a:xfrm>
            <a:off x="469842" y="2391743"/>
            <a:ext cx="5452533" cy="3625934"/>
          </a:xfrm>
          <a:prstGeom prst="rect">
            <a:avLst/>
          </a:prstGeom>
        </p:spPr>
      </p:pic>
      <p:pic>
        <p:nvPicPr>
          <p:cNvPr id="4" name="image3.jpeg">
            <a:extLst>
              <a:ext uri="{FF2B5EF4-FFF2-40B4-BE49-F238E27FC236}">
                <a16:creationId xmlns:a16="http://schemas.microsoft.com/office/drawing/2014/main" id="{2CE577AB-15DD-4CC0-A994-7C19724351C9}"/>
              </a:ext>
            </a:extLst>
          </p:cNvPr>
          <p:cNvPicPr/>
          <p:nvPr/>
        </p:nvPicPr>
        <p:blipFill rotWithShape="1">
          <a:blip r:embed="rId3" cstate="print"/>
          <a:srcRect l="49992" r="8"/>
          <a:stretch/>
        </p:blipFill>
        <p:spPr>
          <a:xfrm>
            <a:off x="6189669" y="2391743"/>
            <a:ext cx="5452533" cy="3625934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B3A9B8CF-B638-4087-B4E4-36263E785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1" y="288486"/>
            <a:ext cx="5452533" cy="1823756"/>
          </a:xfrm>
          <a:prstGeom prst="rect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</p:pic>
      <p:grpSp>
        <p:nvGrpSpPr>
          <p:cNvPr id="13" name="Agrupa 12">
            <a:extLst>
              <a:ext uri="{FF2B5EF4-FFF2-40B4-BE49-F238E27FC236}">
                <a16:creationId xmlns:a16="http://schemas.microsoft.com/office/drawing/2014/main" id="{439C28D5-37A8-4AB0-B2F9-646E598BEA88}"/>
              </a:ext>
            </a:extLst>
          </p:cNvPr>
          <p:cNvGrpSpPr/>
          <p:nvPr/>
        </p:nvGrpSpPr>
        <p:grpSpPr>
          <a:xfrm>
            <a:off x="4318477" y="6294213"/>
            <a:ext cx="3555046" cy="340697"/>
            <a:chOff x="7661746" y="6294213"/>
            <a:chExt cx="3555046" cy="340697"/>
          </a:xfrm>
        </p:grpSpPr>
        <p:sp>
          <p:nvSpPr>
            <p:cNvPr id="14" name="Rectángulo 4">
              <a:hlinkClick r:id="rId5"/>
              <a:extLst>
                <a:ext uri="{FF2B5EF4-FFF2-40B4-BE49-F238E27FC236}">
                  <a16:creationId xmlns:a16="http://schemas.microsoft.com/office/drawing/2014/main" id="{92380AB2-1165-4826-A6D1-B8B2FDDB42CF}"/>
                </a:ext>
              </a:extLst>
            </p:cNvPr>
            <p:cNvSpPr/>
            <p:nvPr/>
          </p:nvSpPr>
          <p:spPr>
            <a:xfrm>
              <a:off x="8023289" y="6296356"/>
              <a:ext cx="31935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u="sng" dirty="0">
                  <a:solidFill>
                    <a:srgbClr val="1155CC"/>
                  </a:solidFill>
                  <a:hlinkClick r:id="rId6"/>
                </a:rPr>
                <a:t>https://youtu.be/HtcPDOPwpb4</a:t>
              </a:r>
              <a:endParaRPr lang="es-ES" sz="1600" dirty="0"/>
            </a:p>
          </p:txBody>
        </p:sp>
        <p:pic>
          <p:nvPicPr>
            <p:cNvPr id="15" name="Imatge 14">
              <a:extLst>
                <a:ext uri="{FF2B5EF4-FFF2-40B4-BE49-F238E27FC236}">
                  <a16:creationId xmlns:a16="http://schemas.microsoft.com/office/drawing/2014/main" id="{1E3E4FF5-3DEB-451E-89BF-5AD2328D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61746" y="6294213"/>
              <a:ext cx="340697" cy="340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125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4" y="2850791"/>
            <a:ext cx="5780312" cy="3858126"/>
          </a:xfrm>
          <a:prstGeom prst="rect">
            <a:avLst/>
          </a:prstGeom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63697CB-DB9D-4D2B-A269-27E6A11F81F0}"/>
              </a:ext>
            </a:extLst>
          </p:cNvPr>
          <p:cNvSpPr/>
          <p:nvPr/>
        </p:nvSpPr>
        <p:spPr>
          <a:xfrm>
            <a:off x="3873732" y="366249"/>
            <a:ext cx="7978743" cy="3098845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75E745C-FCDA-4BED-BA1A-4CF988B1E96A}"/>
              </a:ext>
            </a:extLst>
          </p:cNvPr>
          <p:cNvSpPr txBox="1"/>
          <p:nvPr/>
        </p:nvSpPr>
        <p:spPr>
          <a:xfrm>
            <a:off x="4090831" y="376504"/>
            <a:ext cx="75909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Lato Black" panose="020F0A02020204030203" pitchFamily="34" charset="0"/>
              </a:rPr>
              <a:t>4.</a:t>
            </a:r>
            <a:r>
              <a:rPr lang="es-ES" sz="7000" dirty="0">
                <a:solidFill>
                  <a:schemeClr val="bg1"/>
                </a:solidFill>
                <a:latin typeface="Lato Black" panose="020F0A02020204030203" pitchFamily="34" charset="0"/>
              </a:rPr>
              <a:t>     CONCLUSIONES</a:t>
            </a:r>
            <a:endParaRPr lang="id-ID" sz="7000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9" name="Right Triangle 4">
            <a:extLst>
              <a:ext uri="{FF2B5EF4-FFF2-40B4-BE49-F238E27FC236}">
                <a16:creationId xmlns:a16="http://schemas.microsoft.com/office/drawing/2014/main" id="{5D9BFCAF-D8C6-4E48-B178-DAAD6D9E8B2D}"/>
              </a:ext>
            </a:extLst>
          </p:cNvPr>
          <p:cNvSpPr/>
          <p:nvPr/>
        </p:nvSpPr>
        <p:spPr>
          <a:xfrm>
            <a:off x="4121170" y="2624813"/>
            <a:ext cx="580572" cy="5805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4481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3.googleusercontent.com/BLQLMYk-SLg_aa3R6l-mMAR7hjuUfu-OZKq7pUDshEFuKcybqz9IxSzAO0A6ohkgwXIaIZsVJSy_mw1fw5l6Qm127sH6XaTMVwbD6Ilr_P1jqSvFvIk_fCd7gMT4Bguj1Fv7IdAOxy39MIx9T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-2" r="-896" b="-867"/>
          <a:stretch/>
        </p:blipFill>
        <p:spPr bwMode="auto">
          <a:xfrm>
            <a:off x="555157" y="465350"/>
            <a:ext cx="2979964" cy="28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567777" y="2865493"/>
            <a:ext cx="62347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dirty="0"/>
              <a:t>La tecnología, los nuevos modelos de aprendizaje y los nuevos perfiles de los usuarios están ayudando a impulsar el cambio en </a:t>
            </a:r>
            <a:r>
              <a:rPr lang="es-ES" sz="2500" b="1" dirty="0"/>
              <a:t>las bibliotecas</a:t>
            </a:r>
            <a:r>
              <a:rPr lang="es-ES" sz="2500" dirty="0"/>
              <a:t>, que son los </a:t>
            </a:r>
            <a:r>
              <a:rPr lang="es-ES" sz="2500" b="1" dirty="0"/>
              <a:t>principales espacios académicos fuera de las aulas</a:t>
            </a:r>
            <a:r>
              <a:rPr lang="es-ES" sz="2500" dirty="0"/>
              <a:t>.</a:t>
            </a:r>
            <a:endParaRPr lang="ca-ES" sz="25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91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lh5.googleusercontent.com/eusTKIsz8tyZdr8l28C-a3ObydxW7XtFCWCbPOsr-Ncp5hIzNdQ1bcH-66Hb2tBvKq2C___n2rztfdMMni45ZfIupSNS3HPeIT62GK-7-EK05JBhlbODXj0fKT0REdFz0D3O6HKn6hzzQlQYK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0" y="408200"/>
            <a:ext cx="33337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574597" y="2865486"/>
            <a:ext cx="634909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/>
              <a:t>Las bibliotecas/CRAI son espacios  (físicos y virtuales) idóneos para experimentar, pensar, aprender y crear. </a:t>
            </a:r>
          </a:p>
          <a:p>
            <a:endParaRPr lang="es-ES" sz="2500" dirty="0"/>
          </a:p>
          <a:p>
            <a:r>
              <a:rPr lang="es-ES" sz="2500" b="1" dirty="0"/>
              <a:t>Para tener aprendizaje de alto nivel, necesitamos espacios de alto nivel</a:t>
            </a:r>
            <a:r>
              <a:rPr lang="es-ES" sz="2500" dirty="0"/>
              <a:t>. </a:t>
            </a:r>
          </a:p>
          <a:p>
            <a:r>
              <a:rPr lang="es-ES" dirty="0"/>
              <a:t>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3104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66431" y="2865493"/>
            <a:ext cx="58165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dirty="0"/>
              <a:t>La biblioteca es un espacio social, compartido, que fomenta la conexión interdisciplinar. </a:t>
            </a:r>
            <a:r>
              <a:rPr lang="es-ES" sz="2500" b="1" dirty="0"/>
              <a:t>Espacio neutral en el que todas las personas tienen cabida</a:t>
            </a:r>
            <a:r>
              <a:rPr lang="es-ES" sz="2500" dirty="0"/>
              <a:t>. </a:t>
            </a:r>
          </a:p>
          <a:p>
            <a:pPr algn="just"/>
            <a:endParaRPr lang="ca-ES" sz="2500" dirty="0">
              <a:solidFill>
                <a:srgbClr val="44546A"/>
              </a:solidFill>
            </a:endParaRPr>
          </a:p>
        </p:txBody>
      </p:sp>
      <p:pic>
        <p:nvPicPr>
          <p:cNvPr id="4" name="Picture 2" descr="https://lh4.googleusercontent.com/txv1A3UOzRUUNElkPdlHRcNsFDzwA_a_rlI6YZ_qNVFi9KyqXPsQygW43VGi1lZcdCZ5jGmzk3ExBZhficjx73Ca_6FOC8a8HYa9qOvQUg8zF9J2K2CAFsy0vOkS8LlgE5ISbHKNnMTr845EM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r="-1"/>
          <a:stretch/>
        </p:blipFill>
        <p:spPr bwMode="auto">
          <a:xfrm>
            <a:off x="726607" y="557424"/>
            <a:ext cx="272823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3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61447" y="602582"/>
            <a:ext cx="10869105" cy="5652835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841099" y="766733"/>
            <a:ext cx="10509803" cy="5601533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40000"/>
              </a:lnSpc>
              <a:buAutoNum type="arabicPeriod"/>
            </a:pPr>
            <a:r>
              <a:rPr lang="ca-ES" sz="3000" b="1" dirty="0">
                <a:solidFill>
                  <a:schemeClr val="bg1"/>
                </a:solidFill>
              </a:rPr>
              <a:t>EDVOLUCIÓN: </a:t>
            </a:r>
            <a:r>
              <a:rPr lang="ca-ES" sz="3000" b="1" dirty="0" err="1">
                <a:solidFill>
                  <a:schemeClr val="bg1"/>
                </a:solidFill>
              </a:rPr>
              <a:t>nuevo</a:t>
            </a:r>
            <a:r>
              <a:rPr lang="ca-ES" sz="3000" b="1" dirty="0">
                <a:solidFill>
                  <a:schemeClr val="bg1"/>
                </a:solidFill>
              </a:rPr>
              <a:t> modelo </a:t>
            </a:r>
            <a:r>
              <a:rPr lang="ca-ES" sz="3000" b="1" dirty="0" err="1">
                <a:solidFill>
                  <a:schemeClr val="bg1"/>
                </a:solidFill>
              </a:rPr>
              <a:t>educativo</a:t>
            </a:r>
            <a:r>
              <a:rPr lang="ca-ES" sz="3000" b="1" dirty="0">
                <a:solidFill>
                  <a:schemeClr val="bg1"/>
                </a:solidFill>
              </a:rPr>
              <a:t> de la UPF</a:t>
            </a:r>
            <a:br>
              <a:rPr lang="ca-ES" sz="3000" dirty="0">
                <a:solidFill>
                  <a:schemeClr val="bg1"/>
                </a:solidFill>
              </a:rPr>
            </a:br>
            <a:endParaRPr lang="ca-ES" sz="3000" b="1" dirty="0">
              <a:solidFill>
                <a:schemeClr val="bg1"/>
              </a:solidFill>
            </a:endParaRP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lang="ca-ES" sz="3000" b="1" dirty="0" err="1">
                <a:solidFill>
                  <a:schemeClr val="bg1"/>
                </a:solidFill>
              </a:rPr>
              <a:t>Transformación</a:t>
            </a:r>
            <a:r>
              <a:rPr lang="ca-ES" sz="3000" b="1" dirty="0">
                <a:solidFill>
                  <a:schemeClr val="bg1"/>
                </a:solidFill>
              </a:rPr>
              <a:t> digital: </a:t>
            </a:r>
            <a:r>
              <a:rPr lang="ca-ES" sz="3000" b="1" dirty="0" err="1">
                <a:solidFill>
                  <a:schemeClr val="bg1"/>
                </a:solidFill>
              </a:rPr>
              <a:t>MyApps</a:t>
            </a:r>
            <a:endParaRPr lang="ca-ES" sz="3000" b="1" dirty="0">
              <a:solidFill>
                <a:schemeClr val="bg1"/>
              </a:solidFill>
            </a:endParaRPr>
          </a:p>
          <a:p>
            <a:pPr marL="914400" lvl="1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a-ES" sz="3000" b="1" dirty="0">
              <a:solidFill>
                <a:schemeClr val="bg1"/>
              </a:solidFill>
            </a:endParaRP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lang="ca-ES" sz="3000" b="1" dirty="0">
                <a:solidFill>
                  <a:schemeClr val="bg1"/>
                </a:solidFill>
              </a:rPr>
              <a:t>La Biblioteca/CRAI como </a:t>
            </a:r>
            <a:r>
              <a:rPr lang="ca-ES" sz="3000" b="1" dirty="0" err="1">
                <a:solidFill>
                  <a:schemeClr val="bg1"/>
                </a:solidFill>
              </a:rPr>
              <a:t>extensión</a:t>
            </a:r>
            <a:r>
              <a:rPr lang="ca-ES" sz="3000" b="1" dirty="0">
                <a:solidFill>
                  <a:schemeClr val="bg1"/>
                </a:solidFill>
              </a:rPr>
              <a:t> del aula: </a:t>
            </a:r>
            <a:r>
              <a:rPr lang="ca-ES" sz="3000" b="1" dirty="0" err="1">
                <a:solidFill>
                  <a:schemeClr val="bg1"/>
                </a:solidFill>
              </a:rPr>
              <a:t>HackLab</a:t>
            </a:r>
            <a:br>
              <a:rPr lang="ca-ES" sz="3000" b="1" dirty="0">
                <a:solidFill>
                  <a:schemeClr val="bg1"/>
                </a:solidFill>
              </a:rPr>
            </a:br>
            <a:endParaRPr lang="ca-ES" sz="3000" b="1" dirty="0">
              <a:solidFill>
                <a:schemeClr val="bg1"/>
              </a:solidFill>
            </a:endParaRP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lang="ca-ES" sz="3000" b="1" dirty="0" err="1">
                <a:solidFill>
                  <a:schemeClr val="bg1"/>
                </a:solidFill>
              </a:rPr>
              <a:t>Conclusiones</a:t>
            </a:r>
            <a:endParaRPr lang="ca-ES" sz="30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a-ES" sz="22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62661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67777" y="2865493"/>
            <a:ext cx="58720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b="1" dirty="0"/>
              <a:t>El reto de futuro del CRAI de la UPF</a:t>
            </a:r>
            <a:r>
              <a:rPr lang="es-ES" sz="2500" dirty="0"/>
              <a:t>: el nuevo modelo de prestación de servicios y la redefinición de sus espacios.</a:t>
            </a:r>
            <a:endParaRPr lang="ca-ES" sz="2500" dirty="0">
              <a:solidFill>
                <a:srgbClr val="44546A"/>
              </a:solidFill>
            </a:endParaRPr>
          </a:p>
        </p:txBody>
      </p:sp>
      <p:pic>
        <p:nvPicPr>
          <p:cNvPr id="4" name="Picture 2" descr="https://lh3.googleusercontent.com/XVn0flaug-ILwGxA4W3xpeK3yHpyJo7aCVsLGtDKY9hxOetmABM41SK10s6YGcxlLOIbrYbzxpUrICJo9Cm7AsXlj5Plj0q787Gcp62hZwnd9TrMmxaDJfTjdktsJXV3FLAFYARBtLN1bIOd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/>
          <a:stretch/>
        </p:blipFill>
        <p:spPr bwMode="auto">
          <a:xfrm>
            <a:off x="661296" y="624099"/>
            <a:ext cx="2696029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07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6EB17B-C8F2-48FF-AF31-CC00C33CFC6D}"/>
              </a:ext>
            </a:extLst>
          </p:cNvPr>
          <p:cNvSpPr/>
          <p:nvPr/>
        </p:nvSpPr>
        <p:spPr>
          <a:xfrm>
            <a:off x="3823855" y="1156855"/>
            <a:ext cx="4544290" cy="4544290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54DCF894-D0C7-4F2E-8D28-CC9EF442FE81}"/>
              </a:ext>
            </a:extLst>
          </p:cNvPr>
          <p:cNvSpPr/>
          <p:nvPr/>
        </p:nvSpPr>
        <p:spPr>
          <a:xfrm>
            <a:off x="4039260" y="4926940"/>
            <a:ext cx="580572" cy="5805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C0F7C-9C09-4BC3-8458-63E2BC07311F}"/>
              </a:ext>
            </a:extLst>
          </p:cNvPr>
          <p:cNvSpPr txBox="1"/>
          <p:nvPr/>
        </p:nvSpPr>
        <p:spPr>
          <a:xfrm>
            <a:off x="4034971" y="2367171"/>
            <a:ext cx="4122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¡MUCHAS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GRACIAS!</a:t>
            </a:r>
            <a:endParaRPr lang="id-ID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56EB17B-C8F2-48FF-AF31-CC00C33CFC6D}"/>
              </a:ext>
            </a:extLst>
          </p:cNvPr>
          <p:cNvSpPr/>
          <p:nvPr/>
        </p:nvSpPr>
        <p:spPr>
          <a:xfrm>
            <a:off x="8760030" y="6070286"/>
            <a:ext cx="3241469" cy="542095"/>
          </a:xfrm>
          <a:prstGeom prst="rect">
            <a:avLst/>
          </a:prstGeom>
          <a:solidFill>
            <a:srgbClr val="C8102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d-ID"/>
          </a:p>
        </p:txBody>
      </p:sp>
      <p:sp>
        <p:nvSpPr>
          <p:cNvPr id="9" name="Right Triangle 6">
            <a:extLst>
              <a:ext uri="{FF2B5EF4-FFF2-40B4-BE49-F238E27FC236}">
                <a16:creationId xmlns:a16="http://schemas.microsoft.com/office/drawing/2014/main" id="{54DCF894-D0C7-4F2E-8D28-CC9EF442FE81}"/>
              </a:ext>
            </a:extLst>
          </p:cNvPr>
          <p:cNvSpPr/>
          <p:nvPr/>
        </p:nvSpPr>
        <p:spPr>
          <a:xfrm>
            <a:off x="8809677" y="6372075"/>
            <a:ext cx="195283" cy="19528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268C50A-BA0D-4E45-BF5A-78F3A189FF94}"/>
              </a:ext>
            </a:extLst>
          </p:cNvPr>
          <p:cNvSpPr txBox="1"/>
          <p:nvPr/>
        </p:nvSpPr>
        <p:spPr>
          <a:xfrm>
            <a:off x="9171160" y="5820100"/>
            <a:ext cx="209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a-ES" sz="1200" i="1" dirty="0">
              <a:solidFill>
                <a:schemeClr val="bg1"/>
              </a:solidFill>
            </a:endParaRPr>
          </a:p>
          <a:p>
            <a:pPr algn="ctr"/>
            <a:endParaRPr lang="ca-ES" sz="1200" i="1" dirty="0">
              <a:solidFill>
                <a:schemeClr val="bg1"/>
              </a:solidFill>
            </a:endParaRPr>
          </a:p>
          <a:p>
            <a:pPr algn="ctr"/>
            <a:r>
              <a:rPr lang="ca-ES" sz="1200" i="1" dirty="0">
                <a:solidFill>
                  <a:schemeClr val="bg1"/>
                </a:solidFill>
              </a:rPr>
              <a:t>anna.magre@upf.edu</a:t>
            </a:r>
          </a:p>
        </p:txBody>
      </p:sp>
      <p:pic>
        <p:nvPicPr>
          <p:cNvPr id="7170" name="Picture 2" descr="C:\Users\u15953\Downloads\UPFt_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4" y="247652"/>
            <a:ext cx="2586304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1C584A90-525F-47E9-A8BC-E251E31E7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7" y="5501265"/>
            <a:ext cx="1308064" cy="10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3"/>
          <a:stretch/>
        </p:blipFill>
        <p:spPr>
          <a:xfrm>
            <a:off x="782639" y="2676525"/>
            <a:ext cx="5405327" cy="4181475"/>
          </a:xfrm>
          <a:prstGeom prst="rect">
            <a:avLst/>
          </a:prstGeom>
        </p:spPr>
      </p:pic>
      <p:pic>
        <p:nvPicPr>
          <p:cNvPr id="4" name="Imatge 3" descr="Imatge que conté interior, pis, paret, assegut&#10;&#10;Descripció generada automàticament">
            <a:extLst>
              <a:ext uri="{FF2B5EF4-FFF2-40B4-BE49-F238E27FC236}">
                <a16:creationId xmlns:a16="http://schemas.microsoft.com/office/drawing/2014/main" id="{531B2C14-7680-4781-B78A-4DBC15B0F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4" y="2684914"/>
            <a:ext cx="5703916" cy="41730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3697CB-DB9D-4D2B-A269-27E6A11F81F0}"/>
              </a:ext>
            </a:extLst>
          </p:cNvPr>
          <p:cNvSpPr/>
          <p:nvPr/>
        </p:nvSpPr>
        <p:spPr>
          <a:xfrm>
            <a:off x="3869870" y="680478"/>
            <a:ext cx="7751509" cy="3036904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5D9BFCAF-D8C6-4E48-B178-DAAD6D9E8B2D}"/>
              </a:ext>
            </a:extLst>
          </p:cNvPr>
          <p:cNvSpPr/>
          <p:nvPr/>
        </p:nvSpPr>
        <p:spPr>
          <a:xfrm>
            <a:off x="4117754" y="2846473"/>
            <a:ext cx="580572" cy="5805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675E745C-FCDA-4BED-BA1A-4CF988B1E96A}"/>
              </a:ext>
            </a:extLst>
          </p:cNvPr>
          <p:cNvSpPr txBox="1"/>
          <p:nvPr/>
        </p:nvSpPr>
        <p:spPr>
          <a:xfrm>
            <a:off x="4409718" y="556506"/>
            <a:ext cx="7380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Lato Black" panose="020F0A02020204030203" pitchFamily="34" charset="0"/>
              </a:rPr>
              <a:t>1. </a:t>
            </a:r>
          </a:p>
          <a:p>
            <a:r>
              <a:rPr lang="en-US" sz="8000" dirty="0">
                <a:solidFill>
                  <a:schemeClr val="bg1"/>
                </a:solidFill>
                <a:latin typeface="Lato Black" panose="020F0A02020204030203" pitchFamily="34" charset="0"/>
              </a:rPr>
              <a:t>EDVOLUCIÓN</a:t>
            </a:r>
            <a:endParaRPr lang="id-ID" sz="8000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9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13349" r="396" b="15969"/>
          <a:stretch/>
        </p:blipFill>
        <p:spPr>
          <a:xfrm>
            <a:off x="3688974" y="2399251"/>
            <a:ext cx="4529185" cy="1803693"/>
          </a:xfrm>
          <a:ln>
            <a:solidFill>
              <a:srgbClr val="C8102E"/>
            </a:solidFill>
          </a:ln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6A63A203-992C-4AFB-9C49-8643A8DD7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3" y="921315"/>
            <a:ext cx="11266415" cy="4428141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grpSp>
        <p:nvGrpSpPr>
          <p:cNvPr id="10" name="Agrupa 9">
            <a:extLst>
              <a:ext uri="{FF2B5EF4-FFF2-40B4-BE49-F238E27FC236}">
                <a16:creationId xmlns:a16="http://schemas.microsoft.com/office/drawing/2014/main" id="{CE7B6D82-590D-465D-8994-16416BF379B2}"/>
              </a:ext>
            </a:extLst>
          </p:cNvPr>
          <p:cNvGrpSpPr/>
          <p:nvPr/>
        </p:nvGrpSpPr>
        <p:grpSpPr>
          <a:xfrm>
            <a:off x="7790195" y="6050725"/>
            <a:ext cx="5214041" cy="340697"/>
            <a:chOff x="7790195" y="6072216"/>
            <a:chExt cx="5214041" cy="3406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60F0B6-DE79-4BB5-8593-498C424A70D2}"/>
                </a:ext>
              </a:extLst>
            </p:cNvPr>
            <p:cNvSpPr/>
            <p:nvPr/>
          </p:nvSpPr>
          <p:spPr>
            <a:xfrm>
              <a:off x="8151738" y="6073287"/>
              <a:ext cx="48524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600" dirty="0">
                  <a:solidFill>
                    <a:srgbClr val="1155CC"/>
                  </a:solidFill>
                  <a:hlinkClick r:id="rId5"/>
                </a:rPr>
                <a:t>https://youtu.be/qMVwKVWuTOE</a:t>
              </a:r>
              <a:endParaRPr lang="es-ES" sz="1600" dirty="0"/>
            </a:p>
          </p:txBody>
        </p:sp>
        <p:pic>
          <p:nvPicPr>
            <p:cNvPr id="8" name="Imatge 7">
              <a:extLst>
                <a:ext uri="{FF2B5EF4-FFF2-40B4-BE49-F238E27FC236}">
                  <a16:creationId xmlns:a16="http://schemas.microsoft.com/office/drawing/2014/main" id="{E2CFEB5C-3CB8-412B-B57A-ADE9A9017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90195" y="6072216"/>
              <a:ext cx="340697" cy="340697"/>
            </a:xfrm>
            <a:prstGeom prst="rect">
              <a:avLst/>
            </a:prstGeom>
          </p:spPr>
        </p:pic>
      </p:grpSp>
      <p:grpSp>
        <p:nvGrpSpPr>
          <p:cNvPr id="2" name="Agrupa 1">
            <a:extLst>
              <a:ext uri="{FF2B5EF4-FFF2-40B4-BE49-F238E27FC236}">
                <a16:creationId xmlns:a16="http://schemas.microsoft.com/office/drawing/2014/main" id="{BD113706-B2FF-42BD-9113-8C862F7C1012}"/>
              </a:ext>
            </a:extLst>
          </p:cNvPr>
          <p:cNvGrpSpPr/>
          <p:nvPr/>
        </p:nvGrpSpPr>
        <p:grpSpPr>
          <a:xfrm>
            <a:off x="568269" y="6050725"/>
            <a:ext cx="4271396" cy="340697"/>
            <a:chOff x="475990" y="6029234"/>
            <a:chExt cx="4271396" cy="340697"/>
          </a:xfrm>
        </p:grpSpPr>
        <p:sp>
          <p:nvSpPr>
            <p:cNvPr id="5" name="Rectángulo 4"/>
            <p:cNvSpPr/>
            <p:nvPr/>
          </p:nvSpPr>
          <p:spPr>
            <a:xfrm>
              <a:off x="837533" y="6031377"/>
              <a:ext cx="39098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u="sng" dirty="0">
                  <a:solidFill>
                    <a:srgbClr val="1155CC"/>
                  </a:solidFill>
                  <a:hlinkClick r:id="rId7"/>
                </a:rPr>
                <a:t>https://www.upf.edu/es/web/edvolucio</a:t>
              </a:r>
              <a:endParaRPr lang="es-ES" sz="1600" dirty="0"/>
            </a:p>
          </p:txBody>
        </p:sp>
        <p:pic>
          <p:nvPicPr>
            <p:cNvPr id="9" name="Imatge 8">
              <a:extLst>
                <a:ext uri="{FF2B5EF4-FFF2-40B4-BE49-F238E27FC236}">
                  <a16:creationId xmlns:a16="http://schemas.microsoft.com/office/drawing/2014/main" id="{D1D0D8EE-5F93-4E8B-B2E8-5A256595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5990" y="6029234"/>
              <a:ext cx="340697" cy="340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754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0">
            <a:extLst>
              <a:ext uri="{FF2B5EF4-FFF2-40B4-BE49-F238E27FC236}">
                <a16:creationId xmlns:a16="http://schemas.microsoft.com/office/drawing/2014/main" id="{356EB17B-C8F2-48FF-AF31-CC00C33CFC6D}"/>
              </a:ext>
            </a:extLst>
          </p:cNvPr>
          <p:cNvSpPr/>
          <p:nvPr/>
        </p:nvSpPr>
        <p:spPr>
          <a:xfrm>
            <a:off x="6231208" y="693056"/>
            <a:ext cx="5512058" cy="2658996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Marcador de posición de imagen 2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>
            <a:fillRect/>
          </a:stretch>
        </p:blipFill>
        <p:spPr/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>
            <a:fillRect/>
          </a:stretch>
        </p:blipFill>
        <p:spPr>
          <a:xfrm>
            <a:off x="9119567" y="3550997"/>
            <a:ext cx="2623699" cy="2623699"/>
          </a:xfrm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>
            <a:fillRect/>
          </a:stretch>
        </p:blipFill>
        <p:spPr>
          <a:xfrm>
            <a:off x="6229288" y="3550997"/>
            <a:ext cx="2623699" cy="2623699"/>
          </a:xfrm>
        </p:spPr>
      </p:pic>
      <p:pic>
        <p:nvPicPr>
          <p:cNvPr id="4" name="Marcador de posición de imagen 3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FF4385-CC2C-437B-ADCD-E8A1212407FC}"/>
              </a:ext>
            </a:extLst>
          </p:cNvPr>
          <p:cNvSpPr/>
          <p:nvPr/>
        </p:nvSpPr>
        <p:spPr>
          <a:xfrm>
            <a:off x="448732" y="5522687"/>
            <a:ext cx="2623699" cy="642256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 err="1"/>
              <a:t>Acompanyamiento</a:t>
            </a:r>
            <a:r>
              <a:rPr lang="ca-ES" sz="2000" b="1" dirty="0"/>
              <a:t> al </a:t>
            </a:r>
            <a:r>
              <a:rPr lang="ca-ES" sz="2000" b="1" dirty="0" err="1"/>
              <a:t>estudiante</a:t>
            </a:r>
            <a:endParaRPr lang="id-ID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E9490B-3E21-432D-8FE2-219D9EF5C34F}"/>
              </a:ext>
            </a:extLst>
          </p:cNvPr>
          <p:cNvSpPr/>
          <p:nvPr/>
        </p:nvSpPr>
        <p:spPr>
          <a:xfrm>
            <a:off x="6229288" y="5532440"/>
            <a:ext cx="2623699" cy="642256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Arquitectura de </a:t>
            </a:r>
            <a:r>
              <a:rPr lang="ca-ES" sz="2000" b="1" dirty="0" err="1"/>
              <a:t>aprendizaje</a:t>
            </a:r>
            <a:endParaRPr lang="id-ID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D99C3A-B3CA-46B7-A94E-30349FBF60D1}"/>
              </a:ext>
            </a:extLst>
          </p:cNvPr>
          <p:cNvSpPr/>
          <p:nvPr/>
        </p:nvSpPr>
        <p:spPr>
          <a:xfrm>
            <a:off x="9119567" y="5532440"/>
            <a:ext cx="2623699" cy="642256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 err="1"/>
              <a:t>Formatos</a:t>
            </a:r>
            <a:r>
              <a:rPr lang="ca-ES" sz="2000" b="1" dirty="0"/>
              <a:t> </a:t>
            </a:r>
            <a:r>
              <a:rPr lang="ca-ES" sz="2000" b="1" dirty="0" err="1"/>
              <a:t>educativos</a:t>
            </a:r>
            <a:endParaRPr lang="id-ID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CCEF85-C48C-480F-85AB-D1716071939D}"/>
              </a:ext>
            </a:extLst>
          </p:cNvPr>
          <p:cNvSpPr/>
          <p:nvPr/>
        </p:nvSpPr>
        <p:spPr>
          <a:xfrm>
            <a:off x="3339011" y="2674500"/>
            <a:ext cx="2623699" cy="642256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Rol del </a:t>
            </a:r>
            <a:r>
              <a:rPr lang="ca-ES" sz="2000" b="1" dirty="0" err="1"/>
              <a:t>profesor</a:t>
            </a:r>
            <a:endParaRPr lang="id-ID" sz="2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A9C3FB-97E1-44D5-9B72-3E456174F026}"/>
              </a:ext>
            </a:extLst>
          </p:cNvPr>
          <p:cNvSpPr/>
          <p:nvPr/>
        </p:nvSpPr>
        <p:spPr>
          <a:xfrm>
            <a:off x="448732" y="2674500"/>
            <a:ext cx="2623699" cy="642256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 err="1"/>
              <a:t>Identidad</a:t>
            </a:r>
            <a:r>
              <a:rPr lang="ca-ES" sz="2000" b="1" dirty="0"/>
              <a:t> UPF</a:t>
            </a:r>
            <a:endParaRPr lang="id-ID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DFCFF2-8C2F-4A14-93A9-7B2B2CDA2EE4}"/>
              </a:ext>
            </a:extLst>
          </p:cNvPr>
          <p:cNvSpPr txBox="1"/>
          <p:nvPr/>
        </p:nvSpPr>
        <p:spPr>
          <a:xfrm>
            <a:off x="6437672" y="822226"/>
            <a:ext cx="5099131" cy="2400657"/>
          </a:xfrm>
          <a:prstGeom prst="rect">
            <a:avLst/>
          </a:prstGeom>
          <a:solidFill>
            <a:srgbClr val="C810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5000" dirty="0" err="1">
                <a:solidFill>
                  <a:schemeClr val="bg1"/>
                </a:solidFill>
                <a:latin typeface="Lato Black" panose="020F0A02020204030203" pitchFamily="34" charset="0"/>
              </a:rPr>
              <a:t>EDvolución</a:t>
            </a:r>
            <a:endParaRPr lang="ca-ES" sz="5000" dirty="0">
              <a:solidFill>
                <a:schemeClr val="bg1"/>
              </a:solidFill>
              <a:latin typeface="Lato Black" panose="020F0A02020204030203" pitchFamily="34" charset="0"/>
            </a:endParaRPr>
          </a:p>
          <a:p>
            <a:pPr algn="ctr"/>
            <a:r>
              <a:rPr lang="ca-ES" sz="5000" dirty="0" err="1">
                <a:solidFill>
                  <a:schemeClr val="bg1"/>
                </a:solidFill>
                <a:latin typeface="Lato Black" panose="020F0A02020204030203" pitchFamily="34" charset="0"/>
              </a:rPr>
              <a:t>Seis</a:t>
            </a:r>
            <a:r>
              <a:rPr lang="ca-ES" sz="5000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  <a:r>
              <a:rPr lang="ca-ES" sz="5000" dirty="0" err="1">
                <a:solidFill>
                  <a:schemeClr val="bg1"/>
                </a:solidFill>
                <a:latin typeface="Lato Black" panose="020F0A02020204030203" pitchFamily="34" charset="0"/>
              </a:rPr>
              <a:t>grandes</a:t>
            </a:r>
            <a:r>
              <a:rPr lang="ca-ES" sz="5000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  <a:r>
              <a:rPr lang="ca-ES" sz="5000" dirty="0" err="1">
                <a:solidFill>
                  <a:schemeClr val="bg1"/>
                </a:solidFill>
                <a:latin typeface="Lato Black" panose="020F0A02020204030203" pitchFamily="34" charset="0"/>
              </a:rPr>
              <a:t>áreas</a:t>
            </a:r>
            <a:r>
              <a:rPr lang="ca-ES" sz="5000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  <a:r>
              <a:rPr lang="ca-ES" sz="5000" dirty="0" err="1">
                <a:solidFill>
                  <a:schemeClr val="bg1"/>
                </a:solidFill>
                <a:latin typeface="Lato Black" panose="020F0A02020204030203" pitchFamily="34" charset="0"/>
              </a:rPr>
              <a:t>temáticas</a:t>
            </a:r>
            <a:endParaRPr lang="ca-ES" sz="5000" dirty="0">
              <a:solidFill>
                <a:schemeClr val="bg1"/>
              </a:solidFill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3338399" y="3550997"/>
            <a:ext cx="2624309" cy="2633757"/>
            <a:chOff x="9100103" y="3531186"/>
            <a:chExt cx="2624309" cy="2633757"/>
          </a:xfrm>
        </p:grpSpPr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0103" y="3531186"/>
              <a:ext cx="2624309" cy="262430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94BC57-684F-46E7-9149-0FEA9F90F611}"/>
                </a:ext>
              </a:extLst>
            </p:cNvPr>
            <p:cNvSpPr/>
            <p:nvPr/>
          </p:nvSpPr>
          <p:spPr>
            <a:xfrm>
              <a:off x="9100408" y="5522687"/>
              <a:ext cx="2623699" cy="642256"/>
            </a:xfrm>
            <a:prstGeom prst="rect">
              <a:avLst/>
            </a:prstGeom>
            <a:solidFill>
              <a:srgbClr val="C8102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 err="1"/>
                <a:t>Espacios</a:t>
              </a:r>
              <a:r>
                <a:rPr lang="ca-ES" sz="2000" b="1" dirty="0"/>
                <a:t> y recursos</a:t>
              </a:r>
              <a:endParaRPr lang="id-ID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86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1" grpId="0" animBg="1"/>
      <p:bldP spid="36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9">
            <a:extLst>
              <a:ext uri="{FF2B5EF4-FFF2-40B4-BE49-F238E27FC236}">
                <a16:creationId xmlns:a16="http://schemas.microsoft.com/office/drawing/2014/main" id="{A65329A8-25A8-4534-BAB0-A125EDB5D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5150" r="12286"/>
          <a:stretch/>
        </p:blipFill>
        <p:spPr>
          <a:xfrm>
            <a:off x="243281" y="3160760"/>
            <a:ext cx="6006517" cy="3508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3697CB-DB9D-4D2B-A269-27E6A11F81F0}"/>
              </a:ext>
            </a:extLst>
          </p:cNvPr>
          <p:cNvSpPr/>
          <p:nvPr/>
        </p:nvSpPr>
        <p:spPr>
          <a:xfrm>
            <a:off x="3631474" y="602673"/>
            <a:ext cx="7985760" cy="2889498"/>
          </a:xfrm>
          <a:prstGeom prst="rect">
            <a:avLst/>
          </a:prstGeom>
          <a:solidFill>
            <a:srgbClr val="C810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5D9BFCAF-D8C6-4E48-B178-DAAD6D9E8B2D}"/>
              </a:ext>
            </a:extLst>
          </p:cNvPr>
          <p:cNvSpPr/>
          <p:nvPr/>
        </p:nvSpPr>
        <p:spPr>
          <a:xfrm>
            <a:off x="508411" y="2296045"/>
            <a:ext cx="580572" cy="5805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675E745C-FCDA-4BED-BA1A-4CF988B1E96A}"/>
              </a:ext>
            </a:extLst>
          </p:cNvPr>
          <p:cNvSpPr txBox="1"/>
          <p:nvPr/>
        </p:nvSpPr>
        <p:spPr>
          <a:xfrm>
            <a:off x="3740726" y="743379"/>
            <a:ext cx="76892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Lato Black" panose="020F0A02020204030203" pitchFamily="34" charset="0"/>
              </a:rPr>
              <a:t>2. </a:t>
            </a:r>
            <a:r>
              <a:rPr lang="en-US" sz="7200" dirty="0" err="1">
                <a:solidFill>
                  <a:schemeClr val="bg1"/>
                </a:solidFill>
                <a:latin typeface="Lato Black" panose="020F0A02020204030203" pitchFamily="34" charset="0"/>
              </a:rPr>
              <a:t>Transformación</a:t>
            </a:r>
            <a:r>
              <a:rPr lang="en-US" sz="7200" dirty="0">
                <a:solidFill>
                  <a:schemeClr val="bg1"/>
                </a:solidFill>
                <a:latin typeface="Lato Black" panose="020F0A02020204030203" pitchFamily="34" charset="0"/>
              </a:rPr>
              <a:t>        digital</a:t>
            </a:r>
            <a:endParaRPr lang="id-ID" sz="7200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6" name="Right Triangle 4">
            <a:extLst>
              <a:ext uri="{FF2B5EF4-FFF2-40B4-BE49-F238E27FC236}">
                <a16:creationId xmlns:a16="http://schemas.microsoft.com/office/drawing/2014/main" id="{2C2F1A19-2B1A-44F0-A919-87DB8389E5DA}"/>
              </a:ext>
            </a:extLst>
          </p:cNvPr>
          <p:cNvSpPr/>
          <p:nvPr/>
        </p:nvSpPr>
        <p:spPr>
          <a:xfrm>
            <a:off x="3816418" y="2710122"/>
            <a:ext cx="580572" cy="5805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73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idor d'imatge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9" b="11309"/>
          <a:stretch>
            <a:fillRect/>
          </a:stretch>
        </p:blipFill>
        <p:spPr>
          <a:xfrm>
            <a:off x="361950" y="385763"/>
            <a:ext cx="11541125" cy="3267075"/>
          </a:xfrm>
        </p:spPr>
      </p:pic>
      <p:sp>
        <p:nvSpPr>
          <p:cNvPr id="5" name="CuadroTexto 4"/>
          <p:cNvSpPr txBox="1"/>
          <p:nvPr/>
        </p:nvSpPr>
        <p:spPr>
          <a:xfrm>
            <a:off x="4269997" y="2144993"/>
            <a:ext cx="7541794" cy="139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a-ES" sz="1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Promoviendo que los estudiantes lleven su propio dispositivo móvil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sz="1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r>
              <a:rPr lang="es-ES" dirty="0">
                <a:solidFill>
                  <a:schemeClr val="bg1"/>
                </a:solidFill>
              </a:rPr>
              <a:t> Teniendo una buena infraestructura tecnológica y de red </a:t>
            </a:r>
            <a:r>
              <a:rPr lang="es-ES" dirty="0" err="1">
                <a:solidFill>
                  <a:schemeClr val="bg1"/>
                </a:solidFill>
              </a:rPr>
              <a:t>WiFi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sz="1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r>
              <a:rPr lang="es-ES" dirty="0">
                <a:solidFill>
                  <a:schemeClr val="bg1"/>
                </a:solidFill>
              </a:rPr>
              <a:t> Aprovechando el potencial de las videoconferencias para llegar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   a estudiantes alejados geográficamente</a:t>
            </a:r>
            <a:endParaRPr lang="es-ES" sz="2200" dirty="0">
              <a:solidFill>
                <a:schemeClr val="bg1"/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DF0B020-0479-49E3-94DF-45E39719F090}"/>
              </a:ext>
            </a:extLst>
          </p:cNvPr>
          <p:cNvSpPr/>
          <p:nvPr/>
        </p:nvSpPr>
        <p:spPr>
          <a:xfrm>
            <a:off x="6386286" y="385762"/>
            <a:ext cx="5516789" cy="1599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CuadroTexto 5"/>
          <p:cNvSpPr txBox="1"/>
          <p:nvPr/>
        </p:nvSpPr>
        <p:spPr>
          <a:xfrm>
            <a:off x="6813494" y="591923"/>
            <a:ext cx="4455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Apoyar a los estudiantes con un aprendizaje que tenga en cuenta la tecnología</a:t>
            </a:r>
            <a:r>
              <a:rPr lang="ca-ES" sz="2400" dirty="0"/>
              <a:t>: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859535"/>
            <a:ext cx="6759819" cy="2557713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48"/>
          <a:stretch/>
        </p:blipFill>
        <p:spPr>
          <a:xfrm>
            <a:off x="7367954" y="3859535"/>
            <a:ext cx="4535121" cy="2556000"/>
          </a:xfrm>
          <a:prstGeom prst="rect">
            <a:avLst/>
          </a:prstGeom>
        </p:spPr>
      </p:pic>
      <p:sp>
        <p:nvSpPr>
          <p:cNvPr id="9" name="CuadroTexto 4"/>
          <p:cNvSpPr txBox="1"/>
          <p:nvPr/>
        </p:nvSpPr>
        <p:spPr>
          <a:xfrm>
            <a:off x="7367954" y="5482670"/>
            <a:ext cx="4275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ca-ES" sz="1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Contando con infraestructuras </a:t>
            </a:r>
          </a:p>
          <a:p>
            <a:r>
              <a:rPr lang="es-ES" dirty="0">
                <a:solidFill>
                  <a:schemeClr val="bg1"/>
                </a:solidFill>
              </a:rPr>
              <a:t>    y herramientas para facilitar la</a:t>
            </a:r>
          </a:p>
          <a:p>
            <a:r>
              <a:rPr lang="es-ES" dirty="0">
                <a:solidFill>
                  <a:schemeClr val="bg1"/>
                </a:solidFill>
              </a:rPr>
              <a:t>    creación de materiales multimedia</a:t>
            </a:r>
            <a:endParaRPr lang="es-ES" sz="2200" dirty="0">
              <a:solidFill>
                <a:schemeClr val="bg1"/>
              </a:solidFill>
            </a:endParaRPr>
          </a:p>
        </p:txBody>
      </p:sp>
      <p:sp>
        <p:nvSpPr>
          <p:cNvPr id="10" name="CuadroTexto 4"/>
          <p:cNvSpPr txBox="1"/>
          <p:nvPr/>
        </p:nvSpPr>
        <p:spPr>
          <a:xfrm>
            <a:off x="314814" y="5747623"/>
            <a:ext cx="5407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  </a:t>
            </a:r>
            <a:r>
              <a:rPr lang="ca-ES" sz="1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r>
              <a:rPr lang="ca-ES" sz="300" dirty="0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Ofreciendo herramientas TIC, por ejemplo, </a:t>
            </a:r>
          </a:p>
          <a:p>
            <a:r>
              <a:rPr lang="es-ES" dirty="0">
                <a:solidFill>
                  <a:schemeClr val="bg1"/>
                </a:solidFill>
              </a:rPr>
              <a:t>     la </a:t>
            </a:r>
            <a:r>
              <a:rPr lang="es-ES" dirty="0" err="1">
                <a:solidFill>
                  <a:schemeClr val="bg1"/>
                </a:solidFill>
              </a:rPr>
              <a:t>virtualizacion</a:t>
            </a:r>
            <a:r>
              <a:rPr lang="es-ES" dirty="0">
                <a:solidFill>
                  <a:schemeClr val="bg1"/>
                </a:solidFill>
              </a:rPr>
              <a:t> de las aplicaciones</a:t>
            </a:r>
            <a:endParaRPr lang="es-E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6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1794" y="373198"/>
            <a:ext cx="8608414" cy="202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solidFill>
                  <a:srgbClr val="44546A"/>
                </a:solidFill>
                <a:latin typeface="Wingdings" panose="05000000000000000000" pitchFamily="2" charset="2"/>
              </a:rPr>
              <a:t>l</a:t>
            </a:r>
            <a:r>
              <a:rPr lang="ca-ES" sz="800" dirty="0">
                <a:solidFill>
                  <a:srgbClr val="333333"/>
                </a:solidFill>
                <a:latin typeface="Wingdings" panose="05000000000000000000" pitchFamily="2" charset="2"/>
              </a:rPr>
              <a:t> </a:t>
            </a:r>
            <a:r>
              <a:rPr lang="ca-ES" sz="2200" dirty="0"/>
              <a:t>La </a:t>
            </a:r>
            <a:r>
              <a:rPr lang="es-ES" sz="2200" dirty="0"/>
              <a:t>tecnología juega un papel importante en la implementación de estos objetivos </a:t>
            </a:r>
            <a:endParaRPr lang="ca-ES" sz="2200" dirty="0"/>
          </a:p>
          <a:p>
            <a:pPr algn="just">
              <a:lnSpc>
                <a:spcPct val="70000"/>
              </a:lnSpc>
            </a:pPr>
            <a:endParaRPr lang="ca-ES" sz="2200" dirty="0"/>
          </a:p>
          <a:p>
            <a:pPr algn="just"/>
            <a:r>
              <a:rPr lang="ca-ES" sz="1600" dirty="0">
                <a:solidFill>
                  <a:srgbClr val="44546A"/>
                </a:solidFill>
                <a:latin typeface="Wingdings" panose="05000000000000000000" pitchFamily="2" charset="2"/>
              </a:rPr>
              <a:t>l</a:t>
            </a:r>
            <a:r>
              <a:rPr lang="ca-ES" sz="800" dirty="0">
                <a:solidFill>
                  <a:srgbClr val="333333"/>
                </a:solidFill>
                <a:latin typeface="Wingdings" panose="05000000000000000000" pitchFamily="2" charset="2"/>
              </a:rPr>
              <a:t> </a:t>
            </a:r>
            <a:r>
              <a:rPr lang="ca-ES" sz="2200" dirty="0"/>
              <a:t>Los </a:t>
            </a:r>
            <a:r>
              <a:rPr lang="ca-ES" sz="2200" dirty="0" err="1"/>
              <a:t>servicios</a:t>
            </a:r>
            <a:r>
              <a:rPr lang="ca-ES" sz="2200" dirty="0"/>
              <a:t> </a:t>
            </a:r>
            <a:r>
              <a:rPr lang="ca-ES" sz="2200" dirty="0" err="1"/>
              <a:t>basados</a:t>
            </a:r>
            <a:r>
              <a:rPr lang="ca-ES" sz="2200" dirty="0"/>
              <a:t> en la </a:t>
            </a:r>
            <a:r>
              <a:rPr lang="ca-ES" sz="2200" dirty="0" err="1"/>
              <a:t>nube</a:t>
            </a:r>
            <a:r>
              <a:rPr lang="ca-ES" sz="2200" dirty="0"/>
              <a:t>, </a:t>
            </a:r>
            <a:r>
              <a:rPr lang="ca-ES" sz="2200" dirty="0" err="1"/>
              <a:t>aplicaciones</a:t>
            </a:r>
            <a:r>
              <a:rPr lang="ca-ES" sz="2200" dirty="0"/>
              <a:t> y </a:t>
            </a:r>
            <a:r>
              <a:rPr lang="ca-ES" sz="2200" dirty="0" err="1"/>
              <a:t>otras</a:t>
            </a:r>
            <a:r>
              <a:rPr lang="ca-ES" sz="2200" dirty="0"/>
              <a:t> </a:t>
            </a:r>
            <a:r>
              <a:rPr lang="ca-ES" sz="2200" dirty="0" err="1"/>
              <a:t>herramientas</a:t>
            </a:r>
            <a:r>
              <a:rPr lang="ca-ES" sz="2200" dirty="0"/>
              <a:t> </a:t>
            </a:r>
            <a:r>
              <a:rPr lang="ca-ES" sz="2200" dirty="0" err="1"/>
              <a:t>digitales</a:t>
            </a:r>
            <a:r>
              <a:rPr lang="ca-ES" sz="2200" dirty="0"/>
              <a:t>, </a:t>
            </a:r>
            <a:r>
              <a:rPr lang="ca-ES" sz="2200" dirty="0" err="1"/>
              <a:t>fomentan</a:t>
            </a:r>
            <a:r>
              <a:rPr lang="ca-ES" sz="2200" dirty="0"/>
              <a:t> la </a:t>
            </a:r>
            <a:r>
              <a:rPr lang="ca-ES" sz="2200" dirty="0" err="1"/>
              <a:t>conectividad</a:t>
            </a:r>
            <a:r>
              <a:rPr lang="ca-ES" sz="2200" dirty="0"/>
              <a:t> </a:t>
            </a:r>
            <a:r>
              <a:rPr lang="ca-ES" sz="2200" dirty="0" err="1"/>
              <a:t>constante</a:t>
            </a:r>
            <a:endParaRPr lang="ca-ES" sz="2200" dirty="0"/>
          </a:p>
          <a:p>
            <a:pPr algn="just"/>
            <a:endParaRPr lang="ca-ES" sz="2200" dirty="0"/>
          </a:p>
        </p:txBody>
      </p:sp>
      <p:pic>
        <p:nvPicPr>
          <p:cNvPr id="14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t="1922" r="7165" b="12011"/>
          <a:stretch/>
        </p:blipFill>
        <p:spPr>
          <a:xfrm>
            <a:off x="1791793" y="2179413"/>
            <a:ext cx="8608415" cy="403980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1003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71030" y="1421901"/>
            <a:ext cx="11449939" cy="4014199"/>
            <a:chOff x="389964" y="1283255"/>
            <a:chExt cx="11449939" cy="4014199"/>
          </a:xfrm>
        </p:grpSpPr>
        <p:sp>
          <p:nvSpPr>
            <p:cNvPr id="11" name="CuadroTexto 1"/>
            <p:cNvSpPr txBox="1"/>
            <p:nvPr/>
          </p:nvSpPr>
          <p:spPr>
            <a:xfrm>
              <a:off x="6761504" y="3110732"/>
              <a:ext cx="507839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a-ES" sz="2200" dirty="0"/>
                <a:t>Es una plataforma en la </a:t>
              </a:r>
              <a:r>
                <a:rPr lang="ca-ES" sz="2200" dirty="0" err="1"/>
                <a:t>nube</a:t>
              </a:r>
              <a:r>
                <a:rPr lang="ca-ES" sz="2200" dirty="0"/>
                <a:t> que te </a:t>
              </a:r>
              <a:r>
                <a:rPr lang="ca-ES" sz="2200" dirty="0" err="1"/>
                <a:t>permite</a:t>
              </a:r>
              <a:r>
                <a:rPr lang="ca-ES" sz="2200" dirty="0"/>
                <a:t> </a:t>
              </a:r>
              <a:r>
                <a:rPr lang="ca-ES" sz="2200" dirty="0" err="1"/>
                <a:t>acceder</a:t>
              </a:r>
              <a:r>
                <a:rPr lang="ca-ES" sz="2200" dirty="0"/>
                <a:t> a las </a:t>
              </a:r>
              <a:r>
                <a:rPr lang="ca-ES" sz="2200" dirty="0" err="1"/>
                <a:t>aplicaciones</a:t>
              </a:r>
              <a:r>
                <a:rPr lang="ca-ES" sz="2200" dirty="0"/>
                <a:t> que </a:t>
              </a:r>
              <a:r>
                <a:rPr lang="ca-ES" sz="2200" dirty="0" err="1"/>
                <a:t>necesitas</a:t>
              </a:r>
              <a:r>
                <a:rPr lang="ca-ES" sz="2200" dirty="0"/>
                <a:t> en </a:t>
              </a:r>
              <a:r>
                <a:rPr lang="ca-ES" sz="2200" dirty="0" err="1"/>
                <a:t>función</a:t>
              </a:r>
              <a:r>
                <a:rPr lang="ca-ES" sz="2200" dirty="0"/>
                <a:t> de tus </a:t>
              </a:r>
              <a:r>
                <a:rPr lang="ca-ES" sz="2200" dirty="0" err="1"/>
                <a:t>estudios</a:t>
              </a:r>
              <a:r>
                <a:rPr lang="ca-ES" sz="2200" dirty="0"/>
                <a:t> y </a:t>
              </a:r>
              <a:r>
                <a:rPr lang="ca-ES" sz="2200" dirty="0" err="1"/>
                <a:t>usarlas</a:t>
              </a:r>
              <a:r>
                <a:rPr lang="ca-ES" sz="2200" dirty="0"/>
                <a:t> sin que </a:t>
              </a:r>
              <a:r>
                <a:rPr lang="ca-ES" sz="2200" dirty="0" err="1"/>
                <a:t>necesites</a:t>
              </a:r>
              <a:r>
                <a:rPr lang="ca-ES" sz="2200" dirty="0"/>
                <a:t> </a:t>
              </a:r>
              <a:r>
                <a:rPr lang="ca-ES" sz="2200" dirty="0" err="1"/>
                <a:t>tenerlas</a:t>
              </a:r>
              <a:r>
                <a:rPr lang="ca-ES" sz="2200" dirty="0"/>
                <a:t> </a:t>
              </a:r>
              <a:r>
                <a:rPr lang="ca-ES" sz="2200" dirty="0" err="1"/>
                <a:t>instaladas</a:t>
              </a:r>
              <a:r>
                <a:rPr lang="ca-ES" sz="2200" dirty="0"/>
                <a:t> en tu </a:t>
              </a:r>
              <a:r>
                <a:rPr lang="ca-ES" sz="2200" dirty="0" err="1"/>
                <a:t>dispositivo</a:t>
              </a:r>
              <a:r>
                <a:rPr lang="ca-ES" sz="2200" dirty="0"/>
                <a:t>.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" t="7690" r="6494" b="7205"/>
            <a:stretch/>
          </p:blipFill>
          <p:spPr>
            <a:xfrm>
              <a:off x="6861897" y="1283255"/>
              <a:ext cx="1919496" cy="1896649"/>
            </a:xfrm>
            <a:prstGeom prst="rect">
              <a:avLst/>
            </a:prstGeom>
          </p:spPr>
        </p:pic>
        <p:grpSp>
          <p:nvGrpSpPr>
            <p:cNvPr id="5" name="Grupo 4"/>
            <p:cNvGrpSpPr/>
            <p:nvPr/>
          </p:nvGrpSpPr>
          <p:grpSpPr>
            <a:xfrm>
              <a:off x="1799716" y="4958900"/>
              <a:ext cx="3391511" cy="338554"/>
              <a:chOff x="1479007" y="5785138"/>
              <a:chExt cx="3391511" cy="338554"/>
            </a:xfrm>
          </p:grpSpPr>
          <p:sp>
            <p:nvSpPr>
              <p:cNvPr id="3" name="Rectángulo 2">
                <a:hlinkClick r:id="rId4"/>
              </p:cNvPr>
              <p:cNvSpPr/>
              <p:nvPr/>
            </p:nvSpPr>
            <p:spPr>
              <a:xfrm>
                <a:off x="1736198" y="5785138"/>
                <a:ext cx="313432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600" dirty="0">
                    <a:hlinkClick r:id="rId4"/>
                  </a:rPr>
                  <a:t>https://youtu.be/FTgPCXXNonE</a:t>
                </a:r>
                <a:endParaRPr lang="es-ES" sz="1600" dirty="0"/>
              </a:p>
            </p:txBody>
          </p:sp>
          <p:pic>
            <p:nvPicPr>
              <p:cNvPr id="12" name="Imatge 3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79007" y="5825977"/>
                <a:ext cx="256877" cy="256877"/>
              </a:xfrm>
              <a:prstGeom prst="rect">
                <a:avLst/>
              </a:prstGeom>
            </p:spPr>
          </p:pic>
        </p:grp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64" y="1283255"/>
              <a:ext cx="6211014" cy="3493695"/>
            </a:xfrm>
            <a:prstGeom prst="rect">
              <a:avLst/>
            </a:prstGeom>
            <a:ln>
              <a:solidFill>
                <a:srgbClr val="C8102E"/>
              </a:solidFill>
            </a:ln>
          </p:spPr>
        </p:pic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3A0E8F64-CF40-4C21-952E-D8A35C626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618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Office Theme">
  <a:themeElements>
    <a:clrScheme name="MooSlides Color 2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19B5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rezless">
      <a:majorFont>
        <a:latin typeface="Lat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429</Words>
  <Application>Microsoft Office PowerPoint</Application>
  <PresentationFormat>Pantalla panoràmica</PresentationFormat>
  <Paragraphs>87</Paragraphs>
  <Slides>21</Slides>
  <Notes>15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Lato</vt:lpstr>
      <vt:lpstr>Lato Black</vt:lpstr>
      <vt:lpstr>Open Sans</vt:lpstr>
      <vt:lpstr>Verdana</vt:lpstr>
      <vt:lpstr>Wingdings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u16517</dc:creator>
  <cp:lastModifiedBy>u16517</cp:lastModifiedBy>
  <cp:revision>45</cp:revision>
  <dcterms:created xsi:type="dcterms:W3CDTF">2019-06-07T08:23:34Z</dcterms:created>
  <dcterms:modified xsi:type="dcterms:W3CDTF">2019-06-12T10:33:26Z</dcterms:modified>
</cp:coreProperties>
</file>