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  <p:sldMasterId id="2147483652" r:id="rId2"/>
    <p:sldMasterId id="2147484375" r:id="rId3"/>
  </p:sldMasterIdLst>
  <p:notesMasterIdLst>
    <p:notesMasterId r:id="rId46"/>
  </p:notesMasterIdLst>
  <p:handoutMasterIdLst>
    <p:handoutMasterId r:id="rId47"/>
  </p:handoutMasterIdLst>
  <p:sldIdLst>
    <p:sldId id="257" r:id="rId4"/>
    <p:sldId id="336" r:id="rId5"/>
    <p:sldId id="295" r:id="rId6"/>
    <p:sldId id="296" r:id="rId7"/>
    <p:sldId id="297" r:id="rId8"/>
    <p:sldId id="298" r:id="rId9"/>
    <p:sldId id="300" r:id="rId10"/>
    <p:sldId id="301" r:id="rId11"/>
    <p:sldId id="314" r:id="rId12"/>
    <p:sldId id="302" r:id="rId13"/>
    <p:sldId id="303" r:id="rId14"/>
    <p:sldId id="304" r:id="rId15"/>
    <p:sldId id="305" r:id="rId16"/>
    <p:sldId id="315" r:id="rId17"/>
    <p:sldId id="306" r:id="rId18"/>
    <p:sldId id="307" r:id="rId19"/>
    <p:sldId id="316" r:id="rId20"/>
    <p:sldId id="308" r:id="rId21"/>
    <p:sldId id="309" r:id="rId22"/>
    <p:sldId id="317" r:id="rId23"/>
    <p:sldId id="310" r:id="rId24"/>
    <p:sldId id="311" r:id="rId25"/>
    <p:sldId id="318" r:id="rId26"/>
    <p:sldId id="312" r:id="rId27"/>
    <p:sldId id="313" r:id="rId28"/>
    <p:sldId id="319" r:id="rId29"/>
    <p:sldId id="320" r:id="rId30"/>
    <p:sldId id="324" r:id="rId31"/>
    <p:sldId id="321" r:id="rId32"/>
    <p:sldId id="322" r:id="rId33"/>
    <p:sldId id="323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</p:sldIdLst>
  <p:sldSz cx="12192000" cy="6858000"/>
  <p:notesSz cx="7099300" cy="10234613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7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  <a:srgbClr val="F2900E"/>
    <a:srgbClr val="920635"/>
    <a:srgbClr val="000076"/>
    <a:srgbClr val="BF090D"/>
    <a:srgbClr val="A50021"/>
    <a:srgbClr val="CC0000"/>
    <a:srgbClr val="FFFF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6408" autoAdjust="0"/>
  </p:normalViewPr>
  <p:slideViewPr>
    <p:cSldViewPr snapToObjects="1">
      <p:cViewPr varScale="1">
        <p:scale>
          <a:sx n="112" d="100"/>
          <a:sy n="112" d="100"/>
        </p:scale>
        <p:origin x="51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2678" y="53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="" xmlns:a16="http://schemas.microsoft.com/office/drawing/2014/main" id="{42C295B7-AE01-4ED6-A788-1785648276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5363" name="Rectangle 3">
            <a:extLst>
              <a:ext uri="{FF2B5EF4-FFF2-40B4-BE49-F238E27FC236}">
                <a16:creationId xmlns="" xmlns:a16="http://schemas.microsoft.com/office/drawing/2014/main" id="{AE4930B6-7986-49F3-B764-BDE04FF2392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5364" name="Rectangle 4">
            <a:extLst>
              <a:ext uri="{FF2B5EF4-FFF2-40B4-BE49-F238E27FC236}">
                <a16:creationId xmlns="" xmlns:a16="http://schemas.microsoft.com/office/drawing/2014/main" id="{C6B8E7DD-7721-4CD2-8D0C-5D8AAD6AFA2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5365" name="Rectangle 5">
            <a:extLst>
              <a:ext uri="{FF2B5EF4-FFF2-40B4-BE49-F238E27FC236}">
                <a16:creationId xmlns="" xmlns:a16="http://schemas.microsoft.com/office/drawing/2014/main" id="{8AB28A34-59CB-41C0-A1A9-AA108AFA1E0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6A90604-A117-4265-8230-0A6FE9B3EEE2}" type="slidenum">
              <a:rPr lang="es-ES_tradnl" altLang="es-ES"/>
              <a:pPr>
                <a:defRPr/>
              </a:pPr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16881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604E27EC-12AB-4911-9732-2FF485956C3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891" name="Rectangle 3">
            <a:extLst>
              <a:ext uri="{FF2B5EF4-FFF2-40B4-BE49-F238E27FC236}">
                <a16:creationId xmlns="" xmlns:a16="http://schemas.microsoft.com/office/drawing/2014/main" id="{267AD6CB-D7F4-47B4-A547-1414EB309FA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172" name="Rectangle 4">
            <a:extLst>
              <a:ext uri="{FF2B5EF4-FFF2-40B4-BE49-F238E27FC236}">
                <a16:creationId xmlns="" xmlns:a16="http://schemas.microsoft.com/office/drawing/2014/main" id="{F6A0D599-E199-4083-B8B7-A96FE8C9305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="" xmlns:a16="http://schemas.microsoft.com/office/drawing/2014/main" id="{48135CF7-5066-46E2-949C-E8F9325639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="" xmlns:a16="http://schemas.microsoft.com/office/drawing/2014/main" id="{C9811679-8A6E-4F72-8173-5FA569ACBF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7895" name="Rectangle 7">
            <a:extLst>
              <a:ext uri="{FF2B5EF4-FFF2-40B4-BE49-F238E27FC236}">
                <a16:creationId xmlns="" xmlns:a16="http://schemas.microsoft.com/office/drawing/2014/main" id="{990F6CFC-D083-4932-A82A-F4761AD44E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E818298-8FFE-4451-AFD2-CBD91CF2AECF}" type="slidenum">
              <a:rPr lang="es-ES" altLang="es-ES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76507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="" xmlns:a16="http://schemas.microsoft.com/office/drawing/2014/main" id="{4A8BC377-722D-4AFE-A82D-4C39ED4AFA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fld id="{F8E58DAE-815A-488D-B474-0C92433A6A09}" type="slidenum">
              <a:rPr lang="es-ES" altLang="es-ES" sz="1200" smtClean="0">
                <a:solidFill>
                  <a:schemeClr val="tx1"/>
                </a:solidFill>
              </a:rPr>
              <a:pPr/>
              <a:t>1</a:t>
            </a:fld>
            <a:endParaRPr lang="es-ES" altLang="es-ES" sz="1200">
              <a:solidFill>
                <a:schemeClr val="tx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="" xmlns:a16="http://schemas.microsoft.com/office/drawing/2014/main" id="{609571E7-8701-48D1-9D7D-ED77E0D2B2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="" xmlns:a16="http://schemas.microsoft.com/office/drawing/2014/main" id="{C65F6A7D-CFF2-4D22-A892-50B25B4A2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17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7">
            <a:extLst>
              <a:ext uri="{FF2B5EF4-FFF2-40B4-BE49-F238E27FC236}">
                <a16:creationId xmlns="" xmlns:a16="http://schemas.microsoft.com/office/drawing/2014/main" id="{6A26C7D6-ED6B-4A80-8BA2-0D042757DC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007535" y="5241925"/>
            <a:ext cx="10115551" cy="0"/>
          </a:xfrm>
          <a:prstGeom prst="line">
            <a:avLst/>
          </a:prstGeom>
          <a:noFill/>
          <a:ln w="25400">
            <a:solidFill>
              <a:srgbClr val="00007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</p:spTree>
    <p:extLst>
      <p:ext uri="{BB962C8B-B14F-4D97-AF65-F5344CB8AC3E}">
        <p14:creationId xmlns:p14="http://schemas.microsoft.com/office/powerpoint/2010/main" val="329977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7">
            <a:extLst>
              <a:ext uri="{FF2B5EF4-FFF2-40B4-BE49-F238E27FC236}">
                <a16:creationId xmlns="" xmlns:a16="http://schemas.microsoft.com/office/drawing/2014/main" id="{8309546A-18A2-4831-9301-57D74E4364C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593725"/>
            <a:ext cx="10972800" cy="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617980"/>
            <a:ext cx="10972800" cy="854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75364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7">
            <a:extLst>
              <a:ext uri="{FF2B5EF4-FFF2-40B4-BE49-F238E27FC236}">
                <a16:creationId xmlns="" xmlns:a16="http://schemas.microsoft.com/office/drawing/2014/main" id="{408B0B54-7B26-4C10-9E9D-5A5A25D610D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593725"/>
            <a:ext cx="10972800" cy="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617980"/>
            <a:ext cx="10972800" cy="85407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614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2">
            <a:extLst>
              <a:ext uri="{FF2B5EF4-FFF2-40B4-BE49-F238E27FC236}">
                <a16:creationId xmlns="" xmlns:a16="http://schemas.microsoft.com/office/drawing/2014/main" id="{D43B676B-6634-4DB1-BDE6-40EFBB5CC8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19559" y="3069456"/>
            <a:ext cx="10272442" cy="863600"/>
          </a:xfrm>
          <a:prstGeom prst="rect">
            <a:avLst/>
          </a:prstGeom>
          <a:solidFill>
            <a:srgbClr val="920635"/>
          </a:solidFill>
          <a:ln>
            <a:noFill/>
          </a:ln>
          <a:extLst/>
        </p:spPr>
        <p:txBody>
          <a:bodyPr/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2000" b="1">
              <a:solidFill>
                <a:srgbClr val="920635"/>
              </a:solidFill>
            </a:endParaRPr>
          </a:p>
          <a:p>
            <a:pPr algn="ctr" eaLnBrk="1" hangingPunct="1">
              <a:spcBef>
                <a:spcPct val="20000"/>
              </a:spcBef>
              <a:defRPr/>
            </a:pPr>
            <a:endParaRPr lang="es-ES" altLang="es-ES" sz="1600" b="1">
              <a:solidFill>
                <a:srgbClr val="920635"/>
              </a:solidFill>
            </a:endParaRPr>
          </a:p>
        </p:txBody>
      </p:sp>
      <p:sp>
        <p:nvSpPr>
          <p:cNvPr id="1028" name="Text Box 23">
            <a:extLst>
              <a:ext uri="{FF2B5EF4-FFF2-40B4-BE49-F238E27FC236}">
                <a16:creationId xmlns="" xmlns:a16="http://schemas.microsoft.com/office/drawing/2014/main" id="{71972B90-1CD7-451A-BB76-86EF72F939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75520" y="5354641"/>
            <a:ext cx="10416480" cy="9540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altLang="es-ES" sz="1400" b="1" dirty="0"/>
              <a:t>Jornada 20 Años de Madroño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1600" b="1" i="1" dirty="0"/>
              <a:t>Las bibliotecas universitarias ante los retos del futuro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s-ES" altLang="es-ES" sz="1200" dirty="0">
                <a:solidFill>
                  <a:srgbClr val="000066"/>
                </a:solidFill>
              </a:rPr>
              <a:t>Madrid, 20 y 21 de junio</a:t>
            </a:r>
          </a:p>
        </p:txBody>
      </p:sp>
      <p:sp>
        <p:nvSpPr>
          <p:cNvPr id="2" name="Line 27">
            <a:extLst>
              <a:ext uri="{FF2B5EF4-FFF2-40B4-BE49-F238E27FC236}">
                <a16:creationId xmlns="" xmlns:a16="http://schemas.microsoft.com/office/drawing/2014/main" id="{39625AB8-D0F7-40E4-82FD-7BB4484112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5241925"/>
            <a:ext cx="12192000" cy="0"/>
          </a:xfrm>
          <a:prstGeom prst="line">
            <a:avLst/>
          </a:prstGeom>
          <a:noFill/>
          <a:ln w="25400">
            <a:solidFill>
              <a:srgbClr val="00007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1029" name="Line 28">
            <a:extLst>
              <a:ext uri="{FF2B5EF4-FFF2-40B4-BE49-F238E27FC236}">
                <a16:creationId xmlns="" xmlns:a16="http://schemas.microsoft.com/office/drawing/2014/main" id="{9DC250D0-8201-4211-9FE8-00D6A2120B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6453188"/>
            <a:ext cx="12192000" cy="0"/>
          </a:xfrm>
          <a:prstGeom prst="line">
            <a:avLst/>
          </a:prstGeom>
          <a:noFill/>
          <a:ln w="25400">
            <a:solidFill>
              <a:srgbClr val="00007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sp>
        <p:nvSpPr>
          <p:cNvPr id="1033" name="10 CuadroTexto">
            <a:extLst>
              <a:ext uri="{FF2B5EF4-FFF2-40B4-BE49-F238E27FC236}">
                <a16:creationId xmlns="" xmlns:a16="http://schemas.microsoft.com/office/drawing/2014/main" id="{23E38373-5E44-49A6-B84C-C2D1B65144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63552" y="3140894"/>
            <a:ext cx="672041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s-ES" altLang="es-ES" sz="2000" b="1" dirty="0" smtClean="0">
                <a:solidFill>
                  <a:schemeClr val="bg1"/>
                </a:solidFill>
              </a:rPr>
              <a:t>Rosa Sánchez Hernández</a:t>
            </a:r>
          </a:p>
        </p:txBody>
      </p:sp>
      <p:sp>
        <p:nvSpPr>
          <p:cNvPr id="1034" name="11 CuadroTexto">
            <a:extLst>
              <a:ext uri="{FF2B5EF4-FFF2-40B4-BE49-F238E27FC236}">
                <a16:creationId xmlns="" xmlns:a16="http://schemas.microsoft.com/office/drawing/2014/main" id="{CB264DB0-D462-4837-ADF3-48CB000046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75521" y="1346200"/>
            <a:ext cx="9413182" cy="6463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s-ES" altLang="es-ES" sz="3600" b="1" dirty="0" smtClean="0">
                <a:solidFill>
                  <a:srgbClr val="920635"/>
                </a:solidFill>
              </a:rPr>
              <a:t>El </a:t>
            </a:r>
            <a:r>
              <a:rPr lang="es-ES" altLang="es-ES" sz="3600" b="1" dirty="0" err="1" smtClean="0">
                <a:solidFill>
                  <a:srgbClr val="920635"/>
                </a:solidFill>
              </a:rPr>
              <a:t>MakerSpace</a:t>
            </a:r>
            <a:r>
              <a:rPr lang="es-ES" altLang="es-ES" sz="3600" b="1" dirty="0" smtClean="0">
                <a:solidFill>
                  <a:srgbClr val="920635"/>
                </a:solidFill>
              </a:rPr>
              <a:t> en la UC3M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="" xmlns:a16="http://schemas.microsoft.com/office/drawing/2014/main" id="{59576BA9-E7A4-4959-B5B0-24572C4C9A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63554" y="3459981"/>
            <a:ext cx="9408583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s-ES" altLang="es-ES" sz="2000" dirty="0" smtClean="0">
                <a:solidFill>
                  <a:schemeClr val="bg1"/>
                </a:solidFill>
              </a:rPr>
              <a:t>Biblioteca de la Escuela Politécnica Superior</a:t>
            </a:r>
          </a:p>
        </p:txBody>
      </p:sp>
      <p:sp>
        <p:nvSpPr>
          <p:cNvPr id="12" name="10 CuadroTexto">
            <a:extLst>
              <a:ext uri="{FF2B5EF4-FFF2-40B4-BE49-F238E27FC236}">
                <a16:creationId xmlns="" xmlns:a16="http://schemas.microsoft.com/office/drawing/2014/main" id="{85B7B720-3D56-44FC-AD5E-62D77C51CE6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502" y="1498601"/>
            <a:ext cx="1368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s-ES" altLang="es-ES" sz="1000" b="1" dirty="0"/>
              <a:t>BLOQUE </a:t>
            </a:r>
            <a:r>
              <a:rPr lang="es-ES" altLang="es-ES" sz="1000" b="1" dirty="0" smtClean="0"/>
              <a:t>2: </a:t>
            </a:r>
            <a:endParaRPr lang="es-ES" altLang="es-ES" sz="1000" b="1" dirty="0"/>
          </a:p>
          <a:p>
            <a:pPr eaLnBrk="1" hangingPunct="1">
              <a:spcBef>
                <a:spcPct val="20000"/>
              </a:spcBef>
              <a:defRPr/>
            </a:pPr>
            <a:r>
              <a:rPr lang="es-ES" altLang="es-ES" sz="1000" dirty="0" smtClean="0">
                <a:solidFill>
                  <a:srgbClr val="920635"/>
                </a:solidFill>
              </a:rPr>
              <a:t>Nuevos espacios de aprendizaje y colaboración </a:t>
            </a:r>
            <a:r>
              <a:rPr lang="es-ES" altLang="es-ES" sz="1000" i="1" dirty="0" err="1" smtClean="0">
                <a:solidFill>
                  <a:srgbClr val="920635"/>
                </a:solidFill>
              </a:rPr>
              <a:t>MakerSpaces</a:t>
            </a:r>
            <a:r>
              <a:rPr lang="es-ES" altLang="es-ES" sz="1000" dirty="0" smtClean="0">
                <a:solidFill>
                  <a:srgbClr val="920635"/>
                </a:solidFill>
              </a:rPr>
              <a:t> y </a:t>
            </a:r>
            <a:r>
              <a:rPr lang="es-ES" altLang="es-ES" sz="1000" i="1" dirty="0" smtClean="0">
                <a:solidFill>
                  <a:srgbClr val="920635"/>
                </a:solidFill>
              </a:rPr>
              <a:t>Laboratorios digitales</a:t>
            </a:r>
          </a:p>
        </p:txBody>
      </p:sp>
      <p:cxnSp>
        <p:nvCxnSpPr>
          <p:cNvPr id="1036" name="Conector recto 4">
            <a:extLst>
              <a:ext uri="{FF2B5EF4-FFF2-40B4-BE49-F238E27FC236}">
                <a16:creationId xmlns="" xmlns:a16="http://schemas.microsoft.com/office/drawing/2014/main" id="{B95E8006-837E-41C3-B67C-A397E979EEC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1670260" y="1498603"/>
            <a:ext cx="0" cy="3298825"/>
          </a:xfrm>
          <a:prstGeom prst="line">
            <a:avLst/>
          </a:prstGeom>
          <a:noFill/>
          <a:ln w="38100" algn="ctr">
            <a:solidFill>
              <a:srgbClr val="00007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2CE44A4-FE93-4DE8-B929-5A332BD6CB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0975"/>
            <a:ext cx="1436688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">
            <a:extLst>
              <a:ext uri="{FF2B5EF4-FFF2-40B4-BE49-F238E27FC236}">
                <a16:creationId xmlns="" xmlns:a16="http://schemas.microsoft.com/office/drawing/2014/main" id="{BA91A4B7-43FC-4BD3-BF53-06ECC53674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5" y="159545"/>
            <a:ext cx="88582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CC00"/>
          </a:solidFill>
          <a:latin typeface="Arial" charset="0"/>
        </a:defRPr>
      </a:lvl9pPr>
    </p:titleStyle>
    <p:bodyStyle>
      <a:lvl1pPr marL="342900" indent="-342900" algn="r" rtl="0" eaLnBrk="0" fontAlgn="base" hangingPunct="0">
        <a:spcBef>
          <a:spcPct val="20000"/>
        </a:spcBef>
        <a:spcAft>
          <a:spcPct val="0"/>
        </a:spcAft>
        <a:defRPr sz="1600" b="1">
          <a:solidFill>
            <a:srgbClr val="FFCC00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10CF94AE-2498-492A-86CA-24F24E851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</a:p>
        </p:txBody>
      </p:sp>
      <p:sp>
        <p:nvSpPr>
          <p:cNvPr id="2051" name="Rectangle 9">
            <a:extLst>
              <a:ext uri="{FF2B5EF4-FFF2-40B4-BE49-F238E27FC236}">
                <a16:creationId xmlns="" xmlns:a16="http://schemas.microsoft.com/office/drawing/2014/main" id="{A7304A05-EDF5-41AC-AE23-5272899D07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20714"/>
            <a:ext cx="10972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2053" name="Rectangle 14">
            <a:extLst>
              <a:ext uri="{FF2B5EF4-FFF2-40B4-BE49-F238E27FC236}">
                <a16:creationId xmlns="" xmlns:a16="http://schemas.microsoft.com/office/drawing/2014/main" id="{42818D80-44E7-4190-92BB-61B79D7F11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81833" y="6324600"/>
            <a:ext cx="821267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87AECAD9-9A04-4280-BE7E-37DD1016B8F3}" type="slidenum">
              <a:rPr lang="es-ES_tradnl" altLang="es-ES" sz="1400" b="1" smtClean="0">
                <a:solidFill>
                  <a:srgbClr val="920635"/>
                </a:solidFill>
              </a:rPr>
              <a:pPr algn="r" eaLnBrk="1" hangingPunct="1">
                <a:defRPr/>
              </a:pPr>
              <a:t>‹Nº›</a:t>
            </a:fld>
            <a:endParaRPr lang="es-ES_tradnl" altLang="es-ES" sz="1400" b="1" dirty="0">
              <a:solidFill>
                <a:srgbClr val="920635"/>
              </a:solidFill>
            </a:endParaRPr>
          </a:p>
        </p:txBody>
      </p:sp>
      <p:sp>
        <p:nvSpPr>
          <p:cNvPr id="2" name="Line 27">
            <a:extLst>
              <a:ext uri="{FF2B5EF4-FFF2-40B4-BE49-F238E27FC236}">
                <a16:creationId xmlns="" xmlns:a16="http://schemas.microsoft.com/office/drawing/2014/main" id="{EF44295B-DC4B-4357-AD22-12C3B51FDF3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593725"/>
            <a:ext cx="10972800" cy="0"/>
          </a:xfrm>
          <a:prstGeom prst="line">
            <a:avLst/>
          </a:prstGeom>
          <a:noFill/>
          <a:ln w="254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pic>
        <p:nvPicPr>
          <p:cNvPr id="9" name="Imagen 1">
            <a:extLst>
              <a:ext uri="{FF2B5EF4-FFF2-40B4-BE49-F238E27FC236}">
                <a16:creationId xmlns="" xmlns:a16="http://schemas.microsoft.com/office/drawing/2014/main" id="{F5509273-61AB-4F7C-8B11-DB2AA73E5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04" y="192088"/>
            <a:ext cx="11620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7">
            <a:extLst>
              <a:ext uri="{FF2B5EF4-FFF2-40B4-BE49-F238E27FC236}">
                <a16:creationId xmlns="" xmlns:a16="http://schemas.microsoft.com/office/drawing/2014/main" id="{45E7AB4E-F1F1-44DF-A670-45D20CCFA8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025" y="183829"/>
            <a:ext cx="4603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ebdings" panose="05030102010509060703" pitchFamily="18" charset="2"/>
        <a:buChar char="&lt;"/>
        <a:defRPr sz="2000">
          <a:solidFill>
            <a:srgbClr val="00007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7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7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7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31C8528D-3704-4E62-A40F-34B8E831B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</a:p>
        </p:txBody>
      </p:sp>
      <p:sp>
        <p:nvSpPr>
          <p:cNvPr id="3075" name="Rectangle 9">
            <a:extLst>
              <a:ext uri="{FF2B5EF4-FFF2-40B4-BE49-F238E27FC236}">
                <a16:creationId xmlns="" xmlns:a16="http://schemas.microsoft.com/office/drawing/2014/main" id="{6E8DDEE7-5352-4E96-9F9E-FE5E7D775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20714"/>
            <a:ext cx="10972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2053" name="Rectangle 14">
            <a:extLst>
              <a:ext uri="{FF2B5EF4-FFF2-40B4-BE49-F238E27FC236}">
                <a16:creationId xmlns="" xmlns:a16="http://schemas.microsoft.com/office/drawing/2014/main" id="{F89CA013-89EA-4349-9D34-3D0F5E3C700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281833" y="6324600"/>
            <a:ext cx="821267" cy="476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AFA5F673-5E9B-4D1D-B621-F2A4B15917B6}" type="slidenum">
              <a:rPr lang="es-ES_tradnl" altLang="es-ES" sz="1400" b="1" smtClean="0"/>
              <a:pPr algn="r" eaLnBrk="1" hangingPunct="1">
                <a:defRPr/>
              </a:pPr>
              <a:t>‹Nº›</a:t>
            </a:fld>
            <a:endParaRPr lang="es-ES_tradnl" altLang="es-ES" sz="1400" b="1"/>
          </a:p>
        </p:txBody>
      </p:sp>
      <p:sp>
        <p:nvSpPr>
          <p:cNvPr id="3077" name="Line 27">
            <a:extLst>
              <a:ext uri="{FF2B5EF4-FFF2-40B4-BE49-F238E27FC236}">
                <a16:creationId xmlns="" xmlns:a16="http://schemas.microsoft.com/office/drawing/2014/main" id="{802A5031-30CC-4033-B983-7E1CF50A94D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609600" y="593725"/>
            <a:ext cx="10972800" cy="0"/>
          </a:xfrm>
          <a:prstGeom prst="line">
            <a:avLst/>
          </a:prstGeom>
          <a:noFill/>
          <a:ln w="25400">
            <a:solidFill>
              <a:srgbClr val="92063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400"/>
          </a:p>
        </p:txBody>
      </p:sp>
      <p:pic>
        <p:nvPicPr>
          <p:cNvPr id="3078" name="Imagen 1">
            <a:extLst>
              <a:ext uri="{FF2B5EF4-FFF2-40B4-BE49-F238E27FC236}">
                <a16:creationId xmlns="" xmlns:a16="http://schemas.microsoft.com/office/drawing/2014/main" id="{F58F68CF-B3FF-46FA-9106-5DB396DA9E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088"/>
            <a:ext cx="15494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n 7">
            <a:extLst>
              <a:ext uri="{FF2B5EF4-FFF2-40B4-BE49-F238E27FC236}">
                <a16:creationId xmlns="" xmlns:a16="http://schemas.microsoft.com/office/drawing/2014/main" id="{3B439671-54F4-4325-8002-5852D38F89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69" y="169863"/>
            <a:ext cx="61383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6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Webdings" panose="05030102010509060703" pitchFamily="18" charset="2"/>
        <a:buChar char="&lt;"/>
        <a:defRPr sz="2000">
          <a:solidFill>
            <a:srgbClr val="00007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7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7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007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0076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mailto:makerspace@uc3m.es" TargetMode="External"/><Relationship Id="rId7" Type="http://schemas.openxmlformats.org/officeDocument/2006/relationships/hyperlink" Target="mailto:makerspace.gestion@grupos.uc3m.es" TargetMode="External"/><Relationship Id="rId2" Type="http://schemas.openxmlformats.org/officeDocument/2006/relationships/hyperlink" Target="http://www.uc3m.es/makerspa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ker.space@grupos.uc3m.es" TargetMode="External"/><Relationship Id="rId5" Type="http://schemas.openxmlformats.org/officeDocument/2006/relationships/hyperlink" Target="mailto:makerspace_tec@listserv.uc3m.es" TargetMode="External"/><Relationship Id="rId4" Type="http://schemas.openxmlformats.org/officeDocument/2006/relationships/hyperlink" Target="mailto:markerspace_info@listserv.uc3m.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uc3m.es/makerspac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84037"/>
            <a:ext cx="9144001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2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41" y="671513"/>
            <a:ext cx="91440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63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854004"/>
            <a:ext cx="1022412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1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675922"/>
            <a:ext cx="10272464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7088" y="617538"/>
            <a:ext cx="4608512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889798" y="1059135"/>
            <a:ext cx="8777684" cy="5502593"/>
            <a:chOff x="774700" y="1196975"/>
            <a:chExt cx="7581900" cy="4752975"/>
          </a:xfrm>
        </p:grpSpPr>
        <p:pic>
          <p:nvPicPr>
            <p:cNvPr id="5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1557338"/>
              <a:ext cx="7218363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854075" y="2406650"/>
              <a:ext cx="1341438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Taller de montaje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7088" y="3675063"/>
              <a:ext cx="1368425" cy="3937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Fresadora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54075" y="4751388"/>
              <a:ext cx="1341438" cy="458787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Almacén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267075" y="5300663"/>
              <a:ext cx="1376363" cy="53022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Mostrador de acogida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11413" y="43640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Laboratorio digital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140200" y="3068638"/>
              <a:ext cx="1389063" cy="590550"/>
            </a:xfrm>
            <a:prstGeom prst="rect">
              <a:avLst/>
            </a:prstGeom>
            <a:solidFill>
              <a:srgbClr val="CC00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Bancos de trabajo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27313" y="24209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Soldadura y Electrónica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64275" y="1196975"/>
              <a:ext cx="1692275" cy="717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Zona de cursos/ presentaciones </a:t>
              </a:r>
            </a:p>
          </p:txBody>
        </p:sp>
        <p:cxnSp>
          <p:nvCxnSpPr>
            <p:cNvPr id="14" name="Conector recto de flecha 15"/>
            <p:cNvCxnSpPr>
              <a:cxnSpLocks noChangeShapeType="1"/>
            </p:cNvCxnSpPr>
            <p:nvPr/>
          </p:nvCxnSpPr>
          <p:spPr bwMode="auto">
            <a:xfrm flipH="1">
              <a:off x="6435725" y="1993900"/>
              <a:ext cx="384175" cy="1879600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ángulo 14"/>
            <p:cNvSpPr/>
            <p:nvPr/>
          </p:nvSpPr>
          <p:spPr>
            <a:xfrm>
              <a:off x="5383213" y="5099050"/>
              <a:ext cx="1052512" cy="40481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Taquillas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195513" y="1916113"/>
              <a:ext cx="1412875" cy="4064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>
                  <a:solidFill>
                    <a:prstClr val="white"/>
                  </a:solidFill>
                  <a:latin typeface="Calibri"/>
                </a:rPr>
                <a:t>Impresoras 3D</a:t>
              </a:r>
            </a:p>
          </p:txBody>
        </p:sp>
        <p:cxnSp>
          <p:nvCxnSpPr>
            <p:cNvPr id="17" name="Conector recto de flecha 23"/>
            <p:cNvCxnSpPr>
              <a:cxnSpLocks noChangeShapeType="1"/>
            </p:cNvCxnSpPr>
            <p:nvPr/>
          </p:nvCxnSpPr>
          <p:spPr bwMode="auto">
            <a:xfrm flipH="1">
              <a:off x="2446338" y="2335213"/>
              <a:ext cx="236537" cy="733425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ángulo 17"/>
            <p:cNvSpPr/>
            <p:nvPr/>
          </p:nvSpPr>
          <p:spPr>
            <a:xfrm>
              <a:off x="6875463" y="3644900"/>
              <a:ext cx="1481137" cy="10922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Salas de reuniones y trabajo en grupo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66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788988"/>
            <a:ext cx="9144000" cy="606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28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764567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9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7088" y="617538"/>
            <a:ext cx="4608512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889798" y="1059135"/>
            <a:ext cx="8777684" cy="5502593"/>
            <a:chOff x="774700" y="1196975"/>
            <a:chExt cx="7581900" cy="4752975"/>
          </a:xfrm>
        </p:grpSpPr>
        <p:pic>
          <p:nvPicPr>
            <p:cNvPr id="5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1557338"/>
              <a:ext cx="7218363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854075" y="2406650"/>
              <a:ext cx="1341438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Taller de montaje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7088" y="3675063"/>
              <a:ext cx="1368425" cy="3937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Fresadora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54075" y="4751388"/>
              <a:ext cx="1341438" cy="458787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Almacén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267075" y="5300663"/>
              <a:ext cx="1376363" cy="53022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Mostrador de acogida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11413" y="43640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Laboratorio digital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140200" y="3068638"/>
              <a:ext cx="1389063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Bancos de trabajo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27313" y="2420938"/>
              <a:ext cx="1603375" cy="577850"/>
            </a:xfrm>
            <a:prstGeom prst="rect">
              <a:avLst/>
            </a:prstGeom>
            <a:solidFill>
              <a:srgbClr val="CC0066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Soldadura y Electrónica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64275" y="1196975"/>
              <a:ext cx="1692275" cy="717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Zona de cursos/ presentaciones </a:t>
              </a:r>
            </a:p>
          </p:txBody>
        </p:sp>
        <p:cxnSp>
          <p:nvCxnSpPr>
            <p:cNvPr id="14" name="Conector recto de flecha 15"/>
            <p:cNvCxnSpPr>
              <a:cxnSpLocks noChangeShapeType="1"/>
            </p:cNvCxnSpPr>
            <p:nvPr/>
          </p:nvCxnSpPr>
          <p:spPr bwMode="auto">
            <a:xfrm flipH="1">
              <a:off x="6435725" y="1993900"/>
              <a:ext cx="384175" cy="1879600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ángulo 14"/>
            <p:cNvSpPr/>
            <p:nvPr/>
          </p:nvSpPr>
          <p:spPr>
            <a:xfrm>
              <a:off x="5383213" y="5099050"/>
              <a:ext cx="1052512" cy="40481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Taquillas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195513" y="1916113"/>
              <a:ext cx="1412875" cy="4064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>
                  <a:solidFill>
                    <a:prstClr val="white"/>
                  </a:solidFill>
                  <a:latin typeface="Calibri"/>
                </a:rPr>
                <a:t>Impresoras 3D</a:t>
              </a:r>
            </a:p>
          </p:txBody>
        </p:sp>
        <p:cxnSp>
          <p:nvCxnSpPr>
            <p:cNvPr id="17" name="Conector recto de flecha 23"/>
            <p:cNvCxnSpPr>
              <a:cxnSpLocks noChangeShapeType="1"/>
            </p:cNvCxnSpPr>
            <p:nvPr/>
          </p:nvCxnSpPr>
          <p:spPr bwMode="auto">
            <a:xfrm flipH="1">
              <a:off x="2446338" y="2335213"/>
              <a:ext cx="236537" cy="733425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ángulo 17"/>
            <p:cNvSpPr/>
            <p:nvPr/>
          </p:nvSpPr>
          <p:spPr>
            <a:xfrm>
              <a:off x="6875463" y="3644900"/>
              <a:ext cx="1481137" cy="10922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Salas de reuniones y trabajo en grupo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82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1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0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153102"/>
            <a:ext cx="10887000" cy="337224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sz="2800" dirty="0" err="1">
                <a:latin typeface="Calibri" panose="020F0502020204030204" pitchFamily="34" charset="0"/>
              </a:rPr>
              <a:t>MakerSpace</a:t>
            </a:r>
            <a:r>
              <a:rPr lang="es-ES" altLang="es-ES" sz="2800" dirty="0">
                <a:latin typeface="Calibri" panose="020F0502020204030204" pitchFamily="34" charset="0"/>
              </a:rPr>
              <a:t> </a:t>
            </a:r>
            <a:r>
              <a:rPr lang="es-ES" altLang="es-ES" sz="2800" dirty="0" smtClean="0">
                <a:latin typeface="Calibri" panose="020F0502020204030204" pitchFamily="34" charset="0"/>
              </a:rPr>
              <a:t>UC3M: origen</a:t>
            </a:r>
            <a:endParaRPr lang="es-ES" sz="28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700213"/>
            <a:ext cx="10972800" cy="1224731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Proyecto Estratégico PE6 – Entornos físicos y virtuales para la vida </a:t>
            </a:r>
            <a:r>
              <a:rPr lang="es-ES" dirty="0" smtClean="0"/>
              <a:t>universitaria:</a:t>
            </a:r>
          </a:p>
          <a:p>
            <a:pPr marL="0" indent="0" algn="just">
              <a:buNone/>
            </a:pPr>
            <a:r>
              <a:rPr lang="es-ES" sz="1800" i="1" dirty="0" smtClean="0"/>
              <a:t>Adaptación </a:t>
            </a:r>
            <a:r>
              <a:rPr lang="es-ES" sz="1800" i="1" dirty="0"/>
              <a:t>de los espacios físicos para mejorar las interactuaciones personales y la experimentación colaborativa: </a:t>
            </a:r>
            <a:r>
              <a:rPr lang="es-ES" sz="1800" i="1" dirty="0" smtClean="0"/>
              <a:t>laboratorios </a:t>
            </a:r>
            <a:r>
              <a:rPr lang="es-ES" sz="1800" i="1" dirty="0"/>
              <a:t>virtuales para prácticas, espacios sociales para el desarrollo del conocimiento. Evolución de las aulas docentes, </a:t>
            </a:r>
            <a:r>
              <a:rPr lang="es-ES" sz="1800" i="1" dirty="0" smtClean="0"/>
              <a:t>infraestructura </a:t>
            </a:r>
            <a:r>
              <a:rPr lang="es-ES" sz="1800" i="1" dirty="0"/>
              <a:t>de red, migración a la nube</a:t>
            </a:r>
            <a:endParaRPr lang="es-ES" sz="1800" i="1" dirty="0" smtClean="0"/>
          </a:p>
          <a:p>
            <a:pPr marL="0" indent="0">
              <a:buNone/>
            </a:pP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601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2351088" y="617539"/>
            <a:ext cx="4608512" cy="854075"/>
          </a:xfrm>
        </p:spPr>
        <p:txBody>
          <a:bodyPr/>
          <a:lstStyle/>
          <a:p>
            <a:r>
              <a:rPr lang="es-ES" altLang="es-ES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>
              <a:latin typeface="Calibri" panose="020F0502020204030204" pitchFamily="34" charset="0"/>
            </a:endParaRPr>
          </a:p>
        </p:txBody>
      </p:sp>
      <p:pic>
        <p:nvPicPr>
          <p:cNvPr id="1331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1" y="1557338"/>
            <a:ext cx="72183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78075" y="2406650"/>
            <a:ext cx="1341438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Taller de montaje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51089" y="3675063"/>
            <a:ext cx="1368425" cy="3937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Fresadora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78075" y="4751389"/>
            <a:ext cx="1341438" cy="4587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Almacén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91076" y="5300664"/>
            <a:ext cx="1376363" cy="53022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Mostrador de acogida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5414" y="43640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Laboratorio digital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664201" y="3068638"/>
            <a:ext cx="1389063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Bancos de trabajo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151314" y="24209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Soldadura y Electrónica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88276" y="1196975"/>
            <a:ext cx="1692275" cy="717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Zona de cursos/ presentaciones </a:t>
            </a:r>
          </a:p>
        </p:txBody>
      </p:sp>
      <p:cxnSp>
        <p:nvCxnSpPr>
          <p:cNvPr id="13324" name="Conector recto de flecha 15"/>
          <p:cNvCxnSpPr>
            <a:cxnSpLocks noChangeShapeType="1"/>
          </p:cNvCxnSpPr>
          <p:nvPr/>
        </p:nvCxnSpPr>
        <p:spPr bwMode="auto">
          <a:xfrm flipH="1">
            <a:off x="7959726" y="1993900"/>
            <a:ext cx="384175" cy="1879600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ángulo 20"/>
          <p:cNvSpPr/>
          <p:nvPr/>
        </p:nvSpPr>
        <p:spPr>
          <a:xfrm>
            <a:off x="6907213" y="5099051"/>
            <a:ext cx="1052512" cy="40481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Taquillas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719514" y="1916113"/>
            <a:ext cx="1412875" cy="406400"/>
          </a:xfrm>
          <a:prstGeom prst="rect">
            <a:avLst/>
          </a:prstGeom>
          <a:solidFill>
            <a:srgbClr val="CC00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dirty="0">
                <a:solidFill>
                  <a:prstClr val="white"/>
                </a:solidFill>
                <a:latin typeface="Calibri"/>
              </a:rPr>
              <a:t>Impresoras 3D</a:t>
            </a:r>
          </a:p>
        </p:txBody>
      </p:sp>
      <p:cxnSp>
        <p:nvCxnSpPr>
          <p:cNvPr id="13327" name="Conector recto de flecha 23"/>
          <p:cNvCxnSpPr>
            <a:cxnSpLocks noChangeShapeType="1"/>
          </p:cNvCxnSpPr>
          <p:nvPr/>
        </p:nvCxnSpPr>
        <p:spPr bwMode="auto">
          <a:xfrm flipH="1">
            <a:off x="3970339" y="2335214"/>
            <a:ext cx="236537" cy="733425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8399464" y="3644900"/>
            <a:ext cx="1481137" cy="10922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Salas de reuniones y trabajo en grupo</a:t>
            </a:r>
          </a:p>
        </p:txBody>
      </p:sp>
    </p:spTree>
    <p:extLst>
      <p:ext uri="{BB962C8B-B14F-4D97-AF65-F5344CB8AC3E}">
        <p14:creationId xmlns:p14="http://schemas.microsoft.com/office/powerpoint/2010/main" val="1787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24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2351088" y="617539"/>
            <a:ext cx="4608512" cy="854075"/>
          </a:xfrm>
        </p:spPr>
        <p:txBody>
          <a:bodyPr/>
          <a:lstStyle/>
          <a:p>
            <a:r>
              <a:rPr lang="es-ES" altLang="es-ES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>
              <a:latin typeface="Calibri" panose="020F0502020204030204" pitchFamily="34" charset="0"/>
            </a:endParaRPr>
          </a:p>
        </p:txBody>
      </p:sp>
      <p:pic>
        <p:nvPicPr>
          <p:cNvPr id="1331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1" y="1557338"/>
            <a:ext cx="72183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78075" y="2406650"/>
            <a:ext cx="1341438" cy="590550"/>
          </a:xfrm>
          <a:prstGeom prst="rect">
            <a:avLst/>
          </a:prstGeom>
          <a:solidFill>
            <a:srgbClr val="CC00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Taller de montaje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51089" y="3675063"/>
            <a:ext cx="1368425" cy="3937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Fresadora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78075" y="4751389"/>
            <a:ext cx="1341438" cy="4587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Almacén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91076" y="5300664"/>
            <a:ext cx="1376363" cy="53022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Mostrador de acogida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5414" y="43640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Laboratorio digital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664201" y="3068638"/>
            <a:ext cx="1389063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Bancos de trabajo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151314" y="24209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Soldadura y Electrónica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88276" y="1196975"/>
            <a:ext cx="1692275" cy="717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Zona de cursos/ presentaciones </a:t>
            </a:r>
          </a:p>
        </p:txBody>
      </p:sp>
      <p:cxnSp>
        <p:nvCxnSpPr>
          <p:cNvPr id="13324" name="Conector recto de flecha 15"/>
          <p:cNvCxnSpPr>
            <a:cxnSpLocks noChangeShapeType="1"/>
          </p:cNvCxnSpPr>
          <p:nvPr/>
        </p:nvCxnSpPr>
        <p:spPr bwMode="auto">
          <a:xfrm flipH="1">
            <a:off x="7959726" y="1993900"/>
            <a:ext cx="384175" cy="1879600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ángulo 20"/>
          <p:cNvSpPr/>
          <p:nvPr/>
        </p:nvSpPr>
        <p:spPr>
          <a:xfrm>
            <a:off x="6907213" y="5099051"/>
            <a:ext cx="1052512" cy="40481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Taquillas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719514" y="1916113"/>
            <a:ext cx="1412875" cy="4064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dirty="0">
                <a:solidFill>
                  <a:prstClr val="white"/>
                </a:solidFill>
                <a:latin typeface="Calibri"/>
              </a:rPr>
              <a:t>Impresoras 3D</a:t>
            </a:r>
          </a:p>
        </p:txBody>
      </p:sp>
      <p:cxnSp>
        <p:nvCxnSpPr>
          <p:cNvPr id="13327" name="Conector recto de flecha 23"/>
          <p:cNvCxnSpPr>
            <a:cxnSpLocks noChangeShapeType="1"/>
          </p:cNvCxnSpPr>
          <p:nvPr/>
        </p:nvCxnSpPr>
        <p:spPr bwMode="auto">
          <a:xfrm flipH="1">
            <a:off x="3970339" y="2335214"/>
            <a:ext cx="236537" cy="733425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8399464" y="3644900"/>
            <a:ext cx="1481137" cy="10922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Salas de reuniones y trabajo en grupo</a:t>
            </a:r>
          </a:p>
        </p:txBody>
      </p:sp>
    </p:spTree>
    <p:extLst>
      <p:ext uri="{BB962C8B-B14F-4D97-AF65-F5344CB8AC3E}">
        <p14:creationId xmlns:p14="http://schemas.microsoft.com/office/powerpoint/2010/main" val="73617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840008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32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16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2351088" y="617539"/>
            <a:ext cx="4608512" cy="854075"/>
          </a:xfrm>
        </p:spPr>
        <p:txBody>
          <a:bodyPr/>
          <a:lstStyle/>
          <a:p>
            <a:r>
              <a:rPr lang="es-ES" altLang="es-ES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>
              <a:latin typeface="Calibri" panose="020F0502020204030204" pitchFamily="34" charset="0"/>
            </a:endParaRPr>
          </a:p>
        </p:txBody>
      </p:sp>
      <p:pic>
        <p:nvPicPr>
          <p:cNvPr id="1331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1" y="1557338"/>
            <a:ext cx="72183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78075" y="2406650"/>
            <a:ext cx="1341438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Taller de montaje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51089" y="3675063"/>
            <a:ext cx="1368425" cy="393700"/>
          </a:xfrm>
          <a:prstGeom prst="rect">
            <a:avLst/>
          </a:prstGeom>
          <a:solidFill>
            <a:srgbClr val="CC00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Fresadora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78075" y="4751389"/>
            <a:ext cx="1341438" cy="4587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Almacén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91076" y="5300664"/>
            <a:ext cx="1376363" cy="53022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Mostrador de acogida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5414" y="43640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Laboratorio digital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664201" y="3068638"/>
            <a:ext cx="1389063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Bancos de trabajo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151314" y="24209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Soldadura y Electrónica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88276" y="1196975"/>
            <a:ext cx="1692275" cy="717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Zona de cursos/ presentaciones </a:t>
            </a:r>
          </a:p>
        </p:txBody>
      </p:sp>
      <p:cxnSp>
        <p:nvCxnSpPr>
          <p:cNvPr id="13324" name="Conector recto de flecha 15"/>
          <p:cNvCxnSpPr>
            <a:cxnSpLocks noChangeShapeType="1"/>
          </p:cNvCxnSpPr>
          <p:nvPr/>
        </p:nvCxnSpPr>
        <p:spPr bwMode="auto">
          <a:xfrm flipH="1">
            <a:off x="7959726" y="1993900"/>
            <a:ext cx="384175" cy="1879600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ángulo 20"/>
          <p:cNvSpPr/>
          <p:nvPr/>
        </p:nvSpPr>
        <p:spPr>
          <a:xfrm>
            <a:off x="6907213" y="5099051"/>
            <a:ext cx="1052512" cy="40481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Taquillas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719514" y="1916113"/>
            <a:ext cx="1412875" cy="4064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dirty="0">
                <a:solidFill>
                  <a:prstClr val="white"/>
                </a:solidFill>
                <a:latin typeface="Calibri"/>
              </a:rPr>
              <a:t>Impresoras 3D</a:t>
            </a:r>
          </a:p>
        </p:txBody>
      </p:sp>
      <p:cxnSp>
        <p:nvCxnSpPr>
          <p:cNvPr id="13327" name="Conector recto de flecha 23"/>
          <p:cNvCxnSpPr>
            <a:cxnSpLocks noChangeShapeType="1"/>
          </p:cNvCxnSpPr>
          <p:nvPr/>
        </p:nvCxnSpPr>
        <p:spPr bwMode="auto">
          <a:xfrm flipH="1">
            <a:off x="3970339" y="2335214"/>
            <a:ext cx="236537" cy="733425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8399464" y="3644900"/>
            <a:ext cx="1481137" cy="10922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Salas de reuniones y trabajo en grupo</a:t>
            </a:r>
          </a:p>
        </p:txBody>
      </p:sp>
    </p:spTree>
    <p:extLst>
      <p:ext uri="{BB962C8B-B14F-4D97-AF65-F5344CB8AC3E}">
        <p14:creationId xmlns:p14="http://schemas.microsoft.com/office/powerpoint/2010/main" val="16476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97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2351088" y="617539"/>
            <a:ext cx="4608512" cy="854075"/>
          </a:xfrm>
        </p:spPr>
        <p:txBody>
          <a:bodyPr/>
          <a:lstStyle/>
          <a:p>
            <a:r>
              <a:rPr lang="es-ES" altLang="es-ES" sz="2800" dirty="0" err="1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>
              <a:latin typeface="Calibri" panose="020F0502020204030204" pitchFamily="34" charset="0"/>
            </a:endParaRPr>
          </a:p>
        </p:txBody>
      </p:sp>
      <p:pic>
        <p:nvPicPr>
          <p:cNvPr id="1331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1" y="1557338"/>
            <a:ext cx="721836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2378075" y="2406650"/>
            <a:ext cx="1341438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Taller de montaje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51089" y="3675063"/>
            <a:ext cx="1368425" cy="3937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Fresadora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378075" y="4751389"/>
            <a:ext cx="1341438" cy="458787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Almacén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791076" y="5300664"/>
            <a:ext cx="1376363" cy="530225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Mostrador de acogida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3935414" y="4364038"/>
            <a:ext cx="1603375" cy="577850"/>
          </a:xfrm>
          <a:prstGeom prst="rect">
            <a:avLst/>
          </a:prstGeom>
          <a:solidFill>
            <a:srgbClr val="CC0066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Laboratorio digital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664201" y="3068638"/>
            <a:ext cx="1389063" cy="590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Bancos de trabajo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151314" y="2420938"/>
            <a:ext cx="1603375" cy="5778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Soldadura y Electrónica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7788276" y="1196975"/>
            <a:ext cx="1692275" cy="71755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Zona de cursos/ presentaciones </a:t>
            </a:r>
          </a:p>
        </p:txBody>
      </p:sp>
      <p:cxnSp>
        <p:nvCxnSpPr>
          <p:cNvPr id="13324" name="Conector recto de flecha 15"/>
          <p:cNvCxnSpPr>
            <a:cxnSpLocks noChangeShapeType="1"/>
          </p:cNvCxnSpPr>
          <p:nvPr/>
        </p:nvCxnSpPr>
        <p:spPr bwMode="auto">
          <a:xfrm flipH="1">
            <a:off x="7959726" y="1993900"/>
            <a:ext cx="384175" cy="1879600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ángulo 20"/>
          <p:cNvSpPr/>
          <p:nvPr/>
        </p:nvSpPr>
        <p:spPr>
          <a:xfrm>
            <a:off x="6907213" y="5099051"/>
            <a:ext cx="1052512" cy="404813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Taquillas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719514" y="1916113"/>
            <a:ext cx="1412875" cy="4064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kern="0" dirty="0">
                <a:solidFill>
                  <a:prstClr val="white"/>
                </a:solidFill>
                <a:latin typeface="Calibri"/>
              </a:rPr>
              <a:t>Impresoras 3D</a:t>
            </a:r>
          </a:p>
        </p:txBody>
      </p:sp>
      <p:cxnSp>
        <p:nvCxnSpPr>
          <p:cNvPr id="13327" name="Conector recto de flecha 23"/>
          <p:cNvCxnSpPr>
            <a:cxnSpLocks noChangeShapeType="1"/>
          </p:cNvCxnSpPr>
          <p:nvPr/>
        </p:nvCxnSpPr>
        <p:spPr bwMode="auto">
          <a:xfrm flipH="1">
            <a:off x="3970339" y="2335214"/>
            <a:ext cx="236537" cy="733425"/>
          </a:xfrm>
          <a:prstGeom prst="straightConnector1">
            <a:avLst/>
          </a:prstGeom>
          <a:noFill/>
          <a:ln w="25400" algn="ctr">
            <a:solidFill>
              <a:srgbClr val="5B9BD5"/>
            </a:solidFill>
            <a:miter lim="800000"/>
            <a:headEnd type="none" w="lg" len="lg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ángulo 17"/>
          <p:cNvSpPr/>
          <p:nvPr/>
        </p:nvSpPr>
        <p:spPr>
          <a:xfrm>
            <a:off x="8399464" y="3644900"/>
            <a:ext cx="1481137" cy="1092200"/>
          </a:xfrm>
          <a:prstGeom prst="rec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white"/>
                </a:solidFill>
                <a:latin typeface="Calibri"/>
              </a:rPr>
              <a:t>Salas de reuniones y trabajo en grupo</a:t>
            </a:r>
          </a:p>
        </p:txBody>
      </p:sp>
    </p:spTree>
    <p:extLst>
      <p:ext uri="{BB962C8B-B14F-4D97-AF65-F5344CB8AC3E}">
        <p14:creationId xmlns:p14="http://schemas.microsoft.com/office/powerpoint/2010/main" val="27778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5725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60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latin typeface="Calibri" panose="020F0502020204030204" pitchFamily="34" charset="0"/>
              </a:rPr>
              <a:t> UC3M: fases del proceso</a:t>
            </a:r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30212" y="1628775"/>
            <a:ext cx="7537995" cy="4895850"/>
          </a:xfrm>
        </p:spPr>
        <p:txBody>
          <a:bodyPr/>
          <a:lstStyle/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Iniciativa </a:t>
            </a: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 la Escuela Politécnica Superior </a:t>
            </a:r>
            <a:endParaRPr lang="es-ES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Consultoría externa. Diciembre </a:t>
            </a: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2016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Decisión de crear el </a:t>
            </a:r>
            <a:r>
              <a:rPr lang="es-ES" kern="12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MakerSpace</a:t>
            </a: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en la Biblioteca. </a:t>
            </a: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Junio 2017</a:t>
            </a:r>
            <a:endParaRPr lang="es-ES" kern="12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Creación del Grupo de Trabajo coordinado desde Biblioteca. 09/2017 (primera reunión)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El Consejo de Dirección aprueba el proyecto. 10/2017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Adquisición mobiliario y equipamiento. 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Obras: verano de 2018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Inauguración: 1 octubre 2018</a:t>
            </a:r>
          </a:p>
          <a:p>
            <a:pPr marL="228594" indent="-228594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endParaRPr lang="es-ES" kern="1200" dirty="0">
              <a:solidFill>
                <a:sysClr val="windowText" lastClr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5" t="17268" b="-3607"/>
          <a:stretch>
            <a:fillRect/>
          </a:stretch>
        </p:blipFill>
        <p:spPr bwMode="auto">
          <a:xfrm>
            <a:off x="8838558" y="1772816"/>
            <a:ext cx="27717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579437"/>
          </a:xfrm>
        </p:spPr>
        <p:txBody>
          <a:bodyPr/>
          <a:lstStyle/>
          <a:p>
            <a:r>
              <a:rPr lang="es-ES" altLang="es-ES" dirty="0" err="1" smtClean="0">
                <a:solidFill>
                  <a:srgbClr val="002060"/>
                </a:solidFill>
              </a:rPr>
              <a:t>MakerSpace</a:t>
            </a:r>
            <a:r>
              <a:rPr lang="es-ES" altLang="es-ES" dirty="0" smtClean="0">
                <a:solidFill>
                  <a:srgbClr val="002060"/>
                </a:solidFill>
              </a:rPr>
              <a:t> UC3M. Equipamiento</a:t>
            </a:r>
            <a:endParaRPr lang="es-ES" altLang="es-ES" dirty="0" smtClean="0"/>
          </a:p>
        </p:txBody>
      </p:sp>
      <p:graphicFrame>
        <p:nvGraphicFramePr>
          <p:cNvPr id="5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694088"/>
              </p:ext>
            </p:extLst>
          </p:nvPr>
        </p:nvGraphicFramePr>
        <p:xfrm>
          <a:off x="1415480" y="1260475"/>
          <a:ext cx="9144000" cy="5553073"/>
        </p:xfrm>
        <a:graphic>
          <a:graphicData uri="http://schemas.openxmlformats.org/drawingml/2006/table">
            <a:tbl>
              <a:tblPr firstRow="1" bandRow="1"/>
              <a:tblGrid>
                <a:gridCol w="2689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112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36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6123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Servicio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Descripción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Puestos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Diseño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PC + software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8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Impresión 3D (FDM)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 err="1"/>
                        <a:t>Prusa</a:t>
                      </a:r>
                      <a:r>
                        <a:rPr lang="es-ES" sz="1800" dirty="0"/>
                        <a:t> i3 MK3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3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Impresora profesional </a:t>
                      </a:r>
                      <a:r>
                        <a:rPr lang="es-ES" sz="1800" dirty="0" err="1"/>
                        <a:t>Markforged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Two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 err="1"/>
                        <a:t>Router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Fresadora prototipos CNC </a:t>
                      </a:r>
                      <a:r>
                        <a:rPr lang="es-ES" sz="1800" dirty="0" err="1"/>
                        <a:t>Entry</a:t>
                      </a:r>
                      <a:r>
                        <a:rPr lang="es-ES" sz="1800" dirty="0"/>
                        <a:t> 840</a:t>
                      </a:r>
                      <a:r>
                        <a:rPr lang="es-ES" sz="1800" baseline="0" dirty="0"/>
                        <a:t> + motor 500 W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Fresadora</a:t>
                      </a:r>
                      <a:r>
                        <a:rPr lang="es-ES" sz="1800" baseline="0" dirty="0"/>
                        <a:t> </a:t>
                      </a:r>
                      <a:r>
                        <a:rPr lang="es-ES" sz="1800" baseline="0" dirty="0" err="1"/>
                        <a:t>PCBs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Herramientas</a:t>
                      </a:r>
                      <a:r>
                        <a:rPr lang="es-ES" sz="1800" baseline="0" dirty="0"/>
                        <a:t> de m</a:t>
                      </a:r>
                      <a:r>
                        <a:rPr lang="es-ES" sz="1800" dirty="0"/>
                        <a:t>edida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Calibre, reglas, escuadras,</a:t>
                      </a:r>
                      <a:r>
                        <a:rPr lang="es-ES" sz="1800" baseline="0" dirty="0"/>
                        <a:t> etc.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Corte láser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Cabezal láser y cerramiento de seguridad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Montaje</a:t>
                      </a:r>
                      <a:r>
                        <a:rPr lang="es-ES" sz="1800" baseline="0" dirty="0"/>
                        <a:t> electrónico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Estación soldadura y </a:t>
                      </a:r>
                      <a:r>
                        <a:rPr lang="es-ES" sz="1800" dirty="0" err="1"/>
                        <a:t>desoldadura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6123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Instrumentación electrónica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Fuente, generador,</a:t>
                      </a:r>
                      <a:r>
                        <a:rPr lang="es-ES" sz="1800" baseline="0" dirty="0"/>
                        <a:t> osciloscopio y polímetro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Aspiración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Aspiradora en seco y húmedo,</a:t>
                      </a:r>
                      <a:r>
                        <a:rPr lang="es-ES" sz="1800" baseline="0" dirty="0"/>
                        <a:t> aspirador de ciclón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Herramientas</a:t>
                      </a:r>
                      <a:r>
                        <a:rPr lang="es-ES" sz="1800" baseline="0" dirty="0"/>
                        <a:t> de mano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Tornos de banco, destornilladores,</a:t>
                      </a:r>
                      <a:r>
                        <a:rPr lang="es-ES" sz="1800" baseline="0" dirty="0"/>
                        <a:t> martillos, llaves, etc.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2/1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84601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/>
                        <a:t>Herramientas eléctricas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ES" sz="1800" dirty="0" err="1" smtClean="0"/>
                        <a:t>Ingletadora</a:t>
                      </a:r>
                      <a:r>
                        <a:rPr lang="es-ES" sz="1800" dirty="0"/>
                        <a:t>, </a:t>
                      </a:r>
                      <a:r>
                        <a:rPr lang="es-ES" sz="1800" dirty="0" err="1"/>
                        <a:t>caladoral</a:t>
                      </a:r>
                      <a:r>
                        <a:rPr lang="es-ES" sz="1800" dirty="0"/>
                        <a:t>, lijadora, taladros,</a:t>
                      </a:r>
                      <a:r>
                        <a:rPr lang="es-ES" sz="1800" baseline="0" dirty="0"/>
                        <a:t> etc.</a:t>
                      </a:r>
                      <a:endParaRPr lang="es-ES" sz="1800" dirty="0"/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ES" sz="1800" dirty="0"/>
                        <a:t>2/1</a:t>
                      </a:r>
                    </a:p>
                  </a:txBody>
                  <a:tcPr marT="45721" marB="4572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1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Funcionamiento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599" y="1773238"/>
            <a:ext cx="914400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4 CuadroTexto"/>
          <p:cNvSpPr txBox="1"/>
          <p:nvPr/>
        </p:nvSpPr>
        <p:spPr>
          <a:xfrm>
            <a:off x="6759774" y="5170488"/>
            <a:ext cx="3970338" cy="923925"/>
          </a:xfrm>
          <a:prstGeom prst="rect">
            <a:avLst/>
          </a:prstGeom>
          <a:solidFill>
            <a:srgbClr val="5B9BD5">
              <a:lumMod val="40000"/>
              <a:lumOff val="60000"/>
              <a:alpha val="95000"/>
            </a:srgb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 err="1">
                <a:solidFill>
                  <a:prstClr val="black"/>
                </a:solidFill>
                <a:latin typeface="Calibri"/>
              </a:rPr>
              <a:t>EPIs</a:t>
            </a:r>
            <a:r>
              <a:rPr lang="es-ES" sz="1800" kern="0" dirty="0">
                <a:solidFill>
                  <a:prstClr val="black"/>
                </a:solidFill>
                <a:latin typeface="Calibri"/>
              </a:rPr>
              <a:t> (Equipos de Protección Individual)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kern="0" dirty="0">
                <a:solidFill>
                  <a:prstClr val="black"/>
                </a:solidFill>
                <a:latin typeface="Calibri"/>
              </a:rPr>
              <a:t>OBLIGATORIOS: bata, gafas, guantes de protección</a:t>
            </a:r>
          </a:p>
        </p:txBody>
      </p:sp>
    </p:spTree>
    <p:extLst>
      <p:ext uri="{BB962C8B-B14F-4D97-AF65-F5344CB8AC3E}">
        <p14:creationId xmlns:p14="http://schemas.microsoft.com/office/powerpoint/2010/main" val="298175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Orientación del servicio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57200" y="1700213"/>
            <a:ext cx="11111408" cy="4608512"/>
          </a:xfrm>
        </p:spPr>
        <p:txBody>
          <a:bodyPr/>
          <a:lstStyle/>
          <a:p>
            <a:pPr marL="342891" indent="-342891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sz="2400" b="1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Modalidad Proyecto Individual.</a:t>
            </a:r>
            <a:r>
              <a:rPr lang="es-ES" sz="2400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Complementar su aprendizaje en la universidad, con ideas innovadoras o emprendedoras o con trabajos surgidos de la propia actividad universitaria. Se incluyen proyectos relacionados con los Trabajos Final de Estudios.</a:t>
            </a:r>
          </a:p>
          <a:p>
            <a:pPr marL="342891" indent="-342891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sz="2400" b="1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Modalidad Proyecto Colectivo</a:t>
            </a:r>
            <a:r>
              <a:rPr lang="es-ES" sz="2400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. Los estudiantes pueden dar rienda suelta a sus ideas y creatividad mediante propuestas de trabajos grupales. Esta modalidad busca fomentar el trabajo en grupo, la </a:t>
            </a:r>
            <a:r>
              <a:rPr lang="es-ES" sz="2400" kern="1200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multidisciplinariedad</a:t>
            </a:r>
            <a:r>
              <a:rPr lang="es-ES" sz="2400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y el emprendimiento ofreciendo un espacio de encuentro y trabajo en equipo.</a:t>
            </a:r>
          </a:p>
          <a:p>
            <a:pPr marL="342891" indent="-342891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sz="2400" b="1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Modalidad Asociaciones</a:t>
            </a:r>
            <a:r>
              <a:rPr lang="es-ES" sz="2400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. Espacio para que las asociaciones de estudiantes puedan desarrollar sus proyectos y actividades, tanto creativas como de difusión.</a:t>
            </a:r>
          </a:p>
          <a:p>
            <a:pPr marL="342891" indent="-34289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907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Gestión y procedimientos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79375" y="1844675"/>
            <a:ext cx="11561241" cy="4359275"/>
          </a:xfrm>
        </p:spPr>
        <p:txBody>
          <a:bodyPr>
            <a:normAutofit lnSpcReduction="10000"/>
          </a:bodyPr>
          <a:lstStyle/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Página web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hlinkClick r:id="rId2"/>
              </a:rPr>
              <a:t>www.uc3m.es/makerspace</a:t>
            </a:r>
            <a:endParaRPr lang="es-E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E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Formularios y aplicación de reservas</a:t>
            </a: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E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Grupos de trabajo en intranet.uc3m.es</a:t>
            </a: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: grupo de decisión y grupo de gestión</a:t>
            </a: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endParaRPr lang="es-E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Correo electrónico: 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makerspace@uc3m.es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formulario general de consulta</a:t>
            </a:r>
            <a:endParaRPr lang="es-E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32" lvl="1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hlinkClick r:id="rId4"/>
              </a:rPr>
              <a:t>markerspace_info@listserv.uc3m.es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bibliotecarios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hlinkClick r:id="rId5"/>
              </a:rPr>
              <a:t>makerspace_tec@listserv.uc3m.es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técnicos: Oficina técnica + 2 estudiantes en prácticas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hlinkClick r:id="rId6"/>
              </a:rPr>
              <a:t>maker.space@grupos.uc3m.es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grupo de decisión en intranet UC3M</a:t>
            </a:r>
            <a:endParaRPr lang="es-ES" dirty="0" smtClean="0">
              <a:solidFill>
                <a:schemeClr val="accent6">
                  <a:lumMod val="75000"/>
                </a:schemeClr>
              </a:solidFill>
              <a:hlinkClick r:id=""/>
            </a:endParaRPr>
          </a:p>
          <a:p>
            <a:pPr marL="742932" lvl="1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hlinkClick r:id=""/>
              </a:rPr>
              <a:t>makerspace.gestion@grupos.uc3m.es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grupo de gestión en intranet UC3M</a:t>
            </a:r>
            <a:endParaRPr lang="es-ES" dirty="0" smtClean="0">
              <a:solidFill>
                <a:schemeClr val="accent6">
                  <a:lumMod val="75000"/>
                </a:schemeClr>
              </a:solidFill>
              <a:hlinkClick r:id="rId7"/>
            </a:endParaRPr>
          </a:p>
          <a:p>
            <a:pPr marL="342891" indent="-342891">
              <a:defRPr/>
            </a:pPr>
            <a:endParaRPr lang="es-E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870075"/>
            <a:ext cx="37433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31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Gestión y procedimientos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471613"/>
            <a:ext cx="30702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57200" y="1471613"/>
            <a:ext cx="7294984" cy="5040312"/>
          </a:xfrm>
        </p:spPr>
        <p:txBody>
          <a:bodyPr>
            <a:normAutofit/>
          </a:bodyPr>
          <a:lstStyle/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Espacios colaborativos</a:t>
            </a: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: </a:t>
            </a:r>
          </a:p>
          <a:p>
            <a:pPr marL="457189" lvl="1" indent="0">
              <a:buFontTx/>
              <a:buNone/>
              <a:defRPr/>
            </a:pPr>
            <a:endParaRPr lang="es-ES" sz="20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gestión (interno): documentos de trabajo, material gráfico, plantillas, etc.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unidades equipo (</a:t>
            </a:r>
            <a:r>
              <a:rPr lang="es-ES" sz="2000" i="1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Team</a:t>
            </a:r>
            <a:r>
              <a:rPr lang="es-ES" sz="2000" i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Drives</a:t>
            </a:r>
            <a:r>
              <a:rPr lang="es-ES" sz="20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): espacio para cada proyecto. Uso interno durante el proyecto. Acceso abierto una vez finalizado</a:t>
            </a:r>
          </a:p>
          <a:p>
            <a:pPr marL="0" indent="0">
              <a:buFont typeface="Webdings" panose="05030102010509060703" pitchFamily="18" charset="2"/>
              <a:buNone/>
              <a:defRPr/>
            </a:pPr>
            <a:endParaRPr lang="es-ES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Base de datos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: gestión de usuarios y proyectos. Estadísticas, listados, etc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544638"/>
            <a:ext cx="7921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92" y="1565275"/>
            <a:ext cx="10033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2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Perfiles profesionales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95288" y="1412875"/>
            <a:ext cx="11233150" cy="5256213"/>
          </a:xfrm>
        </p:spPr>
        <p:txBody>
          <a:bodyPr>
            <a:normAutofit/>
          </a:bodyPr>
          <a:lstStyle/>
          <a:p>
            <a:pPr marL="0" indent="0">
              <a:buFont typeface="Webdings" panose="05030102010509060703" pitchFamily="18" charset="2"/>
              <a:buNone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MEDIADOR (personal de Biblioteca)</a:t>
            </a:r>
            <a:endParaRPr lang="es-ES" sz="24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Funciones: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Servicio básico de recepción, primer punto de información para los usuarios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Información y asesoramiento sobre las posibilidades del servicio en relación con las necesidades planteadas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Difusión y marketing del servicio. Captación de usuarios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Apoyo en el desarrollo de proyectos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 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Perfil: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Experiencia en atención a usuarios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Buen comunicador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Experiencia en actividades de difusión de servicios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Proactivo para diseñar actividades de promoción y difusión del servicio</a:t>
            </a:r>
          </a:p>
        </p:txBody>
      </p:sp>
      <p:pic>
        <p:nvPicPr>
          <p:cNvPr id="6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429000"/>
            <a:ext cx="40322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99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Perfiles profesionales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95288" y="1557338"/>
            <a:ext cx="11461352" cy="5256212"/>
          </a:xfrm>
        </p:spPr>
        <p:txBody>
          <a:bodyPr>
            <a:normAutofit/>
          </a:bodyPr>
          <a:lstStyle/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TÉCNICO (personal de la Oficina Técnica)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Funciones: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Atención a las necesidades concretas de los usuarios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Apoyo en el desarrollo de proyectos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Instalación y supervisión de los equipos y programas: puesta a punto y mantenimiento.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Gestión de materiales y fungibles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 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Perfil: 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Formación en alguna rama de ingeniería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alibri" panose="020F0502020204030204" pitchFamily="34" charset="0"/>
              <a:buChar char="—"/>
              <a:defRPr/>
            </a:pPr>
            <a:r>
              <a:rPr lang="es-ES" sz="22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Conocimiento del equipamiento</a:t>
            </a:r>
            <a:endParaRPr lang="es-ES" sz="22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694113"/>
            <a:ext cx="2916237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2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Perfiles profesionales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395288" y="1628775"/>
            <a:ext cx="10957296" cy="5256213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ebdings" panose="05030102010509060703" pitchFamily="18" charset="2"/>
              <a:buNone/>
              <a:defRPr/>
            </a:pPr>
            <a:r>
              <a:rPr lang="es-ES" sz="2400" b="1" kern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TÉCNICO (personal de Servicio de Emprendimiento e Innovación)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ebdings" panose="05030102010509060703" pitchFamily="18" charset="2"/>
              <a:buNone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Funciones: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Organización de eventos relacionados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Difusión la cultura del emprendimiento y los proyectos del </a:t>
            </a:r>
            <a:r>
              <a:rPr lang="es-ES" kern="1200" dirty="0" err="1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MakerSpace</a:t>
            </a:r>
            <a:endParaRPr lang="es-ES" kern="12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ü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Apoyo </a:t>
            </a: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en el desarrollo de proyectos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ebdings" panose="05030102010509060703" pitchFamily="18" charset="2"/>
              <a:buNone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 </a:t>
            </a:r>
          </a:p>
          <a:p>
            <a:pPr marL="0" indent="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Webdings" panose="05030102010509060703" pitchFamily="18" charset="2"/>
              <a:buNone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Perfil: 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Calibri" panose="020F0502020204030204" pitchFamily="34" charset="0"/>
              <a:buChar char="—"/>
              <a:defRPr/>
            </a:pP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Formación en emprendimiento e </a:t>
            </a: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innovación</a:t>
            </a: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Calibri" panose="020F0502020204030204" pitchFamily="34" charset="0"/>
              <a:buChar char="—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Proactivo en el diseño de actividades de difusión</a:t>
            </a:r>
            <a:endParaRPr lang="es-ES" kern="12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marL="228600" indent="-228600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Font typeface="Calibri" panose="020F0502020204030204" pitchFamily="34" charset="0"/>
              <a:buChar char="—"/>
              <a:defRPr/>
            </a:pPr>
            <a:r>
              <a:rPr lang="es-ES" kern="120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Buen </a:t>
            </a:r>
            <a:r>
              <a:rPr lang="es-ES" kern="12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comunicador</a:t>
            </a: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573463"/>
            <a:ext cx="28797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86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Algunos datos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57200" y="1700213"/>
            <a:ext cx="11183416" cy="2474912"/>
          </a:xfrm>
        </p:spPr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101 estudiantes miembros del </a:t>
            </a:r>
            <a:r>
              <a:rPr lang="es-ES" sz="2400" dirty="0" err="1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MakerSpace</a:t>
            </a:r>
            <a:endParaRPr lang="es-ES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56 proyectos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46 Profesores de 13 Departamentos (profesores de referencia)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46 estudiantes han superado las pruebas de capacitación general y 22 la capacitación para impresoras 3D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10 eventos. 120 asistentes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ES" sz="2400" dirty="0" smtClean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defRPr/>
            </a:pPr>
            <a:endParaRPr lang="es-ES" b="1" dirty="0" smtClean="0"/>
          </a:p>
          <a:p>
            <a:pPr marL="342891" indent="-342891">
              <a:buClr>
                <a:schemeClr val="accent6">
                  <a:lumMod val="75000"/>
                </a:schemeClr>
              </a:buClr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878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smtClean="0">
                <a:latin typeface="Calibri" panose="020F0502020204030204" pitchFamily="34" charset="0"/>
              </a:rPr>
              <a:t>Ejemplos de proyectos:</a:t>
            </a:r>
          </a:p>
        </p:txBody>
      </p:sp>
      <p:sp>
        <p:nvSpPr>
          <p:cNvPr id="5" name="7 Marcador de contenido"/>
          <p:cNvSpPr>
            <a:spLocks noGrp="1"/>
          </p:cNvSpPr>
          <p:nvPr>
            <p:ph idx="1"/>
          </p:nvPr>
        </p:nvSpPr>
        <p:spPr>
          <a:xfrm>
            <a:off x="1055441" y="1268413"/>
            <a:ext cx="4825106" cy="5689600"/>
          </a:xfrm>
        </p:spPr>
        <p:txBody>
          <a:bodyPr>
            <a:noAutofit/>
          </a:bodyPr>
          <a:lstStyle/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Equipo de cohetería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Rótula panorámica para móviles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Arte Urbano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Led</a:t>
            </a:r>
            <a:endParaRPr lang="es-ES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Mini coche esquiva obstáculos autónomo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Acelerador de tubérculos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Funda móvil fotovoltaica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Aerogenerador doméstico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CanSat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Mini home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bot</a:t>
            </a:r>
            <a:endParaRPr lang="es-ES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Vehículo teledirigido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Drone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Selfies</a:t>
            </a:r>
            <a:endParaRPr lang="es-ES" sz="1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Dron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 bajo coste para la agricultura de precisión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Dron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de alta duración</a:t>
            </a:r>
          </a:p>
          <a:p>
            <a:pPr marL="742932" lvl="1" indent="-285744"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Instrumento para escritura para persona con movilidad reducida</a:t>
            </a:r>
          </a:p>
        </p:txBody>
      </p:sp>
      <p:sp>
        <p:nvSpPr>
          <p:cNvPr id="6" name="9 CuadroTexto"/>
          <p:cNvSpPr txBox="1"/>
          <p:nvPr/>
        </p:nvSpPr>
        <p:spPr>
          <a:xfrm>
            <a:off x="6096248" y="1295400"/>
            <a:ext cx="5040312" cy="5534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Creación de piezas mecánicas con fotografías 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Aerógrafo plástico para modelismo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Modelado de una estructura cilíndrica, como estructura para un almacenador de energía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Construcción de circuitos eléctricos básicos con tecnología de realidad aumentada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Proyecto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Mag&amp;Cos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Juego para las capacidades psicomotrices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Fuselaje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Piper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cub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Tweet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Plant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/ Planta </a:t>
            </a:r>
            <a:r>
              <a:rPr lang="es-ES" sz="1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Twitera</a:t>
            </a: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Prótesis de una mano robótica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Controlador para un motor síncrono monofásico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Placas de circuito impreso varías e impresiones 3D</a:t>
            </a:r>
          </a:p>
          <a:p>
            <a:pPr marL="685783" lvl="1" indent="-228594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Soporte de móviles para bicicletas de uso publico.</a:t>
            </a:r>
          </a:p>
        </p:txBody>
      </p:sp>
    </p:spTree>
    <p:extLst>
      <p:ext uri="{BB962C8B-B14F-4D97-AF65-F5344CB8AC3E}">
        <p14:creationId xmlns:p14="http://schemas.microsoft.com/office/powerpoint/2010/main" val="290000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Toma de decisiones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450851" y="1458913"/>
            <a:ext cx="4427538" cy="4691062"/>
          </a:xfrm>
          <a:solidFill>
            <a:schemeClr val="accent5">
              <a:lumMod val="90000"/>
            </a:schemeClr>
          </a:solidFill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ebdings" panose="05030102010509060703" pitchFamily="18" charset="2"/>
              <a:buNone/>
              <a:defRPr/>
            </a:pPr>
            <a:r>
              <a:rPr lang="es-ES" altLang="es-ES" sz="2400" b="1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Grupo de decisión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Vicerrector de Política Científica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Vicerrector de Estrategia y Educación Digital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Director de la EPS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Vicerrectores adjuntos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Gerente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Directora del Servicio de Biblioteca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Director de la Oficina Técnica</a:t>
            </a:r>
          </a:p>
          <a:p>
            <a:pPr marL="0" indent="0" eaLnBrk="1" hangingPunct="1">
              <a:lnSpc>
                <a:spcPct val="90000"/>
              </a:lnSpc>
              <a:spcBef>
                <a:spcPts val="1000"/>
              </a:spcBef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ES" kern="1200" dirty="0" smtClean="0">
                <a:solidFill>
                  <a:srgbClr val="2D2D8A">
                    <a:lumMod val="75000"/>
                  </a:srgbClr>
                </a:solidFill>
                <a:latin typeface="Calibri" panose="020F0502020204030204" pitchFamily="34" charset="0"/>
              </a:rPr>
              <a:t>Director del Servicio de Emprendimiento e Innovación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6" name="CuadroTexto 5"/>
          <p:cNvSpPr txBox="1"/>
          <p:nvPr/>
        </p:nvSpPr>
        <p:spPr>
          <a:xfrm>
            <a:off x="5879976" y="1471613"/>
            <a:ext cx="4716463" cy="467836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rgbClr val="003366"/>
              </a:buClr>
              <a:buFont typeface="Arial" panose="020B0604020202020204" pitchFamily="34" charset="0"/>
              <a:buNone/>
              <a:defRPr/>
            </a:pPr>
            <a:r>
              <a:rPr lang="es-ES" sz="2400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Grupo de trabajo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Arial" panose="020B0604020202020204" pitchFamily="34" charset="0"/>
              <a:buNone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Coordinación: Servicio de Biblioteca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Vicerrector de Estrategia y Educación Digital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Vicerrector Adjunto de Estrategia y Educación Digital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Director de la EPS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Delegado del Director de la EPS para el </a:t>
            </a:r>
            <a:r>
              <a:rPr lang="es-ES" sz="2000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Maker</a:t>
            </a: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es-ES" sz="2000" dirty="0" err="1">
                <a:solidFill>
                  <a:schemeClr val="accent6">
                    <a:lumMod val="75000"/>
                  </a:schemeClr>
                </a:solidFill>
                <a:latin typeface="Calibri"/>
              </a:rPr>
              <a:t>Space</a:t>
            </a:r>
            <a:endParaRPr lang="es-ES" sz="200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Directora del Servicio de Biblioteca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Directora de la Biblioteca de la EPS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Director de la Oficina Técnica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r>
              <a:rPr lang="es-ES" sz="200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Técnico del Servicio de Emprendimiento e Innovación</a:t>
            </a:r>
          </a:p>
          <a:p>
            <a:pPr fontAlgn="auto">
              <a:spcAft>
                <a:spcPts val="0"/>
              </a:spcAft>
              <a:buClr>
                <a:srgbClr val="003366"/>
              </a:buClr>
              <a:buFont typeface="Wingdings" panose="05000000000000000000" pitchFamily="2" charset="2"/>
              <a:buChar char="ü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31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6" y="620713"/>
            <a:ext cx="61087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20" y="3357563"/>
            <a:ext cx="62245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6959426" y="1268413"/>
            <a:ext cx="25209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Equipo de cohetería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586533" y="4652963"/>
            <a:ext cx="237648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Fuselaje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Piper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s-ES" sz="20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cub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4184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Difusión y Marketing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457200" y="1700213"/>
            <a:ext cx="7583016" cy="4752975"/>
          </a:xfrm>
        </p:spPr>
        <p:txBody>
          <a:bodyPr/>
          <a:lstStyle/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b="1" dirty="0" smtClean="0">
                <a:latin typeface="Calibri" panose="020F0502020204030204" pitchFamily="34" charset="0"/>
              </a:rPr>
              <a:t>Página Web</a:t>
            </a:r>
            <a:r>
              <a:rPr lang="es-ES" b="1" dirty="0" smtClean="0">
                <a:latin typeface="Calibri" panose="020F0502020204030204" pitchFamily="34" charset="0"/>
              </a:rPr>
              <a:t>: </a:t>
            </a:r>
            <a:r>
              <a:rPr lang="es-ES" dirty="0" smtClean="0">
                <a:latin typeface="Calibri" panose="020F0502020204030204" pitchFamily="34" charset="0"/>
                <a:hlinkClick r:id="rId2"/>
              </a:rPr>
              <a:t>www.uc3m.es/makerspace</a:t>
            </a:r>
            <a:r>
              <a:rPr lang="es-ES" dirty="0" smtClean="0">
                <a:latin typeface="Calibri" panose="020F0502020204030204" pitchFamily="34" charset="0"/>
              </a:rPr>
              <a:t> </a:t>
            </a:r>
            <a:endParaRPr lang="es-ES" dirty="0"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ES" b="1" dirty="0" smtClean="0"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sz="2400" b="1" dirty="0" smtClean="0">
                <a:latin typeface="Calibri" panose="020F0502020204030204" pitchFamily="34" charset="0"/>
              </a:rPr>
              <a:t>Logo</a:t>
            </a:r>
            <a:r>
              <a:rPr lang="es-ES" dirty="0" smtClean="0">
                <a:latin typeface="Calibri" panose="020F0502020204030204" pitchFamily="34" charset="0"/>
              </a:rPr>
              <a:t>:</a:t>
            </a:r>
          </a:p>
          <a:p>
            <a:pPr marL="342891" indent="-342891">
              <a:buClr>
                <a:schemeClr val="accent6">
                  <a:lumMod val="75000"/>
                </a:schemeClr>
              </a:buClr>
              <a:defRPr/>
            </a:pPr>
            <a:endParaRPr lang="es-ES" dirty="0">
              <a:latin typeface="Calibri" panose="020F0502020204030204" pitchFamily="34" charset="0"/>
            </a:endParaRPr>
          </a:p>
          <a:p>
            <a:pPr marL="0" indent="0">
              <a:buClr>
                <a:schemeClr val="accent6">
                  <a:lumMod val="75000"/>
                </a:schemeClr>
              </a:buClr>
              <a:buFont typeface="Webdings" panose="05030102010509060703" pitchFamily="18" charset="2"/>
              <a:buNone/>
              <a:defRPr/>
            </a:pPr>
            <a:endParaRPr lang="es-ES" dirty="0" smtClean="0"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es-ES" dirty="0" smtClean="0">
              <a:latin typeface="Calibri" panose="020F0502020204030204" pitchFamily="34" charset="0"/>
            </a:endParaRPr>
          </a:p>
          <a:p>
            <a:pPr marL="342891" indent="-342891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s-ES" dirty="0" smtClean="0">
                <a:latin typeface="Calibri" panose="020F0502020204030204" pitchFamily="34" charset="0"/>
              </a:rPr>
              <a:t> </a:t>
            </a:r>
            <a:r>
              <a:rPr lang="es-ES" sz="2400" b="1" dirty="0" smtClean="0">
                <a:latin typeface="Calibri" panose="020F0502020204030204" pitchFamily="34" charset="0"/>
              </a:rPr>
              <a:t>Eventos</a:t>
            </a:r>
            <a:r>
              <a:rPr lang="es-ES" dirty="0" smtClean="0">
                <a:latin typeface="Calibri" panose="020F0502020204030204" pitchFamily="34" charset="0"/>
              </a:rPr>
              <a:t>: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defRPr/>
            </a:pPr>
            <a:r>
              <a:rPr lang="es-ES" sz="2000" dirty="0">
                <a:latin typeface="Calibri" panose="020F0502020204030204" pitchFamily="34" charset="0"/>
              </a:rPr>
              <a:t>Jornada de inauguración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defRPr/>
            </a:pPr>
            <a:r>
              <a:rPr lang="es-ES" sz="2000" dirty="0">
                <a:latin typeface="Calibri" panose="020F0502020204030204" pitchFamily="34" charset="0"/>
              </a:rPr>
              <a:t>Jornadas de puertas abiertas</a:t>
            </a:r>
          </a:p>
          <a:p>
            <a:pPr marL="742932" lvl="1" indent="-285744">
              <a:buClr>
                <a:schemeClr val="accent6">
                  <a:lumMod val="75000"/>
                </a:schemeClr>
              </a:buClr>
              <a:defRPr/>
            </a:pPr>
            <a:r>
              <a:rPr lang="es-ES" sz="2000" dirty="0">
                <a:latin typeface="Calibri" panose="020F0502020204030204" pitchFamily="34" charset="0"/>
              </a:rPr>
              <a:t>Agenda de eventos: talleres de emprendimiento, </a:t>
            </a:r>
            <a:r>
              <a:rPr lang="es-ES" sz="2000" dirty="0" smtClean="0">
                <a:latin typeface="Calibri" panose="020F0502020204030204" pitchFamily="34" charset="0"/>
              </a:rPr>
              <a:t>testimonios de empresas del vivero, asociaciones, testimonios de </a:t>
            </a:r>
            <a:r>
              <a:rPr lang="es-ES" sz="2000" i="1" dirty="0" smtClean="0">
                <a:latin typeface="Calibri" panose="020F0502020204030204" pitchFamily="34" charset="0"/>
              </a:rPr>
              <a:t>usuarios </a:t>
            </a:r>
            <a:r>
              <a:rPr lang="es-ES" sz="2000" i="1" dirty="0" err="1" smtClean="0">
                <a:latin typeface="Calibri" panose="020F0502020204030204" pitchFamily="34" charset="0"/>
              </a:rPr>
              <a:t>Maker</a:t>
            </a:r>
            <a:endParaRPr lang="es-ES" sz="2000" i="1" dirty="0">
              <a:latin typeface="Calibri" panose="020F05020202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12" y="1469788"/>
            <a:ext cx="2987675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328988" y="6434138"/>
            <a:ext cx="19637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#MakerSpaceUC3M </a:t>
            </a:r>
          </a:p>
          <a:p>
            <a:pPr>
              <a:defRPr/>
            </a:pPr>
            <a:endParaRPr lang="es-ES" dirty="0"/>
          </a:p>
        </p:txBody>
      </p:sp>
      <p:pic>
        <p:nvPicPr>
          <p:cNvPr id="8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36825"/>
            <a:ext cx="1008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7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617873"/>
            <a:ext cx="9144000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7 CuadroTexto"/>
          <p:cNvSpPr txBox="1"/>
          <p:nvPr/>
        </p:nvSpPr>
        <p:spPr>
          <a:xfrm>
            <a:off x="2531096" y="3418609"/>
            <a:ext cx="7275174" cy="1384995"/>
          </a:xfrm>
          <a:prstGeom prst="rect">
            <a:avLst/>
          </a:prstGeom>
          <a:solidFill>
            <a:schemeClr val="accent1"/>
          </a:solidFill>
          <a:ln w="12700">
            <a:solidFill>
              <a:sysClr val="windowText" lastClr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6000" kern="0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MUCHAS </a:t>
            </a:r>
            <a:r>
              <a:rPr lang="es-ES" sz="60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GRACIAS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kern="0" dirty="0" smtClean="0">
                <a:solidFill>
                  <a:schemeClr val="accent6">
                    <a:lumMod val="75000"/>
                  </a:schemeClr>
                </a:solidFill>
                <a:latin typeface="Calibri"/>
              </a:rPr>
              <a:t>rosa@db.uc3m.es</a:t>
            </a:r>
            <a:endParaRPr lang="es-ES" sz="2400" kern="0" dirty="0">
              <a:solidFill>
                <a:schemeClr val="accent6">
                  <a:lumMod val="75000"/>
                </a:scheme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3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617538"/>
            <a:ext cx="8229600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Diseño del espacio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1471613"/>
            <a:ext cx="5737597" cy="538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58752"/>
            <a:ext cx="5798504" cy="426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"/>
          <p:cNvSpPr txBox="1">
            <a:spLocks noChangeArrowheads="1"/>
          </p:cNvSpPr>
          <p:nvPr/>
        </p:nvSpPr>
        <p:spPr bwMode="auto">
          <a:xfrm>
            <a:off x="911424" y="1772816"/>
            <a:ext cx="3825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76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S" altLang="es-ES" sz="2400" b="1" dirty="0">
                <a:latin typeface="Calibri" panose="020F0502020204030204" pitchFamily="34" charset="0"/>
              </a:rPr>
              <a:t>Biblioteca EPS</a:t>
            </a:r>
          </a:p>
        </p:txBody>
      </p:sp>
      <p:sp>
        <p:nvSpPr>
          <p:cNvPr id="9" name="Rectángulo 7"/>
          <p:cNvSpPr/>
          <p:nvPr/>
        </p:nvSpPr>
        <p:spPr>
          <a:xfrm>
            <a:off x="9840415" y="3140968"/>
            <a:ext cx="1633141" cy="23042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MAKER SPACE UC3M</a:t>
            </a:r>
          </a:p>
        </p:txBody>
      </p:sp>
    </p:spTree>
    <p:extLst>
      <p:ext uri="{BB962C8B-B14F-4D97-AF65-F5344CB8AC3E}">
        <p14:creationId xmlns:p14="http://schemas.microsoft.com/office/powerpoint/2010/main" val="17017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7088" y="617538"/>
            <a:ext cx="4608512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889798" y="1059135"/>
            <a:ext cx="8777684" cy="5502593"/>
            <a:chOff x="774700" y="1196975"/>
            <a:chExt cx="7581900" cy="4752975"/>
          </a:xfrm>
        </p:grpSpPr>
        <p:pic>
          <p:nvPicPr>
            <p:cNvPr id="5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1557338"/>
              <a:ext cx="7218363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854075" y="2406650"/>
              <a:ext cx="1341438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Taller de montaje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7088" y="3675063"/>
              <a:ext cx="1368425" cy="3937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Fresadora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54075" y="4751388"/>
              <a:ext cx="1341438" cy="458787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Almacén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267075" y="5300663"/>
              <a:ext cx="1376363" cy="53022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Mostrador de acogida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11413" y="43640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Laboratorio digital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140200" y="3068638"/>
              <a:ext cx="1389063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Bancos de trabajo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27313" y="24209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Soldadura y Electrónica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64275" y="1196975"/>
              <a:ext cx="1692275" cy="717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Zona de cursos/ presentaciones </a:t>
              </a:r>
            </a:p>
          </p:txBody>
        </p:sp>
        <p:cxnSp>
          <p:nvCxnSpPr>
            <p:cNvPr id="14" name="Conector recto de flecha 15"/>
            <p:cNvCxnSpPr>
              <a:cxnSpLocks noChangeShapeType="1"/>
            </p:cNvCxnSpPr>
            <p:nvPr/>
          </p:nvCxnSpPr>
          <p:spPr bwMode="auto">
            <a:xfrm flipH="1">
              <a:off x="6435725" y="1993900"/>
              <a:ext cx="384175" cy="1879600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ángulo 14"/>
            <p:cNvSpPr/>
            <p:nvPr/>
          </p:nvSpPr>
          <p:spPr>
            <a:xfrm>
              <a:off x="5383213" y="5099050"/>
              <a:ext cx="1052512" cy="40481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Taquillas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195513" y="1916113"/>
              <a:ext cx="1412875" cy="4064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>
                  <a:solidFill>
                    <a:prstClr val="white"/>
                  </a:solidFill>
                  <a:latin typeface="Calibri"/>
                </a:rPr>
                <a:t>Impresoras 3D</a:t>
              </a:r>
            </a:p>
          </p:txBody>
        </p:sp>
        <p:cxnSp>
          <p:nvCxnSpPr>
            <p:cNvPr id="17" name="Conector recto de flecha 23"/>
            <p:cNvCxnSpPr>
              <a:cxnSpLocks noChangeShapeType="1"/>
            </p:cNvCxnSpPr>
            <p:nvPr/>
          </p:nvCxnSpPr>
          <p:spPr bwMode="auto">
            <a:xfrm flipH="1">
              <a:off x="2446338" y="2335213"/>
              <a:ext cx="236537" cy="733425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ángulo 17"/>
            <p:cNvSpPr/>
            <p:nvPr/>
          </p:nvSpPr>
          <p:spPr>
            <a:xfrm>
              <a:off x="6875463" y="3644900"/>
              <a:ext cx="1481137" cy="10922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Salas de reuniones y trabajo en grupo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2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7088" y="617538"/>
            <a:ext cx="4608512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889798" y="1059135"/>
            <a:ext cx="8777684" cy="5502593"/>
            <a:chOff x="774700" y="1196975"/>
            <a:chExt cx="7581900" cy="4752975"/>
          </a:xfrm>
        </p:grpSpPr>
        <p:pic>
          <p:nvPicPr>
            <p:cNvPr id="5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1557338"/>
              <a:ext cx="7218363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854075" y="2406650"/>
              <a:ext cx="1341438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Taller de montaje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7088" y="3675063"/>
              <a:ext cx="1368425" cy="3937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Fresadora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54075" y="4751388"/>
              <a:ext cx="1341438" cy="458787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Almacén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267075" y="5300663"/>
              <a:ext cx="1376363" cy="53022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Mostrador de acogida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11413" y="43640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Laboratorio digital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140200" y="3068638"/>
              <a:ext cx="1389063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Bancos de trabajo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27313" y="24209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Soldadura y Electrónica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64275" y="1196975"/>
              <a:ext cx="1692275" cy="717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Zona de cursos/ presentaciones </a:t>
              </a:r>
            </a:p>
          </p:txBody>
        </p:sp>
        <p:cxnSp>
          <p:nvCxnSpPr>
            <p:cNvPr id="14" name="Conector recto de flecha 15"/>
            <p:cNvCxnSpPr>
              <a:cxnSpLocks noChangeShapeType="1"/>
            </p:cNvCxnSpPr>
            <p:nvPr/>
          </p:nvCxnSpPr>
          <p:spPr bwMode="auto">
            <a:xfrm flipH="1">
              <a:off x="6435725" y="1993900"/>
              <a:ext cx="384175" cy="1879600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ángulo 14"/>
            <p:cNvSpPr/>
            <p:nvPr/>
          </p:nvSpPr>
          <p:spPr>
            <a:xfrm>
              <a:off x="5383213" y="5099050"/>
              <a:ext cx="1052512" cy="404813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Taquillas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195513" y="1916113"/>
              <a:ext cx="1412875" cy="4064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>
                  <a:solidFill>
                    <a:prstClr val="white"/>
                  </a:solidFill>
                  <a:latin typeface="Calibri"/>
                </a:rPr>
                <a:t>Impresoras 3D</a:t>
              </a:r>
            </a:p>
          </p:txBody>
        </p:sp>
        <p:cxnSp>
          <p:nvCxnSpPr>
            <p:cNvPr id="17" name="Conector recto de flecha 23"/>
            <p:cNvCxnSpPr>
              <a:cxnSpLocks noChangeShapeType="1"/>
            </p:cNvCxnSpPr>
            <p:nvPr/>
          </p:nvCxnSpPr>
          <p:spPr bwMode="auto">
            <a:xfrm flipH="1">
              <a:off x="2446338" y="2335213"/>
              <a:ext cx="236537" cy="733425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ángulo 17"/>
            <p:cNvSpPr/>
            <p:nvPr/>
          </p:nvSpPr>
          <p:spPr>
            <a:xfrm>
              <a:off x="6875463" y="3644900"/>
              <a:ext cx="1481137" cy="1092200"/>
            </a:xfrm>
            <a:prstGeom prst="rect">
              <a:avLst/>
            </a:prstGeom>
            <a:solidFill>
              <a:srgbClr val="CC00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Salas de reuniones y trabajo en grupo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9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632128"/>
            <a:ext cx="9339659" cy="622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2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827088" y="617538"/>
            <a:ext cx="4608512" cy="854075"/>
          </a:xfrm>
        </p:spPr>
        <p:txBody>
          <a:bodyPr/>
          <a:lstStyle/>
          <a:p>
            <a:r>
              <a:rPr lang="es-ES" altLang="es-ES" sz="2800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MakerSpace</a:t>
            </a:r>
            <a:r>
              <a:rPr lang="es-ES" altLang="es-E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UC3M. Espacios</a:t>
            </a:r>
            <a:endParaRPr lang="es-ES" altLang="es-ES" sz="2800" dirty="0" smtClean="0">
              <a:latin typeface="Calibri" panose="020F0502020204030204" pitchFamily="34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1889798" y="1059135"/>
            <a:ext cx="8777684" cy="5502593"/>
            <a:chOff x="774700" y="1196975"/>
            <a:chExt cx="7581900" cy="4752975"/>
          </a:xfrm>
        </p:grpSpPr>
        <p:pic>
          <p:nvPicPr>
            <p:cNvPr id="5" name="Imagen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00" y="1557338"/>
              <a:ext cx="7218363" cy="439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ángulo 5"/>
            <p:cNvSpPr/>
            <p:nvPr/>
          </p:nvSpPr>
          <p:spPr>
            <a:xfrm>
              <a:off x="854075" y="2406650"/>
              <a:ext cx="1341438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Taller de montaje</a:t>
              </a:r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7088" y="3675063"/>
              <a:ext cx="1368425" cy="3937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Fresadora</a:t>
              </a:r>
            </a:p>
          </p:txBody>
        </p:sp>
        <p:sp>
          <p:nvSpPr>
            <p:cNvPr id="8" name="Rectángulo 7"/>
            <p:cNvSpPr/>
            <p:nvPr/>
          </p:nvSpPr>
          <p:spPr>
            <a:xfrm>
              <a:off x="854075" y="4751388"/>
              <a:ext cx="1341438" cy="458787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Almacén</a:t>
              </a:r>
            </a:p>
          </p:txBody>
        </p:sp>
        <p:sp>
          <p:nvSpPr>
            <p:cNvPr id="9" name="Rectángulo 8"/>
            <p:cNvSpPr/>
            <p:nvPr/>
          </p:nvSpPr>
          <p:spPr>
            <a:xfrm>
              <a:off x="3267075" y="5300663"/>
              <a:ext cx="1376363" cy="530225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Mostrador de acogida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2411413" y="43640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Laboratorio digital</a:t>
              </a: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4140200" y="3068638"/>
              <a:ext cx="1389063" cy="5905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Bancos de trabajo</a:t>
              </a: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2627313" y="2420938"/>
              <a:ext cx="1603375" cy="57785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Soldadura y Electrónica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264275" y="1196975"/>
              <a:ext cx="1692275" cy="717550"/>
            </a:xfrm>
            <a:prstGeom prst="rect">
              <a:avLst/>
            </a:prstGeom>
            <a:solidFill>
              <a:srgbClr val="CC00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Zona de cursos/ presentaciones </a:t>
              </a:r>
            </a:p>
          </p:txBody>
        </p:sp>
        <p:cxnSp>
          <p:nvCxnSpPr>
            <p:cNvPr id="14" name="Conector recto de flecha 15"/>
            <p:cNvCxnSpPr>
              <a:cxnSpLocks noChangeShapeType="1"/>
            </p:cNvCxnSpPr>
            <p:nvPr/>
          </p:nvCxnSpPr>
          <p:spPr bwMode="auto">
            <a:xfrm flipH="1">
              <a:off x="6435725" y="1993900"/>
              <a:ext cx="384175" cy="1879600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Rectángulo 14"/>
            <p:cNvSpPr/>
            <p:nvPr/>
          </p:nvSpPr>
          <p:spPr>
            <a:xfrm>
              <a:off x="5383213" y="5099050"/>
              <a:ext cx="1052512" cy="404813"/>
            </a:xfrm>
            <a:prstGeom prst="rect">
              <a:avLst/>
            </a:prstGeom>
            <a:solidFill>
              <a:srgbClr val="CC00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Taquillas</a:t>
              </a:r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195513" y="1916113"/>
              <a:ext cx="1412875" cy="4064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kern="0" dirty="0">
                  <a:solidFill>
                    <a:prstClr val="white"/>
                  </a:solidFill>
                  <a:latin typeface="Calibri"/>
                </a:rPr>
                <a:t>Impresoras 3D</a:t>
              </a:r>
            </a:p>
          </p:txBody>
        </p:sp>
        <p:cxnSp>
          <p:nvCxnSpPr>
            <p:cNvPr id="17" name="Conector recto de flecha 23"/>
            <p:cNvCxnSpPr>
              <a:cxnSpLocks noChangeShapeType="1"/>
            </p:cNvCxnSpPr>
            <p:nvPr/>
          </p:nvCxnSpPr>
          <p:spPr bwMode="auto">
            <a:xfrm flipH="1">
              <a:off x="2446338" y="2335213"/>
              <a:ext cx="236537" cy="733425"/>
            </a:xfrm>
            <a:prstGeom prst="straightConnector1">
              <a:avLst/>
            </a:prstGeom>
            <a:noFill/>
            <a:ln w="25400" algn="ctr">
              <a:solidFill>
                <a:srgbClr val="5B9BD5"/>
              </a:solidFill>
              <a:miter lim="800000"/>
              <a:headEnd type="none" w="lg" len="lg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ángulo 17"/>
            <p:cNvSpPr/>
            <p:nvPr/>
          </p:nvSpPr>
          <p:spPr>
            <a:xfrm>
              <a:off x="6875463" y="3644900"/>
              <a:ext cx="1481137" cy="1092200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kern="0" dirty="0">
                  <a:solidFill>
                    <a:prstClr val="white"/>
                  </a:solidFill>
                  <a:latin typeface="Calibri"/>
                </a:rPr>
                <a:t>Salas de reuniones y trabajo en grupo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54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lantillaUC3M">
  <a:themeElements>
    <a:clrScheme name="PlantillaUC3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lantillaUC3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UC3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UC3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UC3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UC3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lantillaUC3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lantillaUC3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ransversal">
  <a:themeElements>
    <a:clrScheme name="1_Transvers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ransvers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ransvers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ransversal">
  <a:themeElements>
    <a:clrScheme name="1_Transvers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Transvers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Transvers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ransvers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ransvers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PlantillaUC3M</Template>
  <TotalTime>2100</TotalTime>
  <Words>1310</Words>
  <Application>Microsoft Office PowerPoint</Application>
  <PresentationFormat>Panorámica</PresentationFormat>
  <Paragraphs>295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42</vt:i4>
      </vt:variant>
    </vt:vector>
  </HeadingPairs>
  <TitlesOfParts>
    <vt:vector size="49" baseType="lpstr">
      <vt:lpstr>Arial</vt:lpstr>
      <vt:lpstr>Calibri</vt:lpstr>
      <vt:lpstr>Webdings</vt:lpstr>
      <vt:lpstr>Wingdings</vt:lpstr>
      <vt:lpstr>2_PlantillaUC3M</vt:lpstr>
      <vt:lpstr>1_Transversal</vt:lpstr>
      <vt:lpstr>2_Transversal</vt:lpstr>
      <vt:lpstr>Presentación de PowerPoint</vt:lpstr>
      <vt:lpstr>MakerSpace UC3M: origen</vt:lpstr>
      <vt:lpstr>MakerSpace UC3M: fases del proceso</vt:lpstr>
      <vt:lpstr>MakerSpace UC3M. Toma de decisiones</vt:lpstr>
      <vt:lpstr>MakerSpace UC3M. Diseño del espacio</vt:lpstr>
      <vt:lpstr>MakerSpace UC3M. Espacios</vt:lpstr>
      <vt:lpstr>MakerSpace UC3M. Espacios</vt:lpstr>
      <vt:lpstr>Presentación de PowerPoint</vt:lpstr>
      <vt:lpstr>MakerSpace UC3M. Espacios</vt:lpstr>
      <vt:lpstr>Presentación de PowerPoint</vt:lpstr>
      <vt:lpstr>Presentación de PowerPoint</vt:lpstr>
      <vt:lpstr>Presentación de PowerPoint</vt:lpstr>
      <vt:lpstr>Presentación de PowerPoint</vt:lpstr>
      <vt:lpstr>MakerSpace UC3M. Espacios</vt:lpstr>
      <vt:lpstr>Presentación de PowerPoint</vt:lpstr>
      <vt:lpstr>Presentación de PowerPoint</vt:lpstr>
      <vt:lpstr>MakerSpace UC3M. Espacios</vt:lpstr>
      <vt:lpstr>Presentación de PowerPoint</vt:lpstr>
      <vt:lpstr>Presentación de PowerPoint</vt:lpstr>
      <vt:lpstr>MakerSpace UC3M. Espacios</vt:lpstr>
      <vt:lpstr>Presentación de PowerPoint</vt:lpstr>
      <vt:lpstr>Presentación de PowerPoint</vt:lpstr>
      <vt:lpstr>MakerSpace UC3M. Espacios</vt:lpstr>
      <vt:lpstr>Presentación de PowerPoint</vt:lpstr>
      <vt:lpstr>Presentación de PowerPoint</vt:lpstr>
      <vt:lpstr>MakerSpace UC3M. Espacios</vt:lpstr>
      <vt:lpstr>Presentación de PowerPoint</vt:lpstr>
      <vt:lpstr>MakerSpace UC3M. Espacios</vt:lpstr>
      <vt:lpstr>Presentación de PowerPoint</vt:lpstr>
      <vt:lpstr>MakerSpace UC3M. Equipamiento</vt:lpstr>
      <vt:lpstr>MakerSpace UC3M. Funcionamiento</vt:lpstr>
      <vt:lpstr>MakerSpace UC3M. Orientación del servicio</vt:lpstr>
      <vt:lpstr>MakerSpace UC3M. Gestión y procedimientos</vt:lpstr>
      <vt:lpstr>MakerSpace UC3M. Gestión y procedimientos</vt:lpstr>
      <vt:lpstr>MakerSpace UC3M. Perfiles profesionales</vt:lpstr>
      <vt:lpstr>MakerSpace UC3M. Perfiles profesionales</vt:lpstr>
      <vt:lpstr>MakerSpace UC3M. Perfiles profesionales</vt:lpstr>
      <vt:lpstr>MakerSpace UC3M. Algunos datos</vt:lpstr>
      <vt:lpstr>Ejemplos de proyectos:</vt:lpstr>
      <vt:lpstr>Presentación de PowerPoint</vt:lpstr>
      <vt:lpstr>MakerSpace UC3M. Difusión y Marketing</vt:lpstr>
      <vt:lpstr>Presentación de PowerPoint</vt:lpstr>
    </vt:vector>
  </TitlesOfParts>
  <Company>Universidad Carlos III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Biblioteca</dc:creator>
  <cp:lastModifiedBy>SANCHEZ HERNANDEZ, ROSA MARIA</cp:lastModifiedBy>
  <cp:revision>197</cp:revision>
  <dcterms:created xsi:type="dcterms:W3CDTF">2008-09-08T16:49:47Z</dcterms:created>
  <dcterms:modified xsi:type="dcterms:W3CDTF">2019-06-24T14:31:59Z</dcterms:modified>
</cp:coreProperties>
</file>