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  <p:sldMasterId id="2147483652" r:id="rId2"/>
    <p:sldMasterId id="2147484375" r:id="rId3"/>
  </p:sldMasterIdLst>
  <p:notesMasterIdLst>
    <p:notesMasterId r:id="rId17"/>
  </p:notesMasterIdLst>
  <p:handoutMasterIdLst>
    <p:handoutMasterId r:id="rId18"/>
  </p:handoutMasterIdLst>
  <p:sldIdLst>
    <p:sldId id="257" r:id="rId4"/>
    <p:sldId id="295" r:id="rId5"/>
    <p:sldId id="296" r:id="rId6"/>
    <p:sldId id="297" r:id="rId7"/>
    <p:sldId id="298" r:id="rId8"/>
    <p:sldId id="300" r:id="rId9"/>
    <p:sldId id="303" r:id="rId10"/>
    <p:sldId id="301" r:id="rId11"/>
    <p:sldId id="299" r:id="rId12"/>
    <p:sldId id="304" r:id="rId13"/>
    <p:sldId id="305" r:id="rId14"/>
    <p:sldId id="306" r:id="rId15"/>
    <p:sldId id="307" r:id="rId16"/>
  </p:sldIdLst>
  <p:sldSz cx="12192000" cy="6858000"/>
  <p:notesSz cx="7099300" cy="102346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7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E"/>
    <a:srgbClr val="920635"/>
    <a:srgbClr val="000076"/>
    <a:srgbClr val="CC0066"/>
    <a:srgbClr val="BF090D"/>
    <a:srgbClr val="A50021"/>
    <a:srgbClr val="CC000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408" autoAdjust="0"/>
  </p:normalViewPr>
  <p:slideViewPr>
    <p:cSldViewPr snapToObjects="1">
      <p:cViewPr varScale="1">
        <p:scale>
          <a:sx n="103" d="100"/>
          <a:sy n="103" d="100"/>
        </p:scale>
        <p:origin x="18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678" y="53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6CD7B-D3B3-4959-91BB-CF391BF31D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22C6C1-3C50-49A6-93DA-B41C60AC8B07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Aprendizaje orientado al desarrollo profesional y a la integración de los estudiantes en la sociedad</a:t>
          </a:r>
          <a:endParaRPr lang="es-ES" dirty="0"/>
        </a:p>
      </dgm:t>
    </dgm:pt>
    <dgm:pt modelId="{18E17815-95C5-499C-BDA5-7D12445A87CF}" type="parTrans" cxnId="{13A2D160-E5DF-4B88-B2BD-BFB4A0BDAE81}">
      <dgm:prSet/>
      <dgm:spPr/>
      <dgm:t>
        <a:bodyPr/>
        <a:lstStyle/>
        <a:p>
          <a:endParaRPr lang="es-ES"/>
        </a:p>
      </dgm:t>
    </dgm:pt>
    <dgm:pt modelId="{40CEC79E-6D40-4274-B6E6-95493FA0CE0D}" type="sibTrans" cxnId="{13A2D160-E5DF-4B88-B2BD-BFB4A0BDAE81}">
      <dgm:prSet/>
      <dgm:spPr/>
      <dgm:t>
        <a:bodyPr/>
        <a:lstStyle/>
        <a:p>
          <a:endParaRPr lang="es-ES"/>
        </a:p>
      </dgm:t>
    </dgm:pt>
    <dgm:pt modelId="{D7007EE9-A2EC-4E8D-8016-5A5926828A5C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ES" dirty="0" smtClean="0"/>
            <a:t>Innovación en las metodologías de aprendizaje</a:t>
          </a:r>
          <a:endParaRPr lang="es-ES" dirty="0"/>
        </a:p>
      </dgm:t>
    </dgm:pt>
    <dgm:pt modelId="{EAC538A1-6DFF-44F5-874C-F3783715AAC4}" type="parTrans" cxnId="{F570BF7F-BBEB-4E39-8628-D7646D7FF650}">
      <dgm:prSet/>
      <dgm:spPr/>
      <dgm:t>
        <a:bodyPr/>
        <a:lstStyle/>
        <a:p>
          <a:endParaRPr lang="es-ES"/>
        </a:p>
      </dgm:t>
    </dgm:pt>
    <dgm:pt modelId="{A6FF86C3-A604-43CF-9DA9-5685B6D904EC}" type="sibTrans" cxnId="{F570BF7F-BBEB-4E39-8628-D7646D7FF650}">
      <dgm:prSet/>
      <dgm:spPr/>
      <dgm:t>
        <a:bodyPr/>
        <a:lstStyle/>
        <a:p>
          <a:endParaRPr lang="es-ES"/>
        </a:p>
      </dgm:t>
    </dgm:pt>
    <dgm:pt modelId="{C5F4C91C-135D-490A-8C2C-3CB4E80062D4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/>
            <a:t>Garantizar una enseñanza de calidad</a:t>
          </a:r>
        </a:p>
      </dgm:t>
    </dgm:pt>
    <dgm:pt modelId="{3CBD5661-4F28-4A93-9C63-24AD73027A83}" type="parTrans" cxnId="{E71B8F43-9507-4651-ABC9-C8679C0FC00F}">
      <dgm:prSet/>
      <dgm:spPr/>
      <dgm:t>
        <a:bodyPr/>
        <a:lstStyle/>
        <a:p>
          <a:endParaRPr lang="es-ES"/>
        </a:p>
      </dgm:t>
    </dgm:pt>
    <dgm:pt modelId="{A5D9012D-4432-4FC5-BA41-1765108D2842}" type="sibTrans" cxnId="{E71B8F43-9507-4651-ABC9-C8679C0FC00F}">
      <dgm:prSet/>
      <dgm:spPr/>
      <dgm:t>
        <a:bodyPr/>
        <a:lstStyle/>
        <a:p>
          <a:endParaRPr lang="es-ES"/>
        </a:p>
      </dgm:t>
    </dgm:pt>
    <dgm:pt modelId="{ABEAEBC2-BB7E-4242-93AC-E194B35902F4}" type="pres">
      <dgm:prSet presAssocID="{4756CD7B-D3B3-4959-91BB-CF391BF31D3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C0885C-324D-4595-9D46-F3357F9BE29B}" type="pres">
      <dgm:prSet presAssocID="{9022C6C1-3C50-49A6-93DA-B41C60AC8B07}" presName="comp" presStyleCnt="0"/>
      <dgm:spPr/>
    </dgm:pt>
    <dgm:pt modelId="{8DD395F8-FCB8-4257-8BBD-FC89802D9C3D}" type="pres">
      <dgm:prSet presAssocID="{9022C6C1-3C50-49A6-93DA-B41C60AC8B07}" presName="box" presStyleLbl="node1" presStyleIdx="0" presStyleCnt="3"/>
      <dgm:spPr/>
      <dgm:t>
        <a:bodyPr/>
        <a:lstStyle/>
        <a:p>
          <a:endParaRPr lang="es-ES"/>
        </a:p>
      </dgm:t>
    </dgm:pt>
    <dgm:pt modelId="{F0B45F9F-8F83-4535-BF23-1A24DEB770FC}" type="pres">
      <dgm:prSet presAssocID="{9022C6C1-3C50-49A6-93DA-B41C60AC8B0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C66EE564-86A7-4B67-A66A-2E7A1B49B530}" type="pres">
      <dgm:prSet presAssocID="{9022C6C1-3C50-49A6-93DA-B41C60AC8B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710B25-E869-4818-B4E5-1FA8D9F430F9}" type="pres">
      <dgm:prSet presAssocID="{40CEC79E-6D40-4274-B6E6-95493FA0CE0D}" presName="spacer" presStyleCnt="0"/>
      <dgm:spPr/>
    </dgm:pt>
    <dgm:pt modelId="{641E8892-04F3-43AD-B9D9-544DBA2C6BC3}" type="pres">
      <dgm:prSet presAssocID="{D7007EE9-A2EC-4E8D-8016-5A5926828A5C}" presName="comp" presStyleCnt="0"/>
      <dgm:spPr/>
    </dgm:pt>
    <dgm:pt modelId="{E949684E-2201-403E-9BE8-667EC3B67C55}" type="pres">
      <dgm:prSet presAssocID="{D7007EE9-A2EC-4E8D-8016-5A5926828A5C}" presName="box" presStyleLbl="node1" presStyleIdx="1" presStyleCnt="3"/>
      <dgm:spPr/>
      <dgm:t>
        <a:bodyPr/>
        <a:lstStyle/>
        <a:p>
          <a:endParaRPr lang="es-ES"/>
        </a:p>
      </dgm:t>
    </dgm:pt>
    <dgm:pt modelId="{9606E6A1-B015-49DF-A635-79A558242E31}" type="pres">
      <dgm:prSet presAssocID="{D7007EE9-A2EC-4E8D-8016-5A5926828A5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809BD40B-C563-41A4-A808-E7CA0D88B7D0}" type="pres">
      <dgm:prSet presAssocID="{D7007EE9-A2EC-4E8D-8016-5A5926828A5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E39CEB-2200-46E6-9A45-5A37C984FD91}" type="pres">
      <dgm:prSet presAssocID="{A6FF86C3-A604-43CF-9DA9-5685B6D904EC}" presName="spacer" presStyleCnt="0"/>
      <dgm:spPr/>
    </dgm:pt>
    <dgm:pt modelId="{2BF6C048-519F-472B-9D35-CD662BD5B4C8}" type="pres">
      <dgm:prSet presAssocID="{C5F4C91C-135D-490A-8C2C-3CB4E80062D4}" presName="comp" presStyleCnt="0"/>
      <dgm:spPr/>
    </dgm:pt>
    <dgm:pt modelId="{BFD4BBD6-A439-4B08-8FDC-4D94B76F5905}" type="pres">
      <dgm:prSet presAssocID="{C5F4C91C-135D-490A-8C2C-3CB4E80062D4}" presName="box" presStyleLbl="node1" presStyleIdx="2" presStyleCnt="3"/>
      <dgm:spPr/>
      <dgm:t>
        <a:bodyPr/>
        <a:lstStyle/>
        <a:p>
          <a:endParaRPr lang="es-ES"/>
        </a:p>
      </dgm:t>
    </dgm:pt>
    <dgm:pt modelId="{857C870A-A81C-469D-B544-7A492C4C6155}" type="pres">
      <dgm:prSet presAssocID="{C5F4C91C-135D-490A-8C2C-3CB4E80062D4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"/>
        </a:p>
      </dgm:t>
    </dgm:pt>
    <dgm:pt modelId="{4C509B72-4E8A-476F-8B17-9C2075CE7F00}" type="pres">
      <dgm:prSet presAssocID="{C5F4C91C-135D-490A-8C2C-3CB4E80062D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A2D160-E5DF-4B88-B2BD-BFB4A0BDAE81}" srcId="{4756CD7B-D3B3-4959-91BB-CF391BF31D3B}" destId="{9022C6C1-3C50-49A6-93DA-B41C60AC8B07}" srcOrd="0" destOrd="0" parTransId="{18E17815-95C5-499C-BDA5-7D12445A87CF}" sibTransId="{40CEC79E-6D40-4274-B6E6-95493FA0CE0D}"/>
    <dgm:cxn modelId="{1DF0384A-C0C9-46B3-8E1E-367E5709700A}" type="presOf" srcId="{4756CD7B-D3B3-4959-91BB-CF391BF31D3B}" destId="{ABEAEBC2-BB7E-4242-93AC-E194B35902F4}" srcOrd="0" destOrd="0" presId="urn:microsoft.com/office/officeart/2005/8/layout/vList4"/>
    <dgm:cxn modelId="{62FF0983-22EA-459B-9537-4AAB3F0DCD70}" type="presOf" srcId="{9022C6C1-3C50-49A6-93DA-B41C60AC8B07}" destId="{8DD395F8-FCB8-4257-8BBD-FC89802D9C3D}" srcOrd="0" destOrd="0" presId="urn:microsoft.com/office/officeart/2005/8/layout/vList4"/>
    <dgm:cxn modelId="{0BE91F2A-BF0F-41AC-A797-5FE8F9A737F8}" type="presOf" srcId="{C5F4C91C-135D-490A-8C2C-3CB4E80062D4}" destId="{4C509B72-4E8A-476F-8B17-9C2075CE7F00}" srcOrd="1" destOrd="0" presId="urn:microsoft.com/office/officeart/2005/8/layout/vList4"/>
    <dgm:cxn modelId="{4CCCC7C5-22C9-42EB-B1DD-45359443D9B8}" type="presOf" srcId="{C5F4C91C-135D-490A-8C2C-3CB4E80062D4}" destId="{BFD4BBD6-A439-4B08-8FDC-4D94B76F5905}" srcOrd="0" destOrd="0" presId="urn:microsoft.com/office/officeart/2005/8/layout/vList4"/>
    <dgm:cxn modelId="{B09A256B-C3CB-41CD-A6D6-9217F896D5F9}" type="presOf" srcId="{D7007EE9-A2EC-4E8D-8016-5A5926828A5C}" destId="{E949684E-2201-403E-9BE8-667EC3B67C55}" srcOrd="0" destOrd="0" presId="urn:microsoft.com/office/officeart/2005/8/layout/vList4"/>
    <dgm:cxn modelId="{E71B8F43-9507-4651-ABC9-C8679C0FC00F}" srcId="{4756CD7B-D3B3-4959-91BB-CF391BF31D3B}" destId="{C5F4C91C-135D-490A-8C2C-3CB4E80062D4}" srcOrd="2" destOrd="0" parTransId="{3CBD5661-4F28-4A93-9C63-24AD73027A83}" sibTransId="{A5D9012D-4432-4FC5-BA41-1765108D2842}"/>
    <dgm:cxn modelId="{0304E9F3-F631-47FA-8E65-37CAFFF87FDE}" type="presOf" srcId="{D7007EE9-A2EC-4E8D-8016-5A5926828A5C}" destId="{809BD40B-C563-41A4-A808-E7CA0D88B7D0}" srcOrd="1" destOrd="0" presId="urn:microsoft.com/office/officeart/2005/8/layout/vList4"/>
    <dgm:cxn modelId="{32BF07F0-176E-4C7C-B8B2-9562C4927A68}" type="presOf" srcId="{9022C6C1-3C50-49A6-93DA-B41C60AC8B07}" destId="{C66EE564-86A7-4B67-A66A-2E7A1B49B530}" srcOrd="1" destOrd="0" presId="urn:microsoft.com/office/officeart/2005/8/layout/vList4"/>
    <dgm:cxn modelId="{F570BF7F-BBEB-4E39-8628-D7646D7FF650}" srcId="{4756CD7B-D3B3-4959-91BB-CF391BF31D3B}" destId="{D7007EE9-A2EC-4E8D-8016-5A5926828A5C}" srcOrd="1" destOrd="0" parTransId="{EAC538A1-6DFF-44F5-874C-F3783715AAC4}" sibTransId="{A6FF86C3-A604-43CF-9DA9-5685B6D904EC}"/>
    <dgm:cxn modelId="{00CBA9EE-2843-48D0-BE7A-F38B08AA7801}" type="presParOf" srcId="{ABEAEBC2-BB7E-4242-93AC-E194B35902F4}" destId="{37C0885C-324D-4595-9D46-F3357F9BE29B}" srcOrd="0" destOrd="0" presId="urn:microsoft.com/office/officeart/2005/8/layout/vList4"/>
    <dgm:cxn modelId="{FE3A5D65-F5C5-41A7-A3D5-C0A93978B2B8}" type="presParOf" srcId="{37C0885C-324D-4595-9D46-F3357F9BE29B}" destId="{8DD395F8-FCB8-4257-8BBD-FC89802D9C3D}" srcOrd="0" destOrd="0" presId="urn:microsoft.com/office/officeart/2005/8/layout/vList4"/>
    <dgm:cxn modelId="{E0364DB8-A4E0-421A-945D-A00E48369EC3}" type="presParOf" srcId="{37C0885C-324D-4595-9D46-F3357F9BE29B}" destId="{F0B45F9F-8F83-4535-BF23-1A24DEB770FC}" srcOrd="1" destOrd="0" presId="urn:microsoft.com/office/officeart/2005/8/layout/vList4"/>
    <dgm:cxn modelId="{BB552C79-EEB2-498B-9971-B4F73967A23C}" type="presParOf" srcId="{37C0885C-324D-4595-9D46-F3357F9BE29B}" destId="{C66EE564-86A7-4B67-A66A-2E7A1B49B530}" srcOrd="2" destOrd="0" presId="urn:microsoft.com/office/officeart/2005/8/layout/vList4"/>
    <dgm:cxn modelId="{8C50E126-EEB6-4AA5-8164-E80573859B86}" type="presParOf" srcId="{ABEAEBC2-BB7E-4242-93AC-E194B35902F4}" destId="{4F710B25-E869-4818-B4E5-1FA8D9F430F9}" srcOrd="1" destOrd="0" presId="urn:microsoft.com/office/officeart/2005/8/layout/vList4"/>
    <dgm:cxn modelId="{998601E6-6F1F-4464-BC0D-7FBF5CA9665C}" type="presParOf" srcId="{ABEAEBC2-BB7E-4242-93AC-E194B35902F4}" destId="{641E8892-04F3-43AD-B9D9-544DBA2C6BC3}" srcOrd="2" destOrd="0" presId="urn:microsoft.com/office/officeart/2005/8/layout/vList4"/>
    <dgm:cxn modelId="{442A95AC-E67B-4BD9-96EA-3096818D3C54}" type="presParOf" srcId="{641E8892-04F3-43AD-B9D9-544DBA2C6BC3}" destId="{E949684E-2201-403E-9BE8-667EC3B67C55}" srcOrd="0" destOrd="0" presId="urn:microsoft.com/office/officeart/2005/8/layout/vList4"/>
    <dgm:cxn modelId="{90FB8487-FEEA-47F8-BD7F-2A3E5181B242}" type="presParOf" srcId="{641E8892-04F3-43AD-B9D9-544DBA2C6BC3}" destId="{9606E6A1-B015-49DF-A635-79A558242E31}" srcOrd="1" destOrd="0" presId="urn:microsoft.com/office/officeart/2005/8/layout/vList4"/>
    <dgm:cxn modelId="{792628B9-0716-481F-8538-740B7E9A6B59}" type="presParOf" srcId="{641E8892-04F3-43AD-B9D9-544DBA2C6BC3}" destId="{809BD40B-C563-41A4-A808-E7CA0D88B7D0}" srcOrd="2" destOrd="0" presId="urn:microsoft.com/office/officeart/2005/8/layout/vList4"/>
    <dgm:cxn modelId="{4DC7CCB2-6822-4959-88F2-E8A6B992CAF3}" type="presParOf" srcId="{ABEAEBC2-BB7E-4242-93AC-E194B35902F4}" destId="{85E39CEB-2200-46E6-9A45-5A37C984FD91}" srcOrd="3" destOrd="0" presId="urn:microsoft.com/office/officeart/2005/8/layout/vList4"/>
    <dgm:cxn modelId="{1EBB079B-7A11-4A6C-AB1D-729ACFF7C867}" type="presParOf" srcId="{ABEAEBC2-BB7E-4242-93AC-E194B35902F4}" destId="{2BF6C048-519F-472B-9D35-CD662BD5B4C8}" srcOrd="4" destOrd="0" presId="urn:microsoft.com/office/officeart/2005/8/layout/vList4"/>
    <dgm:cxn modelId="{EDEE9882-A3AA-4721-83ED-A5BA0FA3E287}" type="presParOf" srcId="{2BF6C048-519F-472B-9D35-CD662BD5B4C8}" destId="{BFD4BBD6-A439-4B08-8FDC-4D94B76F5905}" srcOrd="0" destOrd="0" presId="urn:microsoft.com/office/officeart/2005/8/layout/vList4"/>
    <dgm:cxn modelId="{19F9F16B-3159-470E-BDDB-7A1E0332B586}" type="presParOf" srcId="{2BF6C048-519F-472B-9D35-CD662BD5B4C8}" destId="{857C870A-A81C-469D-B544-7A492C4C6155}" srcOrd="1" destOrd="0" presId="urn:microsoft.com/office/officeart/2005/8/layout/vList4"/>
    <dgm:cxn modelId="{AC058EB9-B095-4207-9B23-6F123B8AF8E4}" type="presParOf" srcId="{2BF6C048-519F-472B-9D35-CD662BD5B4C8}" destId="{4C509B72-4E8A-476F-8B17-9C2075CE7F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B38DA-DC48-49BF-A299-A321DC6E19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9C1621-456F-42F7-B1C2-55A3C829E8A9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dirty="0" smtClean="0"/>
            <a:t>Redacción de textos (con el Vicerrectorado)</a:t>
          </a:r>
          <a:endParaRPr lang="es-ES" dirty="0"/>
        </a:p>
      </dgm:t>
    </dgm:pt>
    <dgm:pt modelId="{281A8138-9959-4A5F-88DC-7D78702EAC56}" type="parTrans" cxnId="{B2FCED03-094D-4F3E-B501-240CDAB2F645}">
      <dgm:prSet/>
      <dgm:spPr/>
      <dgm:t>
        <a:bodyPr/>
        <a:lstStyle/>
        <a:p>
          <a:endParaRPr lang="es-ES"/>
        </a:p>
      </dgm:t>
    </dgm:pt>
    <dgm:pt modelId="{9E45BFDE-BE34-4B01-BD04-B82D2F944AE3}" type="sibTrans" cxnId="{B2FCED03-094D-4F3E-B501-240CDAB2F645}">
      <dgm:prSet/>
      <dgm:spPr/>
      <dgm:t>
        <a:bodyPr/>
        <a:lstStyle/>
        <a:p>
          <a:endParaRPr lang="es-ES"/>
        </a:p>
      </dgm:t>
    </dgm:pt>
    <dgm:pt modelId="{9442CD6D-1D4E-4021-A1C3-DA0D0E4E5A5A}">
      <dgm:prSet phldrT="[Texto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s-ES" dirty="0" smtClean="0"/>
            <a:t>Preparación de documentación (para las comisiones de evaluación)</a:t>
          </a:r>
          <a:endParaRPr lang="es-ES" dirty="0"/>
        </a:p>
      </dgm:t>
    </dgm:pt>
    <dgm:pt modelId="{8BEBDFEE-E368-451D-A07E-2774ADFF7EBC}" type="parTrans" cxnId="{9F02E7C0-1748-439C-A449-545D65AF1183}">
      <dgm:prSet/>
      <dgm:spPr/>
      <dgm:t>
        <a:bodyPr/>
        <a:lstStyle/>
        <a:p>
          <a:endParaRPr lang="es-ES"/>
        </a:p>
      </dgm:t>
    </dgm:pt>
    <dgm:pt modelId="{56E8228E-8169-4AF0-A10E-99F340AE34C1}" type="sibTrans" cxnId="{9F02E7C0-1748-439C-A449-545D65AF1183}">
      <dgm:prSet/>
      <dgm:spPr/>
      <dgm:t>
        <a:bodyPr/>
        <a:lstStyle/>
        <a:p>
          <a:endParaRPr lang="es-ES"/>
        </a:p>
      </dgm:t>
    </dgm:pt>
    <dgm:pt modelId="{FA8B8ADB-B3FE-47EA-9BB0-B50832B2076B}">
      <dgm:prSet phldrT="[Texto]"/>
      <dgm:spPr>
        <a:solidFill>
          <a:srgbClr val="0070C0"/>
        </a:solidFill>
      </dgm:spPr>
      <dgm:t>
        <a:bodyPr/>
        <a:lstStyle/>
        <a:p>
          <a:r>
            <a:rPr lang="es-ES" dirty="0" smtClean="0"/>
            <a:t>Certificación de proyectos</a:t>
          </a:r>
          <a:endParaRPr lang="es-ES" dirty="0"/>
        </a:p>
      </dgm:t>
    </dgm:pt>
    <dgm:pt modelId="{1ED86848-4AB1-49C6-9D9E-4F6C237B6E46}" type="parTrans" cxnId="{1AFDEB58-759F-4404-9C13-BD4CC5BF0CEE}">
      <dgm:prSet/>
      <dgm:spPr/>
      <dgm:t>
        <a:bodyPr/>
        <a:lstStyle/>
        <a:p>
          <a:endParaRPr lang="es-ES"/>
        </a:p>
      </dgm:t>
    </dgm:pt>
    <dgm:pt modelId="{7F5675EF-1793-43C3-8F17-3D11AF1C2EAF}" type="sibTrans" cxnId="{1AFDEB58-759F-4404-9C13-BD4CC5BF0CEE}">
      <dgm:prSet/>
      <dgm:spPr/>
      <dgm:t>
        <a:bodyPr/>
        <a:lstStyle/>
        <a:p>
          <a:endParaRPr lang="es-ES"/>
        </a:p>
      </dgm:t>
    </dgm:pt>
    <dgm:pt modelId="{1268342E-E7F9-49B2-9278-DD8329B68F56}">
      <dgm:prSet phldrT="[Texto]"/>
      <dgm:spPr>
        <a:solidFill>
          <a:srgbClr val="F2900E"/>
        </a:solidFill>
      </dgm:spPr>
      <dgm:t>
        <a:bodyPr/>
        <a:lstStyle/>
        <a:p>
          <a:r>
            <a:rPr lang="es-ES" dirty="0" smtClean="0"/>
            <a:t>Procesos administrativos (interlocución con otros servicios universitarios)</a:t>
          </a:r>
          <a:endParaRPr lang="es-ES" dirty="0"/>
        </a:p>
      </dgm:t>
    </dgm:pt>
    <dgm:pt modelId="{1B337FA2-9BC9-4DA7-A7D6-1D5EB049E532}" type="parTrans" cxnId="{904C0744-61F4-49CA-834D-1FF9608EC6B0}">
      <dgm:prSet/>
      <dgm:spPr/>
      <dgm:t>
        <a:bodyPr/>
        <a:lstStyle/>
        <a:p>
          <a:endParaRPr lang="es-ES"/>
        </a:p>
      </dgm:t>
    </dgm:pt>
    <dgm:pt modelId="{87ED0920-7175-42D8-A19A-57B89BB057AA}" type="sibTrans" cxnId="{904C0744-61F4-49CA-834D-1FF9608EC6B0}">
      <dgm:prSet/>
      <dgm:spPr/>
      <dgm:t>
        <a:bodyPr/>
        <a:lstStyle/>
        <a:p>
          <a:endParaRPr lang="es-ES"/>
        </a:p>
      </dgm:t>
    </dgm:pt>
    <dgm:pt modelId="{417D11A5-4E9D-4CD8-8642-D0C05CDA4356}">
      <dgm:prSet phldrT="[Texto]"/>
      <dgm:spPr>
        <a:solidFill>
          <a:schemeClr val="tx2">
            <a:lumMod val="85000"/>
            <a:lumOff val="15000"/>
          </a:schemeClr>
        </a:solidFill>
      </dgm:spPr>
      <dgm:t>
        <a:bodyPr/>
        <a:lstStyle/>
        <a:p>
          <a:r>
            <a:rPr lang="es-ES" dirty="0" smtClean="0"/>
            <a:t>Procesos informativos (interlocución con los profesores)</a:t>
          </a:r>
          <a:endParaRPr lang="es-ES" dirty="0"/>
        </a:p>
      </dgm:t>
    </dgm:pt>
    <dgm:pt modelId="{A427684E-3E71-4E0E-8973-EF5D1B900638}" type="parTrans" cxnId="{6A298BCD-7FA6-4D22-9831-F43CFB38C5E2}">
      <dgm:prSet/>
      <dgm:spPr/>
      <dgm:t>
        <a:bodyPr/>
        <a:lstStyle/>
        <a:p>
          <a:endParaRPr lang="es-ES"/>
        </a:p>
      </dgm:t>
    </dgm:pt>
    <dgm:pt modelId="{25AF78E4-A1DD-42D8-A1EA-3D72DC333950}" type="sibTrans" cxnId="{6A298BCD-7FA6-4D22-9831-F43CFB38C5E2}">
      <dgm:prSet/>
      <dgm:spPr/>
      <dgm:t>
        <a:bodyPr/>
        <a:lstStyle/>
        <a:p>
          <a:endParaRPr lang="es-ES"/>
        </a:p>
      </dgm:t>
    </dgm:pt>
    <dgm:pt modelId="{D751F4D2-6061-4E22-8C53-DBF81D72B351}" type="pres">
      <dgm:prSet presAssocID="{6EAB38DA-DC48-49BF-A299-A321DC6E1936}" presName="CompostProcess" presStyleCnt="0">
        <dgm:presLayoutVars>
          <dgm:dir/>
          <dgm:resizeHandles val="exact"/>
        </dgm:presLayoutVars>
      </dgm:prSet>
      <dgm:spPr/>
    </dgm:pt>
    <dgm:pt modelId="{3790431F-61A3-40B6-86C7-E2DC7286DA57}" type="pres">
      <dgm:prSet presAssocID="{6EAB38DA-DC48-49BF-A299-A321DC6E1936}" presName="arrow" presStyleLbl="bgShp" presStyleIdx="0" presStyleCnt="1"/>
      <dgm:spPr>
        <a:solidFill>
          <a:srgbClr val="920635"/>
        </a:solidFill>
      </dgm:spPr>
    </dgm:pt>
    <dgm:pt modelId="{B1AC753E-CEB6-4950-865E-6D670E7D4081}" type="pres">
      <dgm:prSet presAssocID="{6EAB38DA-DC48-49BF-A299-A321DC6E1936}" presName="linearProcess" presStyleCnt="0"/>
      <dgm:spPr/>
    </dgm:pt>
    <dgm:pt modelId="{672242AB-8F07-4F6D-A954-C6591A1ADC4D}" type="pres">
      <dgm:prSet presAssocID="{609C1621-456F-42F7-B1C2-55A3C829E8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502D1E-19A2-4D2C-810D-70C84B3196DE}" type="pres">
      <dgm:prSet presAssocID="{9E45BFDE-BE34-4B01-BD04-B82D2F944AE3}" presName="sibTrans" presStyleCnt="0"/>
      <dgm:spPr/>
    </dgm:pt>
    <dgm:pt modelId="{5BA94BC9-D8BD-4E4D-8281-E4BC94F1C28A}" type="pres">
      <dgm:prSet presAssocID="{9442CD6D-1D4E-4021-A1C3-DA0D0E4E5A5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088A45-4A21-4CE4-AA3C-61C372486C1F}" type="pres">
      <dgm:prSet presAssocID="{56E8228E-8169-4AF0-A10E-99F340AE34C1}" presName="sibTrans" presStyleCnt="0"/>
      <dgm:spPr/>
    </dgm:pt>
    <dgm:pt modelId="{EACA09C2-E9FD-43C2-9A67-DEB5E1260D2A}" type="pres">
      <dgm:prSet presAssocID="{417D11A5-4E9D-4CD8-8642-D0C05CDA435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24FB0-E6A8-4D5E-8DB4-5DFBC23D1364}" type="pres">
      <dgm:prSet presAssocID="{25AF78E4-A1DD-42D8-A1EA-3D72DC333950}" presName="sibTrans" presStyleCnt="0"/>
      <dgm:spPr/>
    </dgm:pt>
    <dgm:pt modelId="{504CB0CD-9907-444D-98C4-D1DCE4FB9C00}" type="pres">
      <dgm:prSet presAssocID="{1268342E-E7F9-49B2-9278-DD8329B68F5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681854-F07A-486C-808D-6A389DFAF138}" type="pres">
      <dgm:prSet presAssocID="{87ED0920-7175-42D8-A19A-57B89BB057AA}" presName="sibTrans" presStyleCnt="0"/>
      <dgm:spPr/>
    </dgm:pt>
    <dgm:pt modelId="{7E7D2892-28C6-471D-8A13-D6481EF12024}" type="pres">
      <dgm:prSet presAssocID="{FA8B8ADB-B3FE-47EA-9BB0-B50832B2076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02E7C0-1748-439C-A449-545D65AF1183}" srcId="{6EAB38DA-DC48-49BF-A299-A321DC6E1936}" destId="{9442CD6D-1D4E-4021-A1C3-DA0D0E4E5A5A}" srcOrd="1" destOrd="0" parTransId="{8BEBDFEE-E368-451D-A07E-2774ADFF7EBC}" sibTransId="{56E8228E-8169-4AF0-A10E-99F340AE34C1}"/>
    <dgm:cxn modelId="{00F3A318-4684-4BC5-8692-20FB73CEE614}" type="presOf" srcId="{417D11A5-4E9D-4CD8-8642-D0C05CDA4356}" destId="{EACA09C2-E9FD-43C2-9A67-DEB5E1260D2A}" srcOrd="0" destOrd="0" presId="urn:microsoft.com/office/officeart/2005/8/layout/hProcess9"/>
    <dgm:cxn modelId="{E1575514-1610-4325-A74F-0E3B0D685A62}" type="presOf" srcId="{609C1621-456F-42F7-B1C2-55A3C829E8A9}" destId="{672242AB-8F07-4F6D-A954-C6591A1ADC4D}" srcOrd="0" destOrd="0" presId="urn:microsoft.com/office/officeart/2005/8/layout/hProcess9"/>
    <dgm:cxn modelId="{B2FCED03-094D-4F3E-B501-240CDAB2F645}" srcId="{6EAB38DA-DC48-49BF-A299-A321DC6E1936}" destId="{609C1621-456F-42F7-B1C2-55A3C829E8A9}" srcOrd="0" destOrd="0" parTransId="{281A8138-9959-4A5F-88DC-7D78702EAC56}" sibTransId="{9E45BFDE-BE34-4B01-BD04-B82D2F944AE3}"/>
    <dgm:cxn modelId="{17A33D28-606B-45E0-AF18-39EC2DF4FB09}" type="presOf" srcId="{FA8B8ADB-B3FE-47EA-9BB0-B50832B2076B}" destId="{7E7D2892-28C6-471D-8A13-D6481EF12024}" srcOrd="0" destOrd="0" presId="urn:microsoft.com/office/officeart/2005/8/layout/hProcess9"/>
    <dgm:cxn modelId="{280EA372-837E-4EC7-8ADA-694A54A61D7E}" type="presOf" srcId="{1268342E-E7F9-49B2-9278-DD8329B68F56}" destId="{504CB0CD-9907-444D-98C4-D1DCE4FB9C00}" srcOrd="0" destOrd="0" presId="urn:microsoft.com/office/officeart/2005/8/layout/hProcess9"/>
    <dgm:cxn modelId="{B4ECACF9-89A4-470B-AB82-BD510A6546CB}" type="presOf" srcId="{9442CD6D-1D4E-4021-A1C3-DA0D0E4E5A5A}" destId="{5BA94BC9-D8BD-4E4D-8281-E4BC94F1C28A}" srcOrd="0" destOrd="0" presId="urn:microsoft.com/office/officeart/2005/8/layout/hProcess9"/>
    <dgm:cxn modelId="{6A298BCD-7FA6-4D22-9831-F43CFB38C5E2}" srcId="{6EAB38DA-DC48-49BF-A299-A321DC6E1936}" destId="{417D11A5-4E9D-4CD8-8642-D0C05CDA4356}" srcOrd="2" destOrd="0" parTransId="{A427684E-3E71-4E0E-8973-EF5D1B900638}" sibTransId="{25AF78E4-A1DD-42D8-A1EA-3D72DC333950}"/>
    <dgm:cxn modelId="{1AFDEB58-759F-4404-9C13-BD4CC5BF0CEE}" srcId="{6EAB38DA-DC48-49BF-A299-A321DC6E1936}" destId="{FA8B8ADB-B3FE-47EA-9BB0-B50832B2076B}" srcOrd="4" destOrd="0" parTransId="{1ED86848-4AB1-49C6-9D9E-4F6C237B6E46}" sibTransId="{7F5675EF-1793-43C3-8F17-3D11AF1C2EAF}"/>
    <dgm:cxn modelId="{77057088-899C-4CCB-BE5A-816AEE4C69E0}" type="presOf" srcId="{6EAB38DA-DC48-49BF-A299-A321DC6E1936}" destId="{D751F4D2-6061-4E22-8C53-DBF81D72B351}" srcOrd="0" destOrd="0" presId="urn:microsoft.com/office/officeart/2005/8/layout/hProcess9"/>
    <dgm:cxn modelId="{904C0744-61F4-49CA-834D-1FF9608EC6B0}" srcId="{6EAB38DA-DC48-49BF-A299-A321DC6E1936}" destId="{1268342E-E7F9-49B2-9278-DD8329B68F56}" srcOrd="3" destOrd="0" parTransId="{1B337FA2-9BC9-4DA7-A7D6-1D5EB049E532}" sibTransId="{87ED0920-7175-42D8-A19A-57B89BB057AA}"/>
    <dgm:cxn modelId="{B6AFFC59-9908-4180-B34D-A5A17C8B0359}" type="presParOf" srcId="{D751F4D2-6061-4E22-8C53-DBF81D72B351}" destId="{3790431F-61A3-40B6-86C7-E2DC7286DA57}" srcOrd="0" destOrd="0" presId="urn:microsoft.com/office/officeart/2005/8/layout/hProcess9"/>
    <dgm:cxn modelId="{CCE38F93-4A25-448E-A4EB-812367CEEA28}" type="presParOf" srcId="{D751F4D2-6061-4E22-8C53-DBF81D72B351}" destId="{B1AC753E-CEB6-4950-865E-6D670E7D4081}" srcOrd="1" destOrd="0" presId="urn:microsoft.com/office/officeart/2005/8/layout/hProcess9"/>
    <dgm:cxn modelId="{03C94859-9AB5-4B9F-AE1F-A33A9CE0128A}" type="presParOf" srcId="{B1AC753E-CEB6-4950-865E-6D670E7D4081}" destId="{672242AB-8F07-4F6D-A954-C6591A1ADC4D}" srcOrd="0" destOrd="0" presId="urn:microsoft.com/office/officeart/2005/8/layout/hProcess9"/>
    <dgm:cxn modelId="{11FBA8B9-581C-4431-9492-1343E14BBF77}" type="presParOf" srcId="{B1AC753E-CEB6-4950-865E-6D670E7D4081}" destId="{00502D1E-19A2-4D2C-810D-70C84B3196DE}" srcOrd="1" destOrd="0" presId="urn:microsoft.com/office/officeart/2005/8/layout/hProcess9"/>
    <dgm:cxn modelId="{001C0478-1BAF-476D-8FFD-D708B9124CCA}" type="presParOf" srcId="{B1AC753E-CEB6-4950-865E-6D670E7D4081}" destId="{5BA94BC9-D8BD-4E4D-8281-E4BC94F1C28A}" srcOrd="2" destOrd="0" presId="urn:microsoft.com/office/officeart/2005/8/layout/hProcess9"/>
    <dgm:cxn modelId="{961AD2CB-8187-4A46-B4A0-1C986492006F}" type="presParOf" srcId="{B1AC753E-CEB6-4950-865E-6D670E7D4081}" destId="{FB088A45-4A21-4CE4-AA3C-61C372486C1F}" srcOrd="3" destOrd="0" presId="urn:microsoft.com/office/officeart/2005/8/layout/hProcess9"/>
    <dgm:cxn modelId="{A5E1165D-29D0-4022-A4A7-60D5C5F63036}" type="presParOf" srcId="{B1AC753E-CEB6-4950-865E-6D670E7D4081}" destId="{EACA09C2-E9FD-43C2-9A67-DEB5E1260D2A}" srcOrd="4" destOrd="0" presId="urn:microsoft.com/office/officeart/2005/8/layout/hProcess9"/>
    <dgm:cxn modelId="{9A10DF18-3E64-4450-91B5-65E9BE0F91DF}" type="presParOf" srcId="{B1AC753E-CEB6-4950-865E-6D670E7D4081}" destId="{35824FB0-E6A8-4D5E-8DB4-5DFBC23D1364}" srcOrd="5" destOrd="0" presId="urn:microsoft.com/office/officeart/2005/8/layout/hProcess9"/>
    <dgm:cxn modelId="{FD442DB0-962B-4980-9164-4052602E677B}" type="presParOf" srcId="{B1AC753E-CEB6-4950-865E-6D670E7D4081}" destId="{504CB0CD-9907-444D-98C4-D1DCE4FB9C00}" srcOrd="6" destOrd="0" presId="urn:microsoft.com/office/officeart/2005/8/layout/hProcess9"/>
    <dgm:cxn modelId="{A5804378-4D59-4B77-AF21-7B3A7093CD18}" type="presParOf" srcId="{B1AC753E-CEB6-4950-865E-6D670E7D4081}" destId="{07681854-F07A-486C-808D-6A389DFAF138}" srcOrd="7" destOrd="0" presId="urn:microsoft.com/office/officeart/2005/8/layout/hProcess9"/>
    <dgm:cxn modelId="{C1BB8B38-710E-48BD-B5D2-33EEDDE769B9}" type="presParOf" srcId="{B1AC753E-CEB6-4950-865E-6D670E7D4081}" destId="{7E7D2892-28C6-471D-8A13-D6481EF1202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395F8-FCB8-4257-8BBD-FC89802D9C3D}">
      <dsp:nvSpPr>
        <dsp:cNvPr id="0" name=""/>
        <dsp:cNvSpPr/>
      </dsp:nvSpPr>
      <dsp:spPr>
        <a:xfrm>
          <a:off x="0" y="0"/>
          <a:ext cx="8816528" cy="113919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Aprendizaje orientado al desarrollo profesional y a la integración de los estudiantes en la sociedad</a:t>
          </a:r>
          <a:endParaRPr lang="es-ES" sz="2400" kern="1200" dirty="0"/>
        </a:p>
      </dsp:txBody>
      <dsp:txXfrm>
        <a:off x="1877225" y="0"/>
        <a:ext cx="6939302" cy="1139199"/>
      </dsp:txXfrm>
    </dsp:sp>
    <dsp:sp modelId="{F0B45F9F-8F83-4535-BF23-1A24DEB770FC}">
      <dsp:nvSpPr>
        <dsp:cNvPr id="0" name=""/>
        <dsp:cNvSpPr/>
      </dsp:nvSpPr>
      <dsp:spPr>
        <a:xfrm>
          <a:off x="113919" y="113919"/>
          <a:ext cx="1763305" cy="911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9684E-2201-403E-9BE8-667EC3B67C55}">
      <dsp:nvSpPr>
        <dsp:cNvPr id="0" name=""/>
        <dsp:cNvSpPr/>
      </dsp:nvSpPr>
      <dsp:spPr>
        <a:xfrm>
          <a:off x="0" y="1253118"/>
          <a:ext cx="8816528" cy="113919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Innovación en las metodologías de aprendizaje</a:t>
          </a:r>
          <a:endParaRPr lang="es-ES" sz="2400" kern="1200" dirty="0"/>
        </a:p>
      </dsp:txBody>
      <dsp:txXfrm>
        <a:off x="1877225" y="1253118"/>
        <a:ext cx="6939302" cy="1139199"/>
      </dsp:txXfrm>
    </dsp:sp>
    <dsp:sp modelId="{9606E6A1-B015-49DF-A635-79A558242E31}">
      <dsp:nvSpPr>
        <dsp:cNvPr id="0" name=""/>
        <dsp:cNvSpPr/>
      </dsp:nvSpPr>
      <dsp:spPr>
        <a:xfrm>
          <a:off x="113919" y="1367038"/>
          <a:ext cx="1763305" cy="911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4BBD6-A439-4B08-8FDC-4D94B76F5905}">
      <dsp:nvSpPr>
        <dsp:cNvPr id="0" name=""/>
        <dsp:cNvSpPr/>
      </dsp:nvSpPr>
      <dsp:spPr>
        <a:xfrm>
          <a:off x="0" y="2506237"/>
          <a:ext cx="8816528" cy="113919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Garantizar una enseñanza de calidad</a:t>
          </a:r>
        </a:p>
      </dsp:txBody>
      <dsp:txXfrm>
        <a:off x="1877225" y="2506237"/>
        <a:ext cx="6939302" cy="1139199"/>
      </dsp:txXfrm>
    </dsp:sp>
    <dsp:sp modelId="{857C870A-A81C-469D-B544-7A492C4C6155}">
      <dsp:nvSpPr>
        <dsp:cNvPr id="0" name=""/>
        <dsp:cNvSpPr/>
      </dsp:nvSpPr>
      <dsp:spPr>
        <a:xfrm>
          <a:off x="113919" y="2620157"/>
          <a:ext cx="1763305" cy="9113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0431F-61A3-40B6-86C7-E2DC7286DA57}">
      <dsp:nvSpPr>
        <dsp:cNvPr id="0" name=""/>
        <dsp:cNvSpPr/>
      </dsp:nvSpPr>
      <dsp:spPr>
        <a:xfrm>
          <a:off x="737286" y="0"/>
          <a:ext cx="8355910" cy="4005477"/>
        </a:xfrm>
        <a:prstGeom prst="rightArrow">
          <a:avLst/>
        </a:prstGeom>
        <a:solidFill>
          <a:srgbClr val="92063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242AB-8F07-4F6D-A954-C6591A1ADC4D}">
      <dsp:nvSpPr>
        <dsp:cNvPr id="0" name=""/>
        <dsp:cNvSpPr/>
      </dsp:nvSpPr>
      <dsp:spPr>
        <a:xfrm>
          <a:off x="4320" y="1201643"/>
          <a:ext cx="1888815" cy="1602190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Redacción de textos (con el Vicerrectorado)</a:t>
          </a:r>
          <a:endParaRPr lang="es-ES" sz="1600" kern="1200" dirty="0"/>
        </a:p>
      </dsp:txBody>
      <dsp:txXfrm>
        <a:off x="82532" y="1279855"/>
        <a:ext cx="1732391" cy="1445766"/>
      </dsp:txXfrm>
    </dsp:sp>
    <dsp:sp modelId="{5BA94BC9-D8BD-4E4D-8281-E4BC94F1C28A}">
      <dsp:nvSpPr>
        <dsp:cNvPr id="0" name=""/>
        <dsp:cNvSpPr/>
      </dsp:nvSpPr>
      <dsp:spPr>
        <a:xfrm>
          <a:off x="1987576" y="1201643"/>
          <a:ext cx="1888815" cy="1602190"/>
        </a:xfrm>
        <a:prstGeom prst="roundRect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Preparación de documentación (para las comisiones de evaluación)</a:t>
          </a:r>
          <a:endParaRPr lang="es-ES" sz="1600" kern="1200" dirty="0"/>
        </a:p>
      </dsp:txBody>
      <dsp:txXfrm>
        <a:off x="2065788" y="1279855"/>
        <a:ext cx="1732391" cy="1445766"/>
      </dsp:txXfrm>
    </dsp:sp>
    <dsp:sp modelId="{EACA09C2-E9FD-43C2-9A67-DEB5E1260D2A}">
      <dsp:nvSpPr>
        <dsp:cNvPr id="0" name=""/>
        <dsp:cNvSpPr/>
      </dsp:nvSpPr>
      <dsp:spPr>
        <a:xfrm>
          <a:off x="3970833" y="1201643"/>
          <a:ext cx="1888815" cy="1602190"/>
        </a:xfrm>
        <a:prstGeom prst="roundRect">
          <a:avLst/>
        </a:prstGeom>
        <a:solidFill>
          <a:schemeClr val="tx2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Procesos informativos (interlocución con los profesores)</a:t>
          </a:r>
          <a:endParaRPr lang="es-ES" sz="1600" kern="1200" dirty="0"/>
        </a:p>
      </dsp:txBody>
      <dsp:txXfrm>
        <a:off x="4049045" y="1279855"/>
        <a:ext cx="1732391" cy="1445766"/>
      </dsp:txXfrm>
    </dsp:sp>
    <dsp:sp modelId="{504CB0CD-9907-444D-98C4-D1DCE4FB9C00}">
      <dsp:nvSpPr>
        <dsp:cNvPr id="0" name=""/>
        <dsp:cNvSpPr/>
      </dsp:nvSpPr>
      <dsp:spPr>
        <a:xfrm>
          <a:off x="5954090" y="1201643"/>
          <a:ext cx="1888815" cy="1602190"/>
        </a:xfrm>
        <a:prstGeom prst="roundRect">
          <a:avLst/>
        </a:prstGeom>
        <a:solidFill>
          <a:srgbClr val="F2900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Procesos administrativos (interlocución con otros servicios universitarios)</a:t>
          </a:r>
          <a:endParaRPr lang="es-ES" sz="1600" kern="1200" dirty="0"/>
        </a:p>
      </dsp:txBody>
      <dsp:txXfrm>
        <a:off x="6032302" y="1279855"/>
        <a:ext cx="1732391" cy="1445766"/>
      </dsp:txXfrm>
    </dsp:sp>
    <dsp:sp modelId="{7E7D2892-28C6-471D-8A13-D6481EF12024}">
      <dsp:nvSpPr>
        <dsp:cNvPr id="0" name=""/>
        <dsp:cNvSpPr/>
      </dsp:nvSpPr>
      <dsp:spPr>
        <a:xfrm>
          <a:off x="7937347" y="1201643"/>
          <a:ext cx="1888815" cy="160219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Certificación de proyectos</a:t>
          </a:r>
          <a:endParaRPr lang="es-ES" sz="1600" kern="1200" dirty="0"/>
        </a:p>
      </dsp:txBody>
      <dsp:txXfrm>
        <a:off x="8015559" y="1279855"/>
        <a:ext cx="1732391" cy="144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2C295B7-AE01-4ED6-A788-1785648276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E4930B6-7986-49F3-B764-BDE04FF239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6B8E7DD-7721-4CD2-8D0C-5D8AAD6AFA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AB28A34-59CB-41C0-A1A9-AA108AFA1E0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A90604-A117-4265-8230-0A6FE9B3EEE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688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04E27EC-12AB-4911-9732-2FF485956C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67AD6CB-D7F4-47B4-A547-1414EB309F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6A0D599-E199-4083-B8B7-A96FE8C930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8135CF7-5066-46E2-949C-E8F9325639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C9811679-8A6E-4F72-8173-5FA569ACBF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990F6CFC-D083-4932-A82A-F4761AD44E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818298-8FFE-4451-AFD2-CBD91CF2AEC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65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A8BC377-722D-4AFE-A82D-4C39ED4AF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fld id="{F8E58DAE-815A-488D-B474-0C92433A6A09}" type="slidenum">
              <a:rPr lang="es-ES" altLang="es-ES" sz="1200" smtClean="0">
                <a:solidFill>
                  <a:schemeClr val="tx1"/>
                </a:solidFill>
              </a:rPr>
              <a:pPr/>
              <a:t>1</a:t>
            </a:fld>
            <a:endParaRPr lang="es-ES" altLang="es-ES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09571E7-8701-48D1-9D7D-ED77E0D2B2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65F6A7D-CFF2-4D22-A892-50B25B4A2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7">
            <a:extLst>
              <a:ext uri="{FF2B5EF4-FFF2-40B4-BE49-F238E27FC236}">
                <a16:creationId xmlns:a16="http://schemas.microsoft.com/office/drawing/2014/main" id="{6A26C7D6-ED6B-4A80-8BA2-0D042757DC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07535" y="5241925"/>
            <a:ext cx="10115551" cy="0"/>
          </a:xfrm>
          <a:prstGeom prst="line">
            <a:avLst/>
          </a:prstGeom>
          <a:noFill/>
          <a:ln w="25400">
            <a:solidFill>
              <a:srgbClr val="0000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329977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>
            <a:extLst>
              <a:ext uri="{FF2B5EF4-FFF2-40B4-BE49-F238E27FC236}">
                <a16:creationId xmlns:a16="http://schemas.microsoft.com/office/drawing/2014/main" id="{8309546A-18A2-4831-9301-57D74E4364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593725"/>
            <a:ext cx="109728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17980"/>
            <a:ext cx="10972800" cy="854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536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7">
            <a:extLst>
              <a:ext uri="{FF2B5EF4-FFF2-40B4-BE49-F238E27FC236}">
                <a16:creationId xmlns:a16="http://schemas.microsoft.com/office/drawing/2014/main" id="{408B0B54-7B26-4C10-9E9D-5A5A25D610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593725"/>
            <a:ext cx="109728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17980"/>
            <a:ext cx="10972800" cy="854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614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2">
            <a:extLst>
              <a:ext uri="{FF2B5EF4-FFF2-40B4-BE49-F238E27FC236}">
                <a16:creationId xmlns:a16="http://schemas.microsoft.com/office/drawing/2014/main" id="{D43B676B-6634-4DB1-BDE6-40EFBB5CC8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19559" y="3933825"/>
            <a:ext cx="10272442" cy="863600"/>
          </a:xfrm>
          <a:prstGeom prst="rect">
            <a:avLst/>
          </a:prstGeom>
          <a:solidFill>
            <a:srgbClr val="920635"/>
          </a:solidFill>
          <a:ln>
            <a:noFill/>
          </a:ln>
          <a:extLst/>
        </p:spPr>
        <p:txBody>
          <a:bodyPr/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2000" b="1">
              <a:solidFill>
                <a:srgbClr val="920635"/>
              </a:solidFill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es-ES" altLang="es-ES" sz="1600" b="1">
              <a:solidFill>
                <a:srgbClr val="920635"/>
              </a:solidFill>
            </a:endParaRPr>
          </a:p>
        </p:txBody>
      </p:sp>
      <p:sp>
        <p:nvSpPr>
          <p:cNvPr id="1028" name="Text Box 23">
            <a:extLst>
              <a:ext uri="{FF2B5EF4-FFF2-40B4-BE49-F238E27FC236}">
                <a16:creationId xmlns:a16="http://schemas.microsoft.com/office/drawing/2014/main" id="{71972B90-1CD7-451A-BB76-86EF72F939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5520" y="5354641"/>
            <a:ext cx="10416480" cy="9540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1400" b="1" dirty="0"/>
              <a:t>Jornada 20 Años de Madroño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1600" b="1" i="1" dirty="0"/>
              <a:t>Las bibliotecas universitarias ante los retos del futuro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es-ES" sz="1200" dirty="0">
                <a:solidFill>
                  <a:srgbClr val="000066"/>
                </a:solidFill>
              </a:rPr>
              <a:t>Madrid, 20 y 21 de junio</a:t>
            </a:r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39625AB8-D0F7-40E4-82FD-7BB4484112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241925"/>
            <a:ext cx="12192000" cy="0"/>
          </a:xfrm>
          <a:prstGeom prst="line">
            <a:avLst/>
          </a:prstGeom>
          <a:noFill/>
          <a:ln w="25400">
            <a:solidFill>
              <a:srgbClr val="0000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029" name="Line 28">
            <a:extLst>
              <a:ext uri="{FF2B5EF4-FFF2-40B4-BE49-F238E27FC236}">
                <a16:creationId xmlns:a16="http://schemas.microsoft.com/office/drawing/2014/main" id="{9DC250D0-8201-4211-9FE8-00D6A2120B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453188"/>
            <a:ext cx="12192000" cy="0"/>
          </a:xfrm>
          <a:prstGeom prst="line">
            <a:avLst/>
          </a:prstGeom>
          <a:noFill/>
          <a:ln w="25400">
            <a:solidFill>
              <a:srgbClr val="0000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sp>
        <p:nvSpPr>
          <p:cNvPr id="1033" name="10 CuadroTexto">
            <a:extLst>
              <a:ext uri="{FF2B5EF4-FFF2-40B4-BE49-F238E27FC236}">
                <a16:creationId xmlns:a16="http://schemas.microsoft.com/office/drawing/2014/main" id="{23E38373-5E44-49A6-B84C-C2D1B65144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3552" y="4005263"/>
            <a:ext cx="672041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s-ES" sz="2000" b="1" dirty="0">
                <a:solidFill>
                  <a:schemeClr val="bg1"/>
                </a:solidFill>
              </a:rPr>
              <a:t>Raúl Aguilera Ortega</a:t>
            </a:r>
          </a:p>
        </p:txBody>
      </p:sp>
      <p:sp>
        <p:nvSpPr>
          <p:cNvPr id="1034" name="11 CuadroTexto">
            <a:extLst>
              <a:ext uri="{FF2B5EF4-FFF2-40B4-BE49-F238E27FC236}">
                <a16:creationId xmlns:a16="http://schemas.microsoft.com/office/drawing/2014/main" id="{CB264DB0-D462-4837-ADF3-48CB000046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75521" y="1346200"/>
            <a:ext cx="9413182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3600" b="1" dirty="0">
                <a:solidFill>
                  <a:srgbClr val="920635"/>
                </a:solidFill>
              </a:rPr>
              <a:t>Educación digital en la UC3M</a:t>
            </a:r>
          </a:p>
          <a:p>
            <a:pPr>
              <a:defRPr/>
            </a:pPr>
            <a:r>
              <a:rPr lang="es-ES" altLang="es-ES" sz="3600" b="0" dirty="0">
                <a:solidFill>
                  <a:srgbClr val="920635"/>
                </a:solidFill>
              </a:rPr>
              <a:t>El papel de la Biblioteca en el impulso a la transformación de la educación superior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59576BA9-E7A4-4959-B5B0-24572C4C9A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3554" y="4324350"/>
            <a:ext cx="940858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s-ES" sz="2000" dirty="0">
                <a:solidFill>
                  <a:schemeClr val="bg1"/>
                </a:solidFill>
              </a:rPr>
              <a:t>Biblioteca de Ciencias Sociales y Jurídicas</a:t>
            </a:r>
          </a:p>
        </p:txBody>
      </p:sp>
      <p:sp>
        <p:nvSpPr>
          <p:cNvPr id="12" name="10 CuadroTexto">
            <a:extLst>
              <a:ext uri="{FF2B5EF4-FFF2-40B4-BE49-F238E27FC236}">
                <a16:creationId xmlns:a16="http://schemas.microsoft.com/office/drawing/2014/main" id="{85B7B720-3D56-44FC-AD5E-62D77C51CE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2" y="1498601"/>
            <a:ext cx="136899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ES" altLang="es-ES" sz="1000" b="1" dirty="0"/>
              <a:t>BLOQUE 3: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s-ES" altLang="es-ES" sz="1000" dirty="0">
                <a:solidFill>
                  <a:srgbClr val="920635"/>
                </a:solidFill>
              </a:rPr>
              <a:t>La educación digital y su impacto en las bibliotecas universitarias</a:t>
            </a:r>
            <a:endParaRPr lang="es-ES" altLang="es-ES" sz="1000" i="1" dirty="0">
              <a:solidFill>
                <a:srgbClr val="920635"/>
              </a:solidFill>
            </a:endParaRPr>
          </a:p>
        </p:txBody>
      </p:sp>
      <p:cxnSp>
        <p:nvCxnSpPr>
          <p:cNvPr id="1036" name="Conector recto 4">
            <a:extLst>
              <a:ext uri="{FF2B5EF4-FFF2-40B4-BE49-F238E27FC236}">
                <a16:creationId xmlns:a16="http://schemas.microsoft.com/office/drawing/2014/main" id="{B95E8006-837E-41C3-B67C-A397E979EEC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670260" y="1498603"/>
            <a:ext cx="0" cy="3298825"/>
          </a:xfrm>
          <a:prstGeom prst="line">
            <a:avLst/>
          </a:prstGeom>
          <a:noFill/>
          <a:ln w="38100" algn="ctr">
            <a:solidFill>
              <a:srgbClr val="0000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2CE44A4-FE93-4DE8-B929-5A332BD6C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975"/>
            <a:ext cx="14366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">
            <a:extLst>
              <a:ext uri="{FF2B5EF4-FFF2-40B4-BE49-F238E27FC236}">
                <a16:creationId xmlns:a16="http://schemas.microsoft.com/office/drawing/2014/main" id="{BA91A4B7-43FC-4BD3-BF53-06ECC53674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9545"/>
            <a:ext cx="8858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FFCC00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CF94AE-2498-492A-86CA-24F24E851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2051" name="Rectangle 9">
            <a:extLst>
              <a:ext uri="{FF2B5EF4-FFF2-40B4-BE49-F238E27FC236}">
                <a16:creationId xmlns:a16="http://schemas.microsoft.com/office/drawing/2014/main" id="{A7304A05-EDF5-41AC-AE23-5272899D0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20714"/>
            <a:ext cx="10972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2053" name="Rectangle 14">
            <a:extLst>
              <a:ext uri="{FF2B5EF4-FFF2-40B4-BE49-F238E27FC236}">
                <a16:creationId xmlns:a16="http://schemas.microsoft.com/office/drawing/2014/main" id="{42818D80-44E7-4190-92BB-61B79D7F11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1833" y="6324600"/>
            <a:ext cx="82126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7AECAD9-9A04-4280-BE7E-37DD1016B8F3}" type="slidenum">
              <a:rPr lang="es-ES_tradnl" altLang="es-ES" sz="1400" b="1" smtClean="0">
                <a:solidFill>
                  <a:srgbClr val="920635"/>
                </a:solidFill>
              </a:rPr>
              <a:pPr algn="r" eaLnBrk="1" hangingPunct="1">
                <a:defRPr/>
              </a:pPr>
              <a:t>‹Nº›</a:t>
            </a:fld>
            <a:endParaRPr lang="es-ES_tradnl" altLang="es-ES" sz="1400" b="1" dirty="0">
              <a:solidFill>
                <a:srgbClr val="920635"/>
              </a:solidFill>
            </a:endParaRPr>
          </a:p>
        </p:txBody>
      </p:sp>
      <p:sp>
        <p:nvSpPr>
          <p:cNvPr id="2" name="Line 27">
            <a:extLst>
              <a:ext uri="{FF2B5EF4-FFF2-40B4-BE49-F238E27FC236}">
                <a16:creationId xmlns:a16="http://schemas.microsoft.com/office/drawing/2014/main" id="{EF44295B-DC4B-4357-AD22-12C3B51FDF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593725"/>
            <a:ext cx="10972800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pic>
        <p:nvPicPr>
          <p:cNvPr id="9" name="Imagen 1">
            <a:extLst>
              <a:ext uri="{FF2B5EF4-FFF2-40B4-BE49-F238E27FC236}">
                <a16:creationId xmlns:a16="http://schemas.microsoft.com/office/drawing/2014/main" id="{F5509273-61AB-4F7C-8B11-DB2AA73E5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" y="192088"/>
            <a:ext cx="1162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45E7AB4E-F1F1-44DF-A670-45D20CCFA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025" y="183829"/>
            <a:ext cx="4603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ebdings" panose="05030102010509060703" pitchFamily="18" charset="2"/>
        <a:buChar char="&lt;"/>
        <a:defRPr sz="2000">
          <a:solidFill>
            <a:srgbClr val="0000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7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7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7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1C8528D-3704-4E62-A40F-34B8E831B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00213"/>
            <a:ext cx="109728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6E8DDEE7-5352-4E96-9F9E-FE5E7D775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20714"/>
            <a:ext cx="10972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2053" name="Rectangle 14">
            <a:extLst>
              <a:ext uri="{FF2B5EF4-FFF2-40B4-BE49-F238E27FC236}">
                <a16:creationId xmlns:a16="http://schemas.microsoft.com/office/drawing/2014/main" id="{F89CA013-89EA-4349-9D34-3D0F5E3C70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81833" y="6324600"/>
            <a:ext cx="82126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76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FA5F673-5E9B-4D1D-B621-F2A4B15917B6}" type="slidenum">
              <a:rPr lang="es-ES_tradnl" altLang="es-ES" sz="1400" b="1" smtClean="0"/>
              <a:pPr algn="r" eaLnBrk="1" hangingPunct="1">
                <a:defRPr/>
              </a:pPr>
              <a:t>‹Nº›</a:t>
            </a:fld>
            <a:endParaRPr lang="es-ES_tradnl" altLang="es-ES" sz="1400" b="1"/>
          </a:p>
        </p:txBody>
      </p:sp>
      <p:sp>
        <p:nvSpPr>
          <p:cNvPr id="3077" name="Line 27">
            <a:extLst>
              <a:ext uri="{FF2B5EF4-FFF2-40B4-BE49-F238E27FC236}">
                <a16:creationId xmlns:a16="http://schemas.microsoft.com/office/drawing/2014/main" id="{802A5031-30CC-4033-B983-7E1CF50A94D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593725"/>
            <a:ext cx="10972800" cy="0"/>
          </a:xfrm>
          <a:prstGeom prst="line">
            <a:avLst/>
          </a:prstGeom>
          <a:noFill/>
          <a:ln w="25400">
            <a:solidFill>
              <a:srgbClr val="9206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 sz="1400"/>
          </a:p>
        </p:txBody>
      </p:sp>
      <p:pic>
        <p:nvPicPr>
          <p:cNvPr id="3078" name="Imagen 1">
            <a:extLst>
              <a:ext uri="{FF2B5EF4-FFF2-40B4-BE49-F238E27FC236}">
                <a16:creationId xmlns:a16="http://schemas.microsoft.com/office/drawing/2014/main" id="{F58F68CF-B3FF-46FA-9106-5DB396DA9E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2088"/>
            <a:ext cx="1549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n 7">
            <a:extLst>
              <a:ext uri="{FF2B5EF4-FFF2-40B4-BE49-F238E27FC236}">
                <a16:creationId xmlns:a16="http://schemas.microsoft.com/office/drawing/2014/main" id="{3B439671-54F4-4325-8002-5852D38F89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69" y="169863"/>
            <a:ext cx="61383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ebdings" panose="05030102010509060703" pitchFamily="18" charset="2"/>
        <a:buChar char="&lt;"/>
        <a:defRPr sz="2000">
          <a:solidFill>
            <a:srgbClr val="0000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7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7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7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7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digital.uc3m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uc3m.es/ss/Satellite/UC3MInstitucional/es/PortadaMiniSiteA/1371215699704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uc3m.es/ss/Satellite/UC3MDigital/es/TextoMixta/13712251508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3m.es/ss/Satellite/UC3MDigital/es/TextoMixta/1371226560608/European_Virtual_Exchan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contenidos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31" y="2763684"/>
            <a:ext cx="942617" cy="1228418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 txBox="1">
            <a:spLocks/>
          </p:cNvSpPr>
          <p:nvPr/>
        </p:nvSpPr>
        <p:spPr bwMode="auto">
          <a:xfrm>
            <a:off x="605120" y="2412852"/>
            <a:ext cx="2814238" cy="19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ebdings" panose="05030102010509060703" pitchFamily="18" charset="2"/>
              <a:buChar char="&lt;"/>
              <a:defRPr sz="2000">
                <a:solidFill>
                  <a:srgbClr val="0000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9pPr>
          </a:lstStyle>
          <a:p>
            <a:pPr marL="57150" indent="0" algn="ctr">
              <a:buNone/>
            </a:pPr>
            <a:r>
              <a:rPr lang="es-ES" sz="1800" kern="0" dirty="0" smtClean="0"/>
              <a:t>Materiales educativos</a:t>
            </a:r>
            <a:endParaRPr lang="es-ES" kern="0" dirty="0" smtClean="0"/>
          </a:p>
        </p:txBody>
      </p:sp>
      <p:sp>
        <p:nvSpPr>
          <p:cNvPr id="14" name="Rectángulo 13"/>
          <p:cNvSpPr/>
          <p:nvPr/>
        </p:nvSpPr>
        <p:spPr>
          <a:xfrm>
            <a:off x="982188" y="3944739"/>
            <a:ext cx="212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Icono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creado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por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Smashicon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</a:p>
          <a:p>
            <a:pPr algn="ctr"/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disponible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en</a:t>
            </a:r>
            <a:r>
              <a:rPr lang="en-US" sz="800" dirty="0">
                <a:solidFill>
                  <a:srgbClr val="1D262D"/>
                </a:solidFill>
                <a:latin typeface="+mn-lt"/>
              </a:rPr>
              <a:t> </a:t>
            </a:r>
            <a:r>
              <a:rPr lang="en-US" sz="800" dirty="0">
                <a:solidFill>
                  <a:srgbClr val="12375C"/>
                </a:solidFill>
                <a:latin typeface="+mn-lt"/>
                <a:hlinkClick r:id="rId3"/>
              </a:rPr>
              <a:t>www.flaticon.com</a:t>
            </a:r>
            <a:endParaRPr lang="en-US" sz="800" i="0" dirty="0">
              <a:solidFill>
                <a:srgbClr val="1D262D"/>
              </a:solidFill>
              <a:effectLst/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82" y="1700213"/>
            <a:ext cx="5145196" cy="50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contenidos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728109"/>
            <a:ext cx="969188" cy="1248356"/>
          </a:xfrm>
          <a:prstGeom prst="rect">
            <a:avLst/>
          </a:prstGeom>
        </p:spPr>
      </p:pic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 txBox="1">
            <a:spLocks/>
          </p:cNvSpPr>
          <p:nvPr/>
        </p:nvSpPr>
        <p:spPr bwMode="auto">
          <a:xfrm>
            <a:off x="348939" y="2378053"/>
            <a:ext cx="2814238" cy="3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ebdings" panose="05030102010509060703" pitchFamily="18" charset="2"/>
              <a:buChar char="&lt;"/>
              <a:defRPr sz="2000">
                <a:solidFill>
                  <a:srgbClr val="0000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9pPr>
          </a:lstStyle>
          <a:p>
            <a:pPr marL="57150" indent="0" algn="ctr">
              <a:buNone/>
            </a:pPr>
            <a:r>
              <a:rPr lang="es-ES" sz="1800" kern="0" dirty="0" smtClean="0"/>
              <a:t>Actividades</a:t>
            </a:r>
            <a:endParaRPr lang="es-ES" kern="0" dirty="0" smtClean="0"/>
          </a:p>
        </p:txBody>
      </p:sp>
      <p:sp>
        <p:nvSpPr>
          <p:cNvPr id="18" name="Rectángulo 17"/>
          <p:cNvSpPr/>
          <p:nvPr/>
        </p:nvSpPr>
        <p:spPr>
          <a:xfrm>
            <a:off x="769689" y="3954542"/>
            <a:ext cx="212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Icono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creado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por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Freepik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</a:p>
          <a:p>
            <a:pPr algn="ctr"/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disponible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en</a:t>
            </a:r>
            <a:r>
              <a:rPr lang="en-US" sz="800" dirty="0">
                <a:solidFill>
                  <a:srgbClr val="1D262D"/>
                </a:solidFill>
                <a:latin typeface="+mn-lt"/>
              </a:rPr>
              <a:t> </a:t>
            </a:r>
            <a:r>
              <a:rPr lang="en-US" sz="800" dirty="0">
                <a:solidFill>
                  <a:srgbClr val="12375C"/>
                </a:solidFill>
                <a:latin typeface="+mn-lt"/>
                <a:hlinkClick r:id="rId3"/>
              </a:rPr>
              <a:t>www.flaticon.com</a:t>
            </a:r>
            <a:endParaRPr lang="en-US" sz="800" i="0" dirty="0">
              <a:solidFill>
                <a:srgbClr val="1D262D"/>
              </a:solidFill>
              <a:effectLst/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1556792"/>
            <a:ext cx="5472608" cy="50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contenidos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 txBox="1">
            <a:spLocks/>
          </p:cNvSpPr>
          <p:nvPr/>
        </p:nvSpPr>
        <p:spPr bwMode="auto">
          <a:xfrm>
            <a:off x="593851" y="2420888"/>
            <a:ext cx="3367013" cy="33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ebdings" panose="05030102010509060703" pitchFamily="18" charset="2"/>
              <a:buChar char="&lt;"/>
              <a:defRPr sz="2000">
                <a:solidFill>
                  <a:srgbClr val="0000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9pPr>
          </a:lstStyle>
          <a:p>
            <a:pPr marL="57150" indent="0" algn="ctr">
              <a:buNone/>
            </a:pPr>
            <a:r>
              <a:rPr lang="es-ES" sz="1800" kern="0" dirty="0" smtClean="0"/>
              <a:t>Revisión de derechos de autor</a:t>
            </a:r>
            <a:endParaRPr lang="es-ES" kern="0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1455348" y="2739138"/>
            <a:ext cx="1579315" cy="1143742"/>
            <a:chOff x="9336360" y="3321608"/>
            <a:chExt cx="1579315" cy="1143742"/>
          </a:xfrm>
        </p:grpSpPr>
        <p:sp>
          <p:nvSpPr>
            <p:cNvPr id="20" name="Marcador de contenido 2">
              <a:extLst>
                <a:ext uri="{FF2B5EF4-FFF2-40B4-BE49-F238E27FC236}">
                  <a16:creationId xmlns:a16="http://schemas.microsoft.com/office/drawing/2014/main" id="{51A46A1F-2BED-4198-B8C0-326D8B460E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36360" y="3321608"/>
              <a:ext cx="1579315" cy="114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ebdings" panose="05030102010509060703" pitchFamily="18" charset="2"/>
                <a:buChar char="&lt;"/>
                <a:defRPr sz="2000">
                  <a:solidFill>
                    <a:srgbClr val="00007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00007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9pPr>
            </a:lstStyle>
            <a:p>
              <a:pPr marL="57150" indent="0" algn="ctr">
                <a:buNone/>
              </a:pPr>
              <a:r>
                <a:rPr lang="es-ES" sz="7200" kern="0" dirty="0" smtClean="0">
                  <a:solidFill>
                    <a:srgbClr val="00B050"/>
                  </a:solidFill>
                </a:rPr>
                <a:t>c </a:t>
              </a:r>
              <a:r>
                <a:rPr lang="es-ES" sz="5400" kern="0" dirty="0" smtClean="0">
                  <a:solidFill>
                    <a:srgbClr val="FF0000"/>
                  </a:solidFill>
                </a:rPr>
                <a:t>?</a:t>
              </a:r>
              <a:endParaRPr lang="es-ES" sz="7200" kern="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9426259" y="3601254"/>
              <a:ext cx="864096" cy="864096"/>
            </a:xfrm>
            <a:prstGeom prst="ellips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33" y="1772816"/>
            <a:ext cx="7941667" cy="27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3935758" y="6198819"/>
            <a:ext cx="3510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1D262D"/>
                </a:solidFill>
                <a:latin typeface="+mn-lt"/>
                <a:hlinkClick r:id="rId2"/>
              </a:rPr>
              <a:t>http://digital.uc3m.es</a:t>
            </a:r>
            <a:r>
              <a:rPr lang="en-US" sz="1800" dirty="0" smtClean="0">
                <a:solidFill>
                  <a:srgbClr val="1D262D"/>
                </a:solidFill>
                <a:latin typeface="+mn-lt"/>
              </a:rPr>
              <a:t> </a:t>
            </a:r>
          </a:p>
          <a:p>
            <a:pPr algn="ctr"/>
            <a:r>
              <a:rPr lang="en-US" dirty="0" smtClean="0">
                <a:solidFill>
                  <a:srgbClr val="1D262D"/>
                </a:solidFill>
                <a:latin typeface="+mn-lt"/>
              </a:rPr>
              <a:t>uc3mdigital@uc3m.es </a:t>
            </a:r>
            <a:endParaRPr lang="en-US" i="0" dirty="0">
              <a:solidFill>
                <a:srgbClr val="1D262D"/>
              </a:solidFill>
              <a:effectLst/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539" y="656452"/>
            <a:ext cx="5515021" cy="55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815AD-1CF5-4818-BEDF-0B030B60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educación en el Plan Estratégico 2016-2022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19292-72F1-4A79-9CFC-38231AF4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213"/>
            <a:ext cx="10972800" cy="1224731"/>
          </a:xfrm>
        </p:spPr>
        <p:txBody>
          <a:bodyPr/>
          <a:lstStyle/>
          <a:p>
            <a:r>
              <a:rPr lang="es-ES" dirty="0"/>
              <a:t>La educación es uno de los ejes del </a:t>
            </a:r>
            <a:r>
              <a:rPr lang="es-ES" dirty="0">
                <a:hlinkClick r:id="rId2"/>
              </a:rPr>
              <a:t>Plan Estratégico 2016-2022</a:t>
            </a:r>
            <a:r>
              <a:rPr lang="es-ES" dirty="0"/>
              <a:t> de la Universidad Carlos III de Madrid (UC3M)</a:t>
            </a:r>
          </a:p>
          <a:p>
            <a:r>
              <a:rPr lang="es-ES" dirty="0" smtClean="0"/>
              <a:t>Claves: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7D51F1-F9D1-4D85-851F-3A1040F2CE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13727"/>
              </p:ext>
            </p:extLst>
          </p:nvPr>
        </p:nvGraphicFramePr>
        <p:xfrm>
          <a:off x="1631504" y="3068960"/>
          <a:ext cx="8816528" cy="364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45F9F-8F83-4535-BF23-1A24DEB77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0B45F9F-8F83-4535-BF23-1A24DEB77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D395F8-FCB8-4257-8BBD-FC89802D9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DD395F8-FCB8-4257-8BBD-FC89802D9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6E6A1-B015-49DF-A635-79A55824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606E6A1-B015-49DF-A635-79A558242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49684E-2201-403E-9BE8-667EC3B67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949684E-2201-403E-9BE8-667EC3B67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7C870A-A81C-469D-B544-7A492C4C6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57C870A-A81C-469D-B544-7A492C4C6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4BBD6-A439-4B08-8FDC-4D94B76F5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FD4BBD6-A439-4B08-8FDC-4D94B76F5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815AD-1CF5-4818-BEDF-0B030B60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UTEID: una herramienta para impulsar el cambio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C19292-72F1-4A79-9CFC-38231AF42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Creada en noviembre de 2012 por iniciativa del Vicerrectorado de Infraestructuras </a:t>
            </a:r>
          </a:p>
          <a:p>
            <a:pPr marL="0" indent="0">
              <a:buNone/>
            </a:pPr>
            <a:r>
              <a:rPr lang="es-ES" dirty="0"/>
              <a:t>Bajo la dirección estratégica del Vicerrectorado de Estrategia y Educación Digital desde 2015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703D5A-632F-4853-855D-92895A9EBA56}"/>
              </a:ext>
            </a:extLst>
          </p:cNvPr>
          <p:cNvSpPr txBox="1"/>
          <p:nvPr/>
        </p:nvSpPr>
        <p:spPr>
          <a:xfrm>
            <a:off x="2057471" y="5229200"/>
            <a:ext cx="7725541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Coordinadores pedagógicos</a:t>
            </a:r>
          </a:p>
        </p:txBody>
      </p:sp>
      <p:sp>
        <p:nvSpPr>
          <p:cNvPr id="22" name="15 Cuadro de texto">
            <a:extLst>
              <a:ext uri="{FF2B5EF4-FFF2-40B4-BE49-F238E27FC236}">
                <a16:creationId xmlns:a16="http://schemas.microsoft.com/office/drawing/2014/main" id="{4794ED45-3CD4-469B-974C-423011CCC673}"/>
              </a:ext>
            </a:extLst>
          </p:cNvPr>
          <p:cNvSpPr txBox="1"/>
          <p:nvPr/>
        </p:nvSpPr>
        <p:spPr>
          <a:xfrm>
            <a:off x="2079779" y="1547051"/>
            <a:ext cx="2400523" cy="1063188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Vicerrectorado de Estrategia                       y Educación Digital</a:t>
            </a:r>
            <a:endParaRPr lang="es-ES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16 Cuadro de texto">
            <a:extLst>
              <a:ext uri="{FF2B5EF4-FFF2-40B4-BE49-F238E27FC236}">
                <a16:creationId xmlns:a16="http://schemas.microsoft.com/office/drawing/2014/main" id="{C66AE935-145D-4E08-9F94-4AC5B6D7021B}"/>
              </a:ext>
            </a:extLst>
          </p:cNvPr>
          <p:cNvSpPr txBox="1"/>
          <p:nvPr/>
        </p:nvSpPr>
        <p:spPr>
          <a:xfrm>
            <a:off x="7317787" y="1547051"/>
            <a:ext cx="2440879" cy="1063188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Vicerrectorado de Estudios</a:t>
            </a:r>
            <a:endParaRPr lang="es-E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17 Cuadro de texto">
            <a:extLst>
              <a:ext uri="{FF2B5EF4-FFF2-40B4-BE49-F238E27FC236}">
                <a16:creationId xmlns:a16="http://schemas.microsoft.com/office/drawing/2014/main" id="{7D20068B-E158-41D2-A450-5C21F89F2398}"/>
              </a:ext>
            </a:extLst>
          </p:cNvPr>
          <p:cNvSpPr txBox="1"/>
          <p:nvPr/>
        </p:nvSpPr>
        <p:spPr>
          <a:xfrm>
            <a:off x="2089518" y="2955358"/>
            <a:ext cx="2389390" cy="624832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Biblioteca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18 Cuadro de texto">
            <a:extLst>
              <a:ext uri="{FF2B5EF4-FFF2-40B4-BE49-F238E27FC236}">
                <a16:creationId xmlns:a16="http://schemas.microsoft.com/office/drawing/2014/main" id="{CF099342-0024-4CE8-AE4D-30BA55107A7A}"/>
              </a:ext>
            </a:extLst>
          </p:cNvPr>
          <p:cNvSpPr txBox="1"/>
          <p:nvPr/>
        </p:nvSpPr>
        <p:spPr>
          <a:xfrm>
            <a:off x="4590237" y="2955358"/>
            <a:ext cx="2609264" cy="624832"/>
          </a:xfrm>
          <a:prstGeom prst="rect">
            <a:avLst/>
          </a:prstGeom>
          <a:solidFill>
            <a:srgbClr val="F2900E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pc="-5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Informática y Comunicaciones</a:t>
            </a:r>
          </a:p>
          <a:p>
            <a:pPr algn="ctr"/>
            <a:r>
              <a:rPr lang="es-ES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UTEDA (Audiovisuales)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19 Cuadro de texto">
            <a:extLst>
              <a:ext uri="{FF2B5EF4-FFF2-40B4-BE49-F238E27FC236}">
                <a16:creationId xmlns:a16="http://schemas.microsoft.com/office/drawing/2014/main" id="{EA6D2BF6-21F8-4B86-8755-3290A804F89D}"/>
              </a:ext>
            </a:extLst>
          </p:cNvPr>
          <p:cNvSpPr txBox="1"/>
          <p:nvPr/>
        </p:nvSpPr>
        <p:spPr>
          <a:xfrm>
            <a:off x="7317787" y="2945614"/>
            <a:ext cx="2440879" cy="624832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21 Flecha abajo">
            <a:extLst>
              <a:ext uri="{FF2B5EF4-FFF2-40B4-BE49-F238E27FC236}">
                <a16:creationId xmlns:a16="http://schemas.microsoft.com/office/drawing/2014/main" id="{1D5EF657-3778-4C6B-899F-FCE36953BD3C}"/>
              </a:ext>
            </a:extLst>
          </p:cNvPr>
          <p:cNvSpPr/>
          <p:nvPr/>
        </p:nvSpPr>
        <p:spPr>
          <a:xfrm>
            <a:off x="3110960" y="2688169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8" name="22 Flecha abajo">
            <a:extLst>
              <a:ext uri="{FF2B5EF4-FFF2-40B4-BE49-F238E27FC236}">
                <a16:creationId xmlns:a16="http://schemas.microsoft.com/office/drawing/2014/main" id="{B4EA3CC9-7371-4A15-9943-328EC9040D62}"/>
              </a:ext>
            </a:extLst>
          </p:cNvPr>
          <p:cNvSpPr/>
          <p:nvPr/>
        </p:nvSpPr>
        <p:spPr>
          <a:xfrm>
            <a:off x="5777278" y="2688169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9" name="23 Flecha abajo">
            <a:extLst>
              <a:ext uri="{FF2B5EF4-FFF2-40B4-BE49-F238E27FC236}">
                <a16:creationId xmlns:a16="http://schemas.microsoft.com/office/drawing/2014/main" id="{E110D53C-620F-4889-8AB2-45D21D98B1CB}"/>
              </a:ext>
            </a:extLst>
          </p:cNvPr>
          <p:cNvSpPr/>
          <p:nvPr/>
        </p:nvSpPr>
        <p:spPr>
          <a:xfrm>
            <a:off x="8369843" y="2688169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0" name="24 Flecha abajo">
            <a:extLst>
              <a:ext uri="{FF2B5EF4-FFF2-40B4-BE49-F238E27FC236}">
                <a16:creationId xmlns:a16="http://schemas.microsoft.com/office/drawing/2014/main" id="{82D73911-9E6F-4E64-88F3-1764C4F91FB0}"/>
              </a:ext>
            </a:extLst>
          </p:cNvPr>
          <p:cNvSpPr/>
          <p:nvPr/>
        </p:nvSpPr>
        <p:spPr>
          <a:xfrm>
            <a:off x="3120699" y="3649770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25 Flecha abajo">
            <a:extLst>
              <a:ext uri="{FF2B5EF4-FFF2-40B4-BE49-F238E27FC236}">
                <a16:creationId xmlns:a16="http://schemas.microsoft.com/office/drawing/2014/main" id="{FF007690-3D9C-476E-AAF7-9C8400DFCAA4}"/>
              </a:ext>
            </a:extLst>
          </p:cNvPr>
          <p:cNvSpPr/>
          <p:nvPr/>
        </p:nvSpPr>
        <p:spPr>
          <a:xfrm>
            <a:off x="5787019" y="3649770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26 Flecha abajo">
            <a:extLst>
              <a:ext uri="{FF2B5EF4-FFF2-40B4-BE49-F238E27FC236}">
                <a16:creationId xmlns:a16="http://schemas.microsoft.com/office/drawing/2014/main" id="{29652236-BFE2-459C-9B37-D61B50D57440}"/>
              </a:ext>
            </a:extLst>
          </p:cNvPr>
          <p:cNvSpPr/>
          <p:nvPr/>
        </p:nvSpPr>
        <p:spPr>
          <a:xfrm>
            <a:off x="8369843" y="3649770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20 Cuadro de texto">
            <a:extLst>
              <a:ext uri="{FF2B5EF4-FFF2-40B4-BE49-F238E27FC236}">
                <a16:creationId xmlns:a16="http://schemas.microsoft.com/office/drawing/2014/main" id="{7FAAB7C4-D392-4532-82C1-5C0455087FEF}"/>
              </a:ext>
            </a:extLst>
          </p:cNvPr>
          <p:cNvSpPr txBox="1"/>
          <p:nvPr/>
        </p:nvSpPr>
        <p:spPr>
          <a:xfrm>
            <a:off x="2089518" y="3897476"/>
            <a:ext cx="7678890" cy="1100761"/>
          </a:xfrm>
          <a:prstGeom prst="rect">
            <a:avLst/>
          </a:prstGeom>
          <a:solidFill>
            <a:srgbClr val="FFFF00"/>
          </a:solidFill>
          <a:ln w="63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Unidad de Tecnología Educativa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 Innovación Docente (UTEID)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27 Cuadro de texto">
            <a:extLst>
              <a:ext uri="{FF2B5EF4-FFF2-40B4-BE49-F238E27FC236}">
                <a16:creationId xmlns:a16="http://schemas.microsoft.com/office/drawing/2014/main" id="{3F383883-BA6E-429A-ADC6-84AF98BC147A}"/>
              </a:ext>
            </a:extLst>
          </p:cNvPr>
          <p:cNvSpPr txBox="1"/>
          <p:nvPr/>
        </p:nvSpPr>
        <p:spPr>
          <a:xfrm>
            <a:off x="4601372" y="1556792"/>
            <a:ext cx="2609264" cy="1063188"/>
          </a:xfrm>
          <a:prstGeom prst="rect">
            <a:avLst/>
          </a:prstGeom>
          <a:solidFill>
            <a:srgbClr val="F2900E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18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Gerencia</a:t>
            </a:r>
            <a:endParaRPr lang="es-ES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815AD-1CF5-4818-BEDF-0B030B60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7980"/>
            <a:ext cx="10972800" cy="854075"/>
          </a:xfrm>
        </p:spPr>
        <p:txBody>
          <a:bodyPr/>
          <a:lstStyle/>
          <a:p>
            <a:r>
              <a:rPr lang="es-ES" dirty="0"/>
              <a:t>UTEID: una herramienta para impulsar el cambio</a:t>
            </a:r>
          </a:p>
        </p:txBody>
      </p:sp>
      <p:sp>
        <p:nvSpPr>
          <p:cNvPr id="10" name="17 Cuadro de texto">
            <a:extLst>
              <a:ext uri="{FF2B5EF4-FFF2-40B4-BE49-F238E27FC236}">
                <a16:creationId xmlns:a16="http://schemas.microsoft.com/office/drawing/2014/main" id="{BCFBDB3A-00CF-4393-AE02-F4FAAB256E76}"/>
              </a:ext>
            </a:extLst>
          </p:cNvPr>
          <p:cNvSpPr txBox="1"/>
          <p:nvPr/>
        </p:nvSpPr>
        <p:spPr>
          <a:xfrm>
            <a:off x="1199456" y="1556792"/>
            <a:ext cx="2389390" cy="624832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Biblioteca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18 Cuadro de texto">
            <a:extLst>
              <a:ext uri="{FF2B5EF4-FFF2-40B4-BE49-F238E27FC236}">
                <a16:creationId xmlns:a16="http://schemas.microsoft.com/office/drawing/2014/main" id="{502F6B6E-0042-4672-8E05-2F4AC4CF291C}"/>
              </a:ext>
            </a:extLst>
          </p:cNvPr>
          <p:cNvSpPr txBox="1"/>
          <p:nvPr/>
        </p:nvSpPr>
        <p:spPr>
          <a:xfrm>
            <a:off x="3700175" y="1556792"/>
            <a:ext cx="2609264" cy="624832"/>
          </a:xfrm>
          <a:prstGeom prst="rect">
            <a:avLst/>
          </a:prstGeom>
          <a:solidFill>
            <a:srgbClr val="F2900E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pc="-5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Informática y Comunicaciones</a:t>
            </a:r>
          </a:p>
        </p:txBody>
      </p:sp>
      <p:sp>
        <p:nvSpPr>
          <p:cNvPr id="12" name="19 Cuadro de texto">
            <a:extLst>
              <a:ext uri="{FF2B5EF4-FFF2-40B4-BE49-F238E27FC236}">
                <a16:creationId xmlns:a16="http://schemas.microsoft.com/office/drawing/2014/main" id="{F65A46F2-9631-4932-99B8-31E7CFB6011F}"/>
              </a:ext>
            </a:extLst>
          </p:cNvPr>
          <p:cNvSpPr txBox="1"/>
          <p:nvPr/>
        </p:nvSpPr>
        <p:spPr>
          <a:xfrm>
            <a:off x="9149151" y="1556792"/>
            <a:ext cx="2440879" cy="624832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24 Flecha abajo">
            <a:extLst>
              <a:ext uri="{FF2B5EF4-FFF2-40B4-BE49-F238E27FC236}">
                <a16:creationId xmlns:a16="http://schemas.microsoft.com/office/drawing/2014/main" id="{6E3412D6-B55B-41CC-973A-F47D43DE1F2C}"/>
              </a:ext>
            </a:extLst>
          </p:cNvPr>
          <p:cNvSpPr/>
          <p:nvPr/>
        </p:nvSpPr>
        <p:spPr>
          <a:xfrm>
            <a:off x="2230637" y="2251204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25 Flecha abajo">
            <a:extLst>
              <a:ext uri="{FF2B5EF4-FFF2-40B4-BE49-F238E27FC236}">
                <a16:creationId xmlns:a16="http://schemas.microsoft.com/office/drawing/2014/main" id="{D3587468-85FA-4760-B017-E59F3BED2D4D}"/>
              </a:ext>
            </a:extLst>
          </p:cNvPr>
          <p:cNvSpPr/>
          <p:nvPr/>
        </p:nvSpPr>
        <p:spPr>
          <a:xfrm>
            <a:off x="4896957" y="2251204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5" name="26 Flecha abajo">
            <a:extLst>
              <a:ext uri="{FF2B5EF4-FFF2-40B4-BE49-F238E27FC236}">
                <a16:creationId xmlns:a16="http://schemas.microsoft.com/office/drawing/2014/main" id="{9F88CB12-015F-446A-AE82-91D85D190CAA}"/>
              </a:ext>
            </a:extLst>
          </p:cNvPr>
          <p:cNvSpPr/>
          <p:nvPr/>
        </p:nvSpPr>
        <p:spPr>
          <a:xfrm>
            <a:off x="10201207" y="2260948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6" name="18 Cuadro de texto">
            <a:extLst>
              <a:ext uri="{FF2B5EF4-FFF2-40B4-BE49-F238E27FC236}">
                <a16:creationId xmlns:a16="http://schemas.microsoft.com/office/drawing/2014/main" id="{BB2CAD36-A75C-49F9-87A7-288C045B81FD}"/>
              </a:ext>
            </a:extLst>
          </p:cNvPr>
          <p:cNvSpPr txBox="1"/>
          <p:nvPr/>
        </p:nvSpPr>
        <p:spPr>
          <a:xfrm>
            <a:off x="6420768" y="1556792"/>
            <a:ext cx="2609264" cy="624832"/>
          </a:xfrm>
          <a:prstGeom prst="rect">
            <a:avLst/>
          </a:prstGeom>
          <a:solidFill>
            <a:srgbClr val="F2900E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UTEDA (Audiovisuales)</a:t>
            </a:r>
            <a:endParaRPr lang="es-E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25 Flecha abajo">
            <a:extLst>
              <a:ext uri="{FF2B5EF4-FFF2-40B4-BE49-F238E27FC236}">
                <a16:creationId xmlns:a16="http://schemas.microsoft.com/office/drawing/2014/main" id="{FFAD933F-24F0-4D18-B9C2-CF759927926C}"/>
              </a:ext>
            </a:extLst>
          </p:cNvPr>
          <p:cNvSpPr/>
          <p:nvPr/>
        </p:nvSpPr>
        <p:spPr>
          <a:xfrm>
            <a:off x="7617550" y="2251204"/>
            <a:ext cx="335377" cy="19343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24" name="17 Cuadro de texto">
            <a:extLst>
              <a:ext uri="{FF2B5EF4-FFF2-40B4-BE49-F238E27FC236}">
                <a16:creationId xmlns:a16="http://schemas.microsoft.com/office/drawing/2014/main" id="{772483AA-4AAA-41D3-96FB-9C1CC6B3262B}"/>
              </a:ext>
            </a:extLst>
          </p:cNvPr>
          <p:cNvSpPr txBox="1"/>
          <p:nvPr/>
        </p:nvSpPr>
        <p:spPr>
          <a:xfrm rot="16200000">
            <a:off x="-307655" y="3239943"/>
            <a:ext cx="2389390" cy="624832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FUNCIONES</a:t>
            </a:r>
          </a:p>
        </p:txBody>
      </p:sp>
      <p:sp>
        <p:nvSpPr>
          <p:cNvPr id="25" name="17 Cuadro de texto">
            <a:extLst>
              <a:ext uri="{FF2B5EF4-FFF2-40B4-BE49-F238E27FC236}">
                <a16:creationId xmlns:a16="http://schemas.microsoft.com/office/drawing/2014/main" id="{EA7E1E06-8FE2-474D-B6FF-852124EB514A}"/>
              </a:ext>
            </a:extLst>
          </p:cNvPr>
          <p:cNvSpPr txBox="1"/>
          <p:nvPr/>
        </p:nvSpPr>
        <p:spPr>
          <a:xfrm rot="16200000">
            <a:off x="-307655" y="5399326"/>
            <a:ext cx="2389390" cy="624832"/>
          </a:xfrm>
          <a:prstGeom prst="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PROYECTOS</a:t>
            </a:r>
          </a:p>
        </p:txBody>
      </p:sp>
      <p:sp>
        <p:nvSpPr>
          <p:cNvPr id="26" name="17 Cuadro de texto">
            <a:extLst>
              <a:ext uri="{FF2B5EF4-FFF2-40B4-BE49-F238E27FC236}">
                <a16:creationId xmlns:a16="http://schemas.microsoft.com/office/drawing/2014/main" id="{138444B8-3912-47CB-AE25-DC6D8E743083}"/>
              </a:ext>
            </a:extLst>
          </p:cNvPr>
          <p:cNvSpPr txBox="1"/>
          <p:nvPr/>
        </p:nvSpPr>
        <p:spPr>
          <a:xfrm>
            <a:off x="1199456" y="4988792"/>
            <a:ext cx="7830576" cy="31241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MOOCs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17 Cuadro de texto">
            <a:extLst>
              <a:ext uri="{FF2B5EF4-FFF2-40B4-BE49-F238E27FC236}">
                <a16:creationId xmlns:a16="http://schemas.microsoft.com/office/drawing/2014/main" id="{DBA89F00-38D7-452A-B6CB-1005102A6BB2}"/>
              </a:ext>
            </a:extLst>
          </p:cNvPr>
          <p:cNvSpPr txBox="1"/>
          <p:nvPr/>
        </p:nvSpPr>
        <p:spPr>
          <a:xfrm>
            <a:off x="1199456" y="5538729"/>
            <a:ext cx="10390574" cy="31241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 err="1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SPOCs</a:t>
            </a:r>
            <a:endParaRPr lang="es-ES" sz="18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17 Cuadro de texto">
            <a:extLst>
              <a:ext uri="{FF2B5EF4-FFF2-40B4-BE49-F238E27FC236}">
                <a16:creationId xmlns:a16="http://schemas.microsoft.com/office/drawing/2014/main" id="{0A7C399E-C690-4584-86FA-108499777D57}"/>
              </a:ext>
            </a:extLst>
          </p:cNvPr>
          <p:cNvSpPr txBox="1"/>
          <p:nvPr/>
        </p:nvSpPr>
        <p:spPr>
          <a:xfrm>
            <a:off x="1199456" y="6068912"/>
            <a:ext cx="7830576" cy="312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Innovación docente</a:t>
            </a:r>
          </a:p>
        </p:txBody>
      </p:sp>
      <p:sp>
        <p:nvSpPr>
          <p:cNvPr id="29" name="17 Cuadro de texto">
            <a:extLst>
              <a:ext uri="{FF2B5EF4-FFF2-40B4-BE49-F238E27FC236}">
                <a16:creationId xmlns:a16="http://schemas.microsoft.com/office/drawing/2014/main" id="{DB155BC3-003B-4AFB-B89A-DD65A615EFEA}"/>
              </a:ext>
            </a:extLst>
          </p:cNvPr>
          <p:cNvSpPr txBox="1"/>
          <p:nvPr/>
        </p:nvSpPr>
        <p:spPr>
          <a:xfrm>
            <a:off x="1199456" y="2651494"/>
            <a:ext cx="2389390" cy="312416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8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Coordinación UTEID</a:t>
            </a:r>
            <a:endParaRPr lang="es-E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17 Cuadro de texto">
            <a:extLst>
              <a:ext uri="{FF2B5EF4-FFF2-40B4-BE49-F238E27FC236}">
                <a16:creationId xmlns:a16="http://schemas.microsoft.com/office/drawing/2014/main" id="{62954C58-9C0E-4951-A4ED-A92DC92DADC8}"/>
              </a:ext>
            </a:extLst>
          </p:cNvPr>
          <p:cNvSpPr txBox="1"/>
          <p:nvPr/>
        </p:nvSpPr>
        <p:spPr>
          <a:xfrm>
            <a:off x="1199456" y="3027158"/>
            <a:ext cx="2389390" cy="3124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Gestión de convocatorias</a:t>
            </a:r>
          </a:p>
        </p:txBody>
      </p:sp>
      <p:sp>
        <p:nvSpPr>
          <p:cNvPr id="32" name="17 Cuadro de texto">
            <a:extLst>
              <a:ext uri="{FF2B5EF4-FFF2-40B4-BE49-F238E27FC236}">
                <a16:creationId xmlns:a16="http://schemas.microsoft.com/office/drawing/2014/main" id="{4B63B422-6BFF-47B5-A5C3-1FAD618EED39}"/>
              </a:ext>
            </a:extLst>
          </p:cNvPr>
          <p:cNvSpPr txBox="1"/>
          <p:nvPr/>
        </p:nvSpPr>
        <p:spPr>
          <a:xfrm>
            <a:off x="1199456" y="3429649"/>
            <a:ext cx="2389390" cy="312416"/>
          </a:xfrm>
          <a:prstGeom prst="rect">
            <a:avLst/>
          </a:prstGeom>
          <a:solidFill>
            <a:srgbClr val="FFFF0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Coordinación de proyectos</a:t>
            </a:r>
          </a:p>
        </p:txBody>
      </p:sp>
      <p:sp>
        <p:nvSpPr>
          <p:cNvPr id="33" name="17 Cuadro de texto">
            <a:extLst>
              <a:ext uri="{FF2B5EF4-FFF2-40B4-BE49-F238E27FC236}">
                <a16:creationId xmlns:a16="http://schemas.microsoft.com/office/drawing/2014/main" id="{39A81390-AF62-4069-9AE6-D5769C41F9CB}"/>
              </a:ext>
            </a:extLst>
          </p:cNvPr>
          <p:cNvSpPr txBox="1"/>
          <p:nvPr/>
        </p:nvSpPr>
        <p:spPr>
          <a:xfrm>
            <a:off x="1199456" y="4229634"/>
            <a:ext cx="5109983" cy="312416"/>
          </a:xfrm>
          <a:prstGeom prst="rect">
            <a:avLst/>
          </a:prstGeom>
          <a:solidFill>
            <a:srgbClr val="CC0066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Contenido: materiales educativos y actividades</a:t>
            </a:r>
          </a:p>
        </p:txBody>
      </p:sp>
      <p:sp>
        <p:nvSpPr>
          <p:cNvPr id="34" name="17 Cuadro de texto">
            <a:extLst>
              <a:ext uri="{FF2B5EF4-FFF2-40B4-BE49-F238E27FC236}">
                <a16:creationId xmlns:a16="http://schemas.microsoft.com/office/drawing/2014/main" id="{812D0461-6EF1-4929-8A74-CCC621B33093}"/>
              </a:ext>
            </a:extLst>
          </p:cNvPr>
          <p:cNvSpPr txBox="1"/>
          <p:nvPr/>
        </p:nvSpPr>
        <p:spPr>
          <a:xfrm>
            <a:off x="6418551" y="4229634"/>
            <a:ext cx="2609264" cy="312416"/>
          </a:xfrm>
          <a:prstGeom prst="rect">
            <a:avLst/>
          </a:prstGeom>
          <a:solidFill>
            <a:srgbClr val="CC0066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Contenido: vídeos</a:t>
            </a:r>
          </a:p>
        </p:txBody>
      </p:sp>
      <p:sp>
        <p:nvSpPr>
          <p:cNvPr id="36" name="17 Cuadro de texto">
            <a:extLst>
              <a:ext uri="{FF2B5EF4-FFF2-40B4-BE49-F238E27FC236}">
                <a16:creationId xmlns:a16="http://schemas.microsoft.com/office/drawing/2014/main" id="{6B548B2E-367A-4D63-9C23-F255EFDFA6DE}"/>
              </a:ext>
            </a:extLst>
          </p:cNvPr>
          <p:cNvSpPr txBox="1"/>
          <p:nvPr/>
        </p:nvSpPr>
        <p:spPr>
          <a:xfrm>
            <a:off x="3702262" y="3425841"/>
            <a:ext cx="2609394" cy="312416"/>
          </a:xfrm>
          <a:prstGeom prst="rect">
            <a:avLst/>
          </a:prstGeom>
          <a:solidFill>
            <a:srgbClr val="00B05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Innovación tecnológica </a:t>
            </a:r>
          </a:p>
        </p:txBody>
      </p:sp>
      <p:sp>
        <p:nvSpPr>
          <p:cNvPr id="37" name="17 Cuadro de texto">
            <a:extLst>
              <a:ext uri="{FF2B5EF4-FFF2-40B4-BE49-F238E27FC236}">
                <a16:creationId xmlns:a16="http://schemas.microsoft.com/office/drawing/2014/main" id="{53950202-962E-40C6-8A47-307A3622CE62}"/>
              </a:ext>
            </a:extLst>
          </p:cNvPr>
          <p:cNvSpPr txBox="1"/>
          <p:nvPr/>
        </p:nvSpPr>
        <p:spPr>
          <a:xfrm>
            <a:off x="1197643" y="3836664"/>
            <a:ext cx="2389390" cy="31241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Interlocución </a:t>
            </a:r>
            <a:r>
              <a:rPr lang="es-ES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edX</a:t>
            </a:r>
            <a:r>
              <a:rPr lang="es-ES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es-ES" sz="1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miríadaX</a:t>
            </a:r>
            <a:endParaRPr lang="es-ES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17 Cuadro de texto">
            <a:extLst>
              <a:ext uri="{FF2B5EF4-FFF2-40B4-BE49-F238E27FC236}">
                <a16:creationId xmlns:a16="http://schemas.microsoft.com/office/drawing/2014/main" id="{1E3A0712-713F-48AF-8392-805FE45A134F}"/>
              </a:ext>
            </a:extLst>
          </p:cNvPr>
          <p:cNvSpPr txBox="1"/>
          <p:nvPr/>
        </p:nvSpPr>
        <p:spPr>
          <a:xfrm>
            <a:off x="3700176" y="3027158"/>
            <a:ext cx="2609264" cy="312416"/>
          </a:xfrm>
          <a:prstGeom prst="rect">
            <a:avLst/>
          </a:prstGeom>
          <a:solidFill>
            <a:srgbClr val="000076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Gestión de plataformas</a:t>
            </a:r>
          </a:p>
        </p:txBody>
      </p:sp>
      <p:sp>
        <p:nvSpPr>
          <p:cNvPr id="39" name="17 Cuadro de texto">
            <a:extLst>
              <a:ext uri="{FF2B5EF4-FFF2-40B4-BE49-F238E27FC236}">
                <a16:creationId xmlns:a16="http://schemas.microsoft.com/office/drawing/2014/main" id="{E9692A19-E596-40D5-80BA-27D9F3C81E12}"/>
              </a:ext>
            </a:extLst>
          </p:cNvPr>
          <p:cNvSpPr txBox="1"/>
          <p:nvPr/>
        </p:nvSpPr>
        <p:spPr>
          <a:xfrm>
            <a:off x="3700175" y="3830705"/>
            <a:ext cx="2609264" cy="312416"/>
          </a:xfrm>
          <a:prstGeom prst="rect">
            <a:avLst/>
          </a:prstGeom>
          <a:solidFill>
            <a:srgbClr val="FF0000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Herramientas de </a:t>
            </a:r>
            <a:r>
              <a:rPr lang="es-ES" sz="1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es-ES" sz="1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endParaRPr lang="es-ES" sz="1200" i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17 Cuadro de texto">
            <a:extLst>
              <a:ext uri="{FF2B5EF4-FFF2-40B4-BE49-F238E27FC236}">
                <a16:creationId xmlns:a16="http://schemas.microsoft.com/office/drawing/2014/main" id="{2684E79D-3F17-4DDE-9D6B-82C68EDADF6B}"/>
              </a:ext>
            </a:extLst>
          </p:cNvPr>
          <p:cNvSpPr txBox="1"/>
          <p:nvPr/>
        </p:nvSpPr>
        <p:spPr>
          <a:xfrm>
            <a:off x="9172547" y="3027158"/>
            <a:ext cx="2440879" cy="3124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Coordinación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programas</a:t>
            </a:r>
            <a:endParaRPr lang="es-ES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80FC21-F6AB-4A60-8E2E-5DC9417EE383}"/>
              </a:ext>
            </a:extLst>
          </p:cNvPr>
          <p:cNvSpPr/>
          <p:nvPr/>
        </p:nvSpPr>
        <p:spPr bwMode="auto">
          <a:xfrm>
            <a:off x="695400" y="1472055"/>
            <a:ext cx="2953492" cy="5053289"/>
          </a:xfrm>
          <a:prstGeom prst="rect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</a:t>
            </a:r>
            <a:r>
              <a:rPr lang="es-ES" dirty="0" smtClean="0">
                <a:hlinkClick r:id="rId2"/>
              </a:rPr>
              <a:t>convocatorias</a:t>
            </a:r>
            <a:r>
              <a:rPr lang="es-ES" dirty="0" smtClean="0"/>
              <a:t> del Vicerrectorado de Estrategia y Educación Digital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525815597"/>
              </p:ext>
            </p:extLst>
          </p:nvPr>
        </p:nvGraphicFramePr>
        <p:xfrm>
          <a:off x="1180758" y="2126763"/>
          <a:ext cx="9830483" cy="4005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0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90431F-61A3-40B6-86C7-E2DC7286D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2242AB-8F07-4F6D-A954-C6591A1AD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A94BC9-D8BD-4E4D-8281-E4BC94F1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CA09C2-E9FD-43C2-9A67-DEB5E1260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4CB0CD-9907-444D-98C4-D1DCE4FB9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7D2892-28C6-471D-8A13-D6481EF12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proyectos: por convocatorias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930985" y="2405970"/>
            <a:ext cx="10656154" cy="624833"/>
            <a:chOff x="930985" y="2405970"/>
            <a:chExt cx="10656154" cy="624833"/>
          </a:xfrm>
        </p:grpSpPr>
        <p:sp>
          <p:nvSpPr>
            <p:cNvPr id="6" name="17 Cuadro de texto">
              <a:extLst>
                <a:ext uri="{FF2B5EF4-FFF2-40B4-BE49-F238E27FC236}">
                  <a16:creationId xmlns:a16="http://schemas.microsoft.com/office/drawing/2014/main" id="{BCFBDB3A-00CF-4393-AE02-F4FAAB256E76}"/>
                </a:ext>
              </a:extLst>
            </p:cNvPr>
            <p:cNvSpPr txBox="1"/>
            <p:nvPr/>
          </p:nvSpPr>
          <p:spPr>
            <a:xfrm>
              <a:off x="930985" y="2405971"/>
              <a:ext cx="2389390" cy="624832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800" dirty="0" err="1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MOOCs</a:t>
              </a:r>
              <a:endPara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Marcador de contenido 2">
              <a:extLst>
                <a:ext uri="{FF2B5EF4-FFF2-40B4-BE49-F238E27FC236}">
                  <a16:creationId xmlns:a16="http://schemas.microsoft.com/office/drawing/2014/main" id="{51A46A1F-2BED-4198-B8C0-326D8B460E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43673" y="2405970"/>
              <a:ext cx="8443466" cy="62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ebdings" panose="05030102010509060703" pitchFamily="18" charset="2"/>
                <a:buChar char="&lt;"/>
                <a:defRPr sz="2000">
                  <a:solidFill>
                    <a:srgbClr val="00007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00007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9pPr>
            </a:lstStyle>
            <a:p>
              <a:pPr lvl="1"/>
              <a:r>
                <a:rPr lang="es-ES" kern="0" dirty="0" smtClean="0"/>
                <a:t>38 cursos (8 desde 2013 en </a:t>
              </a:r>
              <a:r>
                <a:rPr lang="es-ES" kern="0" dirty="0" err="1" smtClean="0"/>
                <a:t>miríadaX</a:t>
              </a:r>
              <a:r>
                <a:rPr lang="es-ES" kern="0" dirty="0" smtClean="0"/>
                <a:t> y 30 desde 2015 en </a:t>
              </a:r>
              <a:r>
                <a:rPr lang="es-ES" kern="0" dirty="0" err="1" smtClean="0"/>
                <a:t>edX</a:t>
              </a:r>
              <a:r>
                <a:rPr lang="es-ES" kern="0" dirty="0" smtClean="0"/>
                <a:t>)</a:t>
              </a:r>
            </a:p>
            <a:p>
              <a:pPr lvl="1"/>
              <a:r>
                <a:rPr lang="es-ES" kern="0" dirty="0" smtClean="0"/>
                <a:t>Más de 600.000 estudiantes de 210 países todo el mundo 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930985" y="3272811"/>
            <a:ext cx="10653785" cy="645589"/>
            <a:chOff x="930985" y="3272811"/>
            <a:chExt cx="10653785" cy="645589"/>
          </a:xfrm>
        </p:grpSpPr>
        <p:sp>
          <p:nvSpPr>
            <p:cNvPr id="7" name="18 Cuadro de texto">
              <a:extLst>
                <a:ext uri="{FF2B5EF4-FFF2-40B4-BE49-F238E27FC236}">
                  <a16:creationId xmlns:a16="http://schemas.microsoft.com/office/drawing/2014/main" id="{502F6B6E-0042-4672-8E05-2F4AC4CF291C}"/>
                </a:ext>
              </a:extLst>
            </p:cNvPr>
            <p:cNvSpPr txBox="1"/>
            <p:nvPr/>
          </p:nvSpPr>
          <p:spPr>
            <a:xfrm>
              <a:off x="930985" y="3293568"/>
              <a:ext cx="2389390" cy="624832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800" dirty="0" err="1" smtClean="0">
                  <a:solidFill>
                    <a:srgbClr val="FFFFFF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SPOCs</a:t>
              </a:r>
              <a:endParaRPr lang="es-ES" sz="1800" spc="-5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Marcador de contenido 2">
              <a:extLst>
                <a:ext uri="{FF2B5EF4-FFF2-40B4-BE49-F238E27FC236}">
                  <a16:creationId xmlns:a16="http://schemas.microsoft.com/office/drawing/2014/main" id="{51A46A1F-2BED-4198-B8C0-326D8B460E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41304" y="3272811"/>
              <a:ext cx="8443466" cy="62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ebdings" panose="05030102010509060703" pitchFamily="18" charset="2"/>
                <a:buChar char="&lt;"/>
                <a:defRPr sz="2000">
                  <a:solidFill>
                    <a:srgbClr val="00007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00007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9pPr>
            </a:lstStyle>
            <a:p>
              <a:pPr lvl="1"/>
              <a:r>
                <a:rPr lang="es-ES" kern="0" dirty="0" smtClean="0"/>
                <a:t>53 cursos desplegados en 2018-2019</a:t>
              </a:r>
            </a:p>
            <a:p>
              <a:pPr lvl="1"/>
              <a:r>
                <a:rPr lang="es-ES" kern="0" dirty="0" smtClean="0"/>
                <a:t>Principios de Economía: Microeconomía: 833 alumnos</a:t>
              </a:r>
            </a:p>
            <a:p>
              <a:pPr lvl="1"/>
              <a:endParaRPr lang="es-ES" kern="0" dirty="0" smtClean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930985" y="4139652"/>
            <a:ext cx="10652600" cy="650172"/>
            <a:chOff x="930985" y="4139652"/>
            <a:chExt cx="10652600" cy="650172"/>
          </a:xfrm>
        </p:grpSpPr>
        <p:sp>
          <p:nvSpPr>
            <p:cNvPr id="9" name="18 Cuadro de texto">
              <a:extLst>
                <a:ext uri="{FF2B5EF4-FFF2-40B4-BE49-F238E27FC236}">
                  <a16:creationId xmlns:a16="http://schemas.microsoft.com/office/drawing/2014/main" id="{BB2CAD36-A75C-49F9-87A7-288C045B81FD}"/>
                </a:ext>
              </a:extLst>
            </p:cNvPr>
            <p:cNvSpPr txBox="1"/>
            <p:nvPr/>
          </p:nvSpPr>
          <p:spPr>
            <a:xfrm>
              <a:off x="930985" y="4164992"/>
              <a:ext cx="2389390" cy="624832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Innovación docente</a:t>
              </a:r>
              <a:endParaRPr lang="es-E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Marcador de contenido 2">
              <a:extLst>
                <a:ext uri="{FF2B5EF4-FFF2-40B4-BE49-F238E27FC236}">
                  <a16:creationId xmlns:a16="http://schemas.microsoft.com/office/drawing/2014/main" id="{51A46A1F-2BED-4198-B8C0-326D8B460E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40119" y="4139652"/>
              <a:ext cx="8443466" cy="62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ebdings" panose="05030102010509060703" pitchFamily="18" charset="2"/>
                <a:buChar char="&lt;"/>
                <a:defRPr sz="2000">
                  <a:solidFill>
                    <a:srgbClr val="00007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00007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9pPr>
            </a:lstStyle>
            <a:p>
              <a:pPr lvl="1"/>
              <a:r>
                <a:rPr lang="es-ES" kern="0" dirty="0" smtClean="0"/>
                <a:t>16ª Convocatoria 2018-2019: 109 proyectos presentados, 89 aprobados</a:t>
              </a:r>
            </a:p>
            <a:p>
              <a:pPr lvl="1"/>
              <a:r>
                <a:rPr lang="es-ES" kern="0" dirty="0" smtClean="0"/>
                <a:t>Convocatorias gestionadas desde UTEID a partir de 2015-2016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930986" y="5036416"/>
            <a:ext cx="10639263" cy="624833"/>
            <a:chOff x="930986" y="5036416"/>
            <a:chExt cx="10639263" cy="624833"/>
          </a:xfrm>
        </p:grpSpPr>
        <p:sp>
          <p:nvSpPr>
            <p:cNvPr id="8" name="19 Cuadro de texto">
              <a:extLst>
                <a:ext uri="{FF2B5EF4-FFF2-40B4-BE49-F238E27FC236}">
                  <a16:creationId xmlns:a16="http://schemas.microsoft.com/office/drawing/2014/main" id="{F65A46F2-9631-4932-99B8-31E7CFB6011F}"/>
                </a:ext>
              </a:extLst>
            </p:cNvPr>
            <p:cNvSpPr txBox="1"/>
            <p:nvPr/>
          </p:nvSpPr>
          <p:spPr>
            <a:xfrm>
              <a:off x="930986" y="5036416"/>
              <a:ext cx="2389390" cy="624832"/>
            </a:xfrm>
            <a:prstGeom prst="rect">
              <a:avLst/>
            </a:prstGeom>
            <a:solidFill>
              <a:schemeClr val="bg2"/>
            </a:solidFill>
            <a:ln w="63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800" dirty="0" smtClean="0">
                  <a:solidFill>
                    <a:srgbClr val="FFFF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OCW</a:t>
              </a:r>
              <a:endPara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Marcador de contenido 2">
              <a:extLst>
                <a:ext uri="{FF2B5EF4-FFF2-40B4-BE49-F238E27FC236}">
                  <a16:creationId xmlns:a16="http://schemas.microsoft.com/office/drawing/2014/main" id="{51A46A1F-2BED-4198-B8C0-326D8B460E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26783" y="5036416"/>
              <a:ext cx="8443466" cy="624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Font typeface="Webdings" panose="05030102010509060703" pitchFamily="18" charset="2"/>
                <a:buChar char="&lt;"/>
                <a:defRPr sz="2000">
                  <a:solidFill>
                    <a:srgbClr val="00007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rgbClr val="000076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76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000076"/>
                  </a:solidFill>
                  <a:latin typeface="+mn-lt"/>
                </a:defRPr>
              </a:lvl9pPr>
            </a:lstStyle>
            <a:p>
              <a:pPr lvl="1"/>
              <a:r>
                <a:rPr lang="es-ES" kern="0" dirty="0" smtClean="0"/>
                <a:t>238 cursos (desde 2007)</a:t>
              </a:r>
            </a:p>
            <a:p>
              <a:pPr lvl="1"/>
              <a:r>
                <a:rPr lang="es-ES" kern="0" dirty="0" smtClean="0"/>
                <a:t>Más de 2,6 millones de visitantes de 187 países de todo el mundo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5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proyectos: fuera de convocatorias</a:t>
            </a:r>
          </a:p>
          <a:p>
            <a:pPr lvl="1"/>
            <a:r>
              <a:rPr lang="es-ES" dirty="0" smtClean="0"/>
              <a:t>Proyecto </a:t>
            </a:r>
            <a:r>
              <a:rPr lang="es-ES" i="1" dirty="0" err="1" smtClean="0"/>
              <a:t>European</a:t>
            </a:r>
            <a:r>
              <a:rPr lang="es-ES" i="1" dirty="0" smtClean="0"/>
              <a:t> Virtual Exchange</a:t>
            </a:r>
          </a:p>
          <a:p>
            <a:pPr lvl="2"/>
            <a:r>
              <a:rPr lang="es-ES" dirty="0" smtClean="0"/>
              <a:t>“Movilidad virtual” de estudiantes que cursan </a:t>
            </a:r>
            <a:r>
              <a:rPr lang="es-ES" dirty="0" err="1" smtClean="0"/>
              <a:t>MOOCs</a:t>
            </a:r>
            <a:r>
              <a:rPr lang="es-ES" dirty="0" smtClean="0"/>
              <a:t> o </a:t>
            </a:r>
            <a:r>
              <a:rPr lang="es-ES" dirty="0" err="1" smtClean="0"/>
              <a:t>SPOCs</a:t>
            </a:r>
            <a:r>
              <a:rPr lang="es-ES" dirty="0" smtClean="0"/>
              <a:t> de prestigiosas universidades europeas</a:t>
            </a:r>
          </a:p>
          <a:p>
            <a:pPr lvl="2"/>
            <a:r>
              <a:rPr lang="es-ES" dirty="0" smtClean="0"/>
              <a:t>Las universidades ofrecen reconocimiento de créditos</a:t>
            </a:r>
          </a:p>
          <a:p>
            <a:pPr lvl="2"/>
            <a:r>
              <a:rPr lang="es-ES" dirty="0" smtClean="0"/>
              <a:t>Intenso trabajo con el Servicio de Relaciones Internacionales y al Servicio de Apoyo a la Docencia y la Gestión del Grado</a:t>
            </a:r>
          </a:p>
          <a:p>
            <a:pPr lvl="2"/>
            <a:r>
              <a:rPr lang="es-ES" dirty="0" smtClean="0"/>
              <a:t>Desafíos:</a:t>
            </a:r>
          </a:p>
          <a:p>
            <a:pPr lvl="3"/>
            <a:r>
              <a:rPr lang="es-ES" dirty="0" smtClean="0"/>
              <a:t>Gestión de la oferta para alumnos </a:t>
            </a:r>
            <a:r>
              <a:rPr lang="es-ES" i="1" dirty="0" err="1" smtClean="0"/>
              <a:t>outgoing</a:t>
            </a:r>
            <a:endParaRPr lang="es-ES" dirty="0" smtClean="0"/>
          </a:p>
          <a:p>
            <a:pPr lvl="3"/>
            <a:r>
              <a:rPr lang="es-ES" dirty="0" smtClean="0"/>
              <a:t>Gestión de las matriculaciones de alumnos </a:t>
            </a:r>
            <a:r>
              <a:rPr lang="es-ES" i="1" dirty="0" err="1" smtClean="0"/>
              <a:t>incoming</a:t>
            </a:r>
            <a:endParaRPr lang="es-ES" dirty="0" smtClean="0"/>
          </a:p>
          <a:p>
            <a:pPr lvl="2"/>
            <a:r>
              <a:rPr lang="es-ES" dirty="0" smtClean="0">
                <a:hlinkClick r:id="rId2"/>
              </a:rPr>
              <a:t>Más información</a:t>
            </a:r>
            <a:endParaRPr lang="es-ES" dirty="0" smtClean="0"/>
          </a:p>
          <a:p>
            <a:pPr lvl="1"/>
            <a:r>
              <a:rPr lang="es-ES" dirty="0" smtClean="0"/>
              <a:t>MOOC </a:t>
            </a:r>
            <a:r>
              <a:rPr lang="es-ES" i="1" dirty="0" err="1" smtClean="0"/>
              <a:t>Good</a:t>
            </a:r>
            <a:r>
              <a:rPr lang="es-ES" i="1" dirty="0" smtClean="0"/>
              <a:t> </a:t>
            </a:r>
            <a:r>
              <a:rPr lang="es-ES" i="1" dirty="0" err="1" smtClean="0"/>
              <a:t>Governance</a:t>
            </a:r>
            <a:r>
              <a:rPr lang="es-ES" i="1" dirty="0" smtClean="0"/>
              <a:t> and Anti-</a:t>
            </a:r>
            <a:r>
              <a:rPr lang="es-ES" i="1" dirty="0" err="1" smtClean="0"/>
              <a:t>Corruption</a:t>
            </a:r>
            <a:endParaRPr lang="es-ES" i="1" dirty="0" smtClean="0"/>
          </a:p>
          <a:p>
            <a:pPr lvl="2"/>
            <a:r>
              <a:rPr lang="es-ES" dirty="0" smtClean="0"/>
              <a:t>Curso </a:t>
            </a:r>
            <a:r>
              <a:rPr lang="es-ES" dirty="0"/>
              <a:t>sobre lucha contra la </a:t>
            </a:r>
            <a:r>
              <a:rPr lang="es-ES" dirty="0" smtClean="0"/>
              <a:t>corrupción actualmente en desarrollo</a:t>
            </a:r>
          </a:p>
          <a:p>
            <a:pPr lvl="2"/>
            <a:r>
              <a:rPr lang="es-ES" dirty="0" smtClean="0"/>
              <a:t>Financiado por la </a:t>
            </a:r>
            <a:r>
              <a:rPr lang="en-US" dirty="0" smtClean="0"/>
              <a:t>OSCE (Organization </a:t>
            </a:r>
            <a:r>
              <a:rPr lang="en-US" dirty="0"/>
              <a:t>for Security and Co-operation in </a:t>
            </a:r>
            <a:r>
              <a:rPr lang="en-US" dirty="0" smtClean="0"/>
              <a:t>Europe)</a:t>
            </a:r>
            <a:endParaRPr lang="es-ES" dirty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018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Interlocución </a:t>
            </a:r>
            <a:r>
              <a:rPr lang="es-ES" dirty="0" err="1" smtClean="0"/>
              <a:t>edX</a:t>
            </a:r>
            <a:r>
              <a:rPr lang="es-ES" dirty="0" smtClean="0"/>
              <a:t> / </a:t>
            </a:r>
            <a:r>
              <a:rPr lang="es-ES" dirty="0" err="1" smtClean="0"/>
              <a:t>miríadaX</a:t>
            </a:r>
            <a:endParaRPr lang="es-ES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0" y="2204864"/>
            <a:ext cx="12192000" cy="2952328"/>
            <a:chOff x="263352" y="2060848"/>
            <a:chExt cx="11928648" cy="288432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2060848"/>
              <a:ext cx="6847904" cy="288432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4440" y="2060848"/>
              <a:ext cx="5047560" cy="2884320"/>
            </a:xfrm>
            <a:prstGeom prst="rect">
              <a:avLst/>
            </a:prstGeom>
          </p:spPr>
        </p:pic>
      </p:grp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 txBox="1">
            <a:spLocks/>
          </p:cNvSpPr>
          <p:nvPr/>
        </p:nvSpPr>
        <p:spPr bwMode="auto">
          <a:xfrm>
            <a:off x="609600" y="5445224"/>
            <a:ext cx="8443466" cy="6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ebdings" panose="05030102010509060703" pitchFamily="18" charset="2"/>
              <a:buChar char="&lt;"/>
              <a:defRPr sz="2000">
                <a:solidFill>
                  <a:srgbClr val="0000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9pPr>
          </a:lstStyle>
          <a:p>
            <a:pPr lvl="1"/>
            <a:r>
              <a:rPr lang="es-ES" kern="0" dirty="0" smtClean="0"/>
              <a:t>Gestión de contrato (</a:t>
            </a:r>
            <a:r>
              <a:rPr lang="es-ES" kern="0" dirty="0" err="1" smtClean="0"/>
              <a:t>edX</a:t>
            </a:r>
            <a:r>
              <a:rPr lang="es-ES" kern="0" dirty="0" smtClean="0"/>
              <a:t>) y convenio (</a:t>
            </a:r>
            <a:r>
              <a:rPr lang="es-ES" kern="0" dirty="0" err="1" smtClean="0"/>
              <a:t>miríadaX</a:t>
            </a:r>
            <a:r>
              <a:rPr lang="es-ES" kern="0" dirty="0" smtClean="0"/>
              <a:t>) con las plataformas en coordinación con la Dirección Económico Financiera y Secretaría General</a:t>
            </a:r>
          </a:p>
          <a:p>
            <a:pPr lvl="1"/>
            <a:r>
              <a:rPr lang="es-ES" kern="0" dirty="0" smtClean="0"/>
              <a:t>Creación de instancias de cursos y gestión de permisos de acceso</a:t>
            </a:r>
          </a:p>
          <a:p>
            <a:pPr lvl="1"/>
            <a:r>
              <a:rPr lang="es-ES" kern="0" dirty="0" smtClean="0"/>
              <a:t>Resolución de incidencias</a:t>
            </a:r>
          </a:p>
        </p:txBody>
      </p:sp>
    </p:spTree>
    <p:extLst>
      <p:ext uri="{BB962C8B-B14F-4D97-AF65-F5344CB8AC3E}">
        <p14:creationId xmlns:p14="http://schemas.microsoft.com/office/powerpoint/2010/main" val="27263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77F5D-FE26-4DB8-BDE7-BAE56F8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de la Biblioteca en la UTEID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Gestión de contenidos</a:t>
            </a:r>
          </a:p>
        </p:txBody>
      </p:sp>
      <p:pic>
        <p:nvPicPr>
          <p:cNvPr id="1026" name="Picture 2" descr="Video film strip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9" y="2633277"/>
            <a:ext cx="1547937" cy="1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sed caption logo Free Ico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576" y="2774094"/>
            <a:ext cx="1266301" cy="126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1A46A1F-2BED-4198-B8C0-326D8B460EB2}"/>
              </a:ext>
            </a:extLst>
          </p:cNvPr>
          <p:cNvSpPr txBox="1">
            <a:spLocks/>
          </p:cNvSpPr>
          <p:nvPr/>
        </p:nvSpPr>
        <p:spPr bwMode="auto">
          <a:xfrm>
            <a:off x="760277" y="2435321"/>
            <a:ext cx="2814238" cy="19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ebdings" panose="05030102010509060703" pitchFamily="18" charset="2"/>
              <a:buChar char="&lt;"/>
              <a:defRPr sz="2000">
                <a:solidFill>
                  <a:srgbClr val="00007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7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7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76"/>
                </a:solidFill>
                <a:latin typeface="+mn-lt"/>
              </a:defRPr>
            </a:lvl9pPr>
          </a:lstStyle>
          <a:p>
            <a:pPr marL="57150" indent="0" algn="ctr">
              <a:buNone/>
            </a:pPr>
            <a:r>
              <a:rPr lang="es-ES" sz="1800" kern="0" dirty="0" smtClean="0"/>
              <a:t>Subtitulado de vídeos</a:t>
            </a:r>
            <a:endParaRPr lang="es-ES" kern="0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1219510" y="3951462"/>
            <a:ext cx="18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Iconos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creados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por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Google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disponibles</a:t>
            </a:r>
            <a:r>
              <a:rPr lang="en-US" sz="800" dirty="0" smtClean="0">
                <a:solidFill>
                  <a:srgbClr val="1D262D"/>
                </a:solidFill>
                <a:latin typeface="+mn-lt"/>
              </a:rPr>
              <a:t> </a:t>
            </a:r>
            <a:r>
              <a:rPr lang="en-US" sz="800" dirty="0" err="1" smtClean="0">
                <a:solidFill>
                  <a:srgbClr val="1D262D"/>
                </a:solidFill>
                <a:latin typeface="+mn-lt"/>
              </a:rPr>
              <a:t>en</a:t>
            </a:r>
            <a:r>
              <a:rPr lang="en-US" sz="800" dirty="0">
                <a:solidFill>
                  <a:srgbClr val="1D262D"/>
                </a:solidFill>
                <a:latin typeface="+mn-lt"/>
              </a:rPr>
              <a:t> </a:t>
            </a:r>
            <a:r>
              <a:rPr lang="en-US" sz="800" dirty="0">
                <a:solidFill>
                  <a:srgbClr val="12375C"/>
                </a:solidFill>
                <a:latin typeface="+mn-lt"/>
                <a:hlinkClick r:id="rId4"/>
              </a:rPr>
              <a:t>www.flaticon.com</a:t>
            </a:r>
            <a:endParaRPr lang="en-US" sz="800" i="0" dirty="0">
              <a:solidFill>
                <a:srgbClr val="1D262D"/>
              </a:solidFill>
              <a:effectLst/>
              <a:latin typeface="+mn-lt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b="20635"/>
          <a:stretch/>
        </p:blipFill>
        <p:spPr>
          <a:xfrm>
            <a:off x="3837901" y="2459707"/>
            <a:ext cx="8131466" cy="27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lantillaUC3M">
  <a:themeElements>
    <a:clrScheme name="PlantillaUC3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tillaUC3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UC3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UC3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UC3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UC3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UC3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UC3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versal">
  <a:themeElements>
    <a:clrScheme name="1_Transvers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ransver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ansvers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ransversal">
  <a:themeElements>
    <a:clrScheme name="1_Transvers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ransver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ransvers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vers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vers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PlantillaUC3M</Template>
  <TotalTime>2076</TotalTime>
  <Words>552</Words>
  <Application>Microsoft Office PowerPoint</Application>
  <PresentationFormat>Panorámica</PresentationFormat>
  <Paragraphs>111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Webdings</vt:lpstr>
      <vt:lpstr>2_PlantillaUC3M</vt:lpstr>
      <vt:lpstr>1_Transversal</vt:lpstr>
      <vt:lpstr>2_Transversal</vt:lpstr>
      <vt:lpstr>Presentación de PowerPoint</vt:lpstr>
      <vt:lpstr>La educación en el Plan Estratégico 2016-2022</vt:lpstr>
      <vt:lpstr>UTEID: una herramienta para impulsar el cambio</vt:lpstr>
      <vt:lpstr>UTEID: una herramienta para impulsar el cambio</vt:lpstr>
      <vt:lpstr>Funciones de la Biblioteca en la UTEID</vt:lpstr>
      <vt:lpstr>Funciones de la Biblioteca en la UTEID</vt:lpstr>
      <vt:lpstr>Funciones de la Biblioteca en la UTEID</vt:lpstr>
      <vt:lpstr>Funciones de la Biblioteca en la UTEID</vt:lpstr>
      <vt:lpstr>Funciones de la Biblioteca en la UTEID</vt:lpstr>
      <vt:lpstr>Funciones de la Biblioteca en la UTEID</vt:lpstr>
      <vt:lpstr>Funciones de la Biblioteca en la UTEID</vt:lpstr>
      <vt:lpstr>Funciones de la Biblioteca en la UTEID</vt:lpstr>
      <vt:lpstr>Presentación de PowerPoint</vt:lpstr>
    </vt:vector>
  </TitlesOfParts>
  <Company>Universidad Carlos III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Biblioteca</dc:creator>
  <cp:lastModifiedBy>Usuario de Windows</cp:lastModifiedBy>
  <cp:revision>197</cp:revision>
  <dcterms:created xsi:type="dcterms:W3CDTF">2008-09-08T16:49:47Z</dcterms:created>
  <dcterms:modified xsi:type="dcterms:W3CDTF">2019-06-18T11:16:13Z</dcterms:modified>
</cp:coreProperties>
</file>