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304" r:id="rId2"/>
    <p:sldId id="272" r:id="rId3"/>
    <p:sldId id="287" r:id="rId4"/>
    <p:sldId id="296" r:id="rId5"/>
    <p:sldId id="270" r:id="rId6"/>
    <p:sldId id="298" r:id="rId7"/>
    <p:sldId id="274" r:id="rId8"/>
    <p:sldId id="309" r:id="rId9"/>
    <p:sldId id="310" r:id="rId10"/>
    <p:sldId id="259" r:id="rId11"/>
    <p:sldId id="288" r:id="rId12"/>
    <p:sldId id="311" r:id="rId13"/>
    <p:sldId id="262" r:id="rId14"/>
    <p:sldId id="302" r:id="rId15"/>
  </p:sldIdLst>
  <p:sldSz cx="9144000" cy="5143500" type="screen16x9"/>
  <p:notesSz cx="6858000" cy="9144000"/>
  <p:embeddedFontLst>
    <p:embeddedFont>
      <p:font typeface="Raleway" panose="020B0604020202020204" charset="0"/>
      <p:regular r:id="rId17"/>
      <p:bold r:id="rId18"/>
      <p:italic r:id="rId19"/>
      <p:boldItalic r:id="rId20"/>
    </p:embeddedFont>
    <p:embeddedFont>
      <p:font typeface="Varela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5DD9FD-FF68-465C-8F58-E7ECE9F800CA}">
  <a:tblStyle styleId="{B85DD9FD-FF68-465C-8F58-E7ECE9F800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100"/>
            </a:lvl1pPr>
            <a:lvl2pPr lvl="1">
              <a:spcBef>
                <a:spcPts val="0"/>
              </a:spcBef>
              <a:buSzPts val="1400"/>
              <a:buChar char="○"/>
              <a:defRPr sz="1100"/>
            </a:lvl2pPr>
            <a:lvl3pPr lvl="2">
              <a:spcBef>
                <a:spcPts val="0"/>
              </a:spcBef>
              <a:buSzPts val="1400"/>
              <a:buChar char="■"/>
              <a:defRPr sz="1100"/>
            </a:lvl3pPr>
            <a:lvl4pPr lvl="3">
              <a:spcBef>
                <a:spcPts val="0"/>
              </a:spcBef>
              <a:buSzPts val="1400"/>
              <a:buChar char="●"/>
              <a:defRPr sz="1100"/>
            </a:lvl4pPr>
            <a:lvl5pPr lvl="4">
              <a:spcBef>
                <a:spcPts val="0"/>
              </a:spcBef>
              <a:buSzPts val="1400"/>
              <a:buChar char="○"/>
              <a:defRPr sz="1100"/>
            </a:lvl5pPr>
            <a:lvl6pPr lvl="5">
              <a:spcBef>
                <a:spcPts val="0"/>
              </a:spcBef>
              <a:buSzPts val="1400"/>
              <a:buChar char="■"/>
              <a:defRPr sz="1100"/>
            </a:lvl6pPr>
            <a:lvl7pPr lvl="6">
              <a:spcBef>
                <a:spcPts val="0"/>
              </a:spcBef>
              <a:buSzPts val="1400"/>
              <a:buChar char="●"/>
              <a:defRPr sz="1100"/>
            </a:lvl7pPr>
            <a:lvl8pPr lvl="7">
              <a:spcBef>
                <a:spcPts val="0"/>
              </a:spcBef>
              <a:buSzPts val="1400"/>
              <a:buChar char="○"/>
              <a:defRPr sz="1100"/>
            </a:lvl8pPr>
            <a:lvl9pPr lvl="8">
              <a:spcBef>
                <a:spcPts val="0"/>
              </a:spcBef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66465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939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807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551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968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161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15C73F63-6B4F-40DF-8B7F-198FA3ECB6D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96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472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04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6850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-13225" y="-6600"/>
            <a:ext cx="7076050" cy="5160000"/>
          </a:xfrm>
          <a:custGeom>
            <a:avLst/>
            <a:gdLst/>
            <a:ahLst/>
            <a:cxnLst/>
            <a:rect l="0" t="0" r="0" b="0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457200" y="2965525"/>
            <a:ext cx="3374700" cy="1007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ts val="3000"/>
              <a:buNone/>
              <a:defRPr sz="3000"/>
            </a:lvl1pPr>
            <a:lvl2pPr lvl="1" rtl="0">
              <a:spcBef>
                <a:spcPts val="0"/>
              </a:spcBef>
              <a:buSzPts val="3000"/>
              <a:buNone/>
              <a:defRPr sz="3000"/>
            </a:lvl2pPr>
            <a:lvl3pPr lvl="2" rtl="0">
              <a:spcBef>
                <a:spcPts val="0"/>
              </a:spcBef>
              <a:buSzPts val="3000"/>
              <a:buNone/>
              <a:defRPr sz="3000"/>
            </a:lvl3pPr>
            <a:lvl4pPr lvl="3" rtl="0">
              <a:spcBef>
                <a:spcPts val="0"/>
              </a:spcBef>
              <a:buSzPts val="3000"/>
              <a:buNone/>
              <a:defRPr sz="3000"/>
            </a:lvl4pPr>
            <a:lvl5pPr lvl="4" rtl="0">
              <a:spcBef>
                <a:spcPts val="0"/>
              </a:spcBef>
              <a:buSzPts val="3000"/>
              <a:buNone/>
              <a:defRPr sz="3000"/>
            </a:lvl5pPr>
            <a:lvl6pPr lvl="5" rtl="0">
              <a:spcBef>
                <a:spcPts val="0"/>
              </a:spcBef>
              <a:buSzPts val="3000"/>
              <a:buNone/>
              <a:defRPr sz="3000"/>
            </a:lvl6pPr>
            <a:lvl7pPr lvl="6" rtl="0">
              <a:spcBef>
                <a:spcPts val="0"/>
              </a:spcBef>
              <a:buSzPts val="3000"/>
              <a:buNone/>
              <a:defRPr sz="3000"/>
            </a:lvl7pPr>
            <a:lvl8pPr lvl="7" rtl="0">
              <a:spcBef>
                <a:spcPts val="0"/>
              </a:spcBef>
              <a:buSzPts val="3000"/>
              <a:buNone/>
              <a:defRPr sz="3000"/>
            </a:lvl8pPr>
            <a:lvl9pPr lvl="8" rtl="0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457200" y="4056927"/>
            <a:ext cx="3374700" cy="68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1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SzPts val="11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SzPts val="11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SzPts val="11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SzPts val="11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SzPts val="11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SzPts val="11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SzPts val="11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SzPts val="1100"/>
              <a:buFont typeface="Raleway"/>
              <a:buNone/>
              <a:defRPr sz="11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-13225" y="-6600"/>
            <a:ext cx="7076050" cy="5160000"/>
          </a:xfrm>
          <a:custGeom>
            <a:avLst/>
            <a:gdLst/>
            <a:ahLst/>
            <a:cxnLst/>
            <a:rect l="0" t="0" r="0" b="0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ross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 flipH="1">
            <a:off x="667310" y="-6600"/>
            <a:ext cx="8476700" cy="5153400"/>
          </a:xfrm>
          <a:custGeom>
            <a:avLst/>
            <a:gdLst/>
            <a:ahLst/>
            <a:cxnLst/>
            <a:rect l="0" t="0" r="0" b="0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54" name="Shape 54"/>
          <p:cNvSpPr/>
          <p:nvPr/>
        </p:nvSpPr>
        <p:spPr>
          <a:xfrm>
            <a:off x="0" y="-6600"/>
            <a:ext cx="8476700" cy="5153400"/>
          </a:xfrm>
          <a:custGeom>
            <a:avLst/>
            <a:gdLst/>
            <a:ahLst/>
            <a:cxnLst/>
            <a:rect l="0" t="0" r="0" b="0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tally 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  <p:sp>
        <p:nvSpPr>
          <p:cNvPr id="58" name="Shape 58"/>
          <p:cNvSpPr/>
          <p:nvPr/>
        </p:nvSpPr>
        <p:spPr>
          <a:xfrm>
            <a:off x="75" y="75"/>
            <a:ext cx="9144000" cy="5143500"/>
          </a:xfrm>
          <a:prstGeom prst="rect">
            <a:avLst/>
          </a:prstGeom>
          <a:solidFill>
            <a:srgbClr val="212539">
              <a:alpha val="6462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A2CC8B09-BE41-47F0-9323-893B7AE6C58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B88C99B-48D0-4CD4-B101-E0C5566140F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F8356D2-6B1D-446B-B666-F5B1C7FD4E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FB06BD-3A9F-434F-B5A9-AF8C34F8A454}" type="datetime1">
              <a:rPr lang="es-ES"/>
              <a:pPr lvl="0"/>
              <a:t>20/06/2019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77EF712E-97F7-4AB0-A2FD-E578AB6951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CAB2F56-AE0E-487D-9B6F-4B7622656C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E6AF10-E237-444D-831C-501A33FF8425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15287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670017A5-E838-4CDD-9A98-3F0A97734E7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597817"/>
            <a:ext cx="7772400" cy="11025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54F8BCF6-3929-42C9-BF12-E9071A357BE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2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C1433BF-F69A-499D-8D21-03E30F0759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B5ED1E-B5A9-40F1-886C-7DA56B78A576}" type="datetime1">
              <a:rPr lang="es-ES"/>
              <a:pPr lvl="0"/>
              <a:t>20/06/2019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5CC44E5A-4B12-4880-8539-D4B4AC25148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E996D10F-9CE2-40DA-9B10-ED55002A4F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7830CC-ED5A-4B93-8F7B-21B7DE50EA0B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15022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76A5A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984875"/>
            <a:ext cx="2383800" cy="62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715123"/>
            <a:ext cx="4762200" cy="273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Varela"/>
              <a:buChar char="╺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 sz="10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‹Nº›</a:t>
            </a:fld>
            <a:endParaRPr lang="en" sz="1000" b="1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60" r:id="rId5"/>
    <p:sldLayoutId id="2147483661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" y="1330961"/>
            <a:ext cx="3374700" cy="1285208"/>
          </a:xfrm>
        </p:spPr>
        <p:txBody>
          <a:bodyPr/>
          <a:lstStyle/>
          <a:p>
            <a:r>
              <a:rPr lang="es-ES" dirty="0"/>
              <a:t>¿Y si construimos un MOOC?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" y="3250245"/>
            <a:ext cx="3374700" cy="1212942"/>
          </a:xfrm>
        </p:spPr>
        <p:txBody>
          <a:bodyPr/>
          <a:lstStyle/>
          <a:p>
            <a:r>
              <a:rPr lang="es-ES" dirty="0"/>
              <a:t> “Las bibliotecas universitarias ante los retos del futuro”</a:t>
            </a:r>
          </a:p>
          <a:p>
            <a:r>
              <a:rPr lang="es-ES" dirty="0"/>
              <a:t>20 y 21 de junio de 2019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04800" y="2473036"/>
            <a:ext cx="3527100" cy="49747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sz="30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S" sz="2000" dirty="0"/>
              <a:t>Rosa Sánchez-Fernández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B157DDA-F5BB-4627-A5BB-2ECC477B7A19}"/>
              </a:ext>
            </a:extLst>
          </p:cNvPr>
          <p:cNvSpPr txBox="1">
            <a:spLocks/>
          </p:cNvSpPr>
          <p:nvPr/>
        </p:nvSpPr>
        <p:spPr>
          <a:xfrm>
            <a:off x="304800" y="2571750"/>
            <a:ext cx="4592782" cy="3987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sz="30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ts val="3000"/>
              <a:buFont typeface="Raleway"/>
              <a:buNone/>
              <a:defRPr sz="3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S" sz="2000" dirty="0"/>
              <a:t>Rosa Sánchez-Fernández - UNED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A71F4CB-2FDF-4AD5-A262-7ABB6E8DE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97" y="4326969"/>
            <a:ext cx="1614053" cy="4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7DBFD275-A115-4F59-B439-A3B1C8DC47F6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AAE0D53A-16CC-4CAC-9739-6EFB8B335BF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F3223AC-EBA9-449F-854B-D580837AB4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0"/>
            <a:ext cx="7772400" cy="51435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sp>
        <p:nvSpPr>
          <p:cNvPr id="4" name="Shape 104"/>
          <p:cNvSpPr txBox="1">
            <a:spLocks/>
          </p:cNvSpPr>
          <p:nvPr/>
        </p:nvSpPr>
        <p:spPr>
          <a:xfrm>
            <a:off x="279990" y="3768116"/>
            <a:ext cx="5892800" cy="115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None/>
              <a:defRPr sz="1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S" sz="2400" dirty="0"/>
              <a:t>PARTICIPACIÓN</a:t>
            </a:r>
          </a:p>
          <a:p>
            <a:r>
              <a:rPr lang="es-ES" sz="2400" dirty="0"/>
              <a:t>Oyentes 	</a:t>
            </a:r>
            <a:r>
              <a:rPr lang="es-ES" sz="2400"/>
              <a:t>	</a:t>
            </a:r>
            <a:r>
              <a:rPr lang="es-ES" sz="2400" smtClean="0"/>
              <a:t>547</a:t>
            </a:r>
            <a:endParaRPr lang="es-ES" sz="2400" dirty="0"/>
          </a:p>
          <a:p>
            <a:r>
              <a:rPr lang="es-ES" sz="2400" dirty="0"/>
              <a:t>Con acreditación  	127</a:t>
            </a:r>
          </a:p>
          <a:p>
            <a:r>
              <a:rPr lang="es-ES" sz="2400" dirty="0"/>
              <a:t>Total			</a:t>
            </a:r>
            <a:r>
              <a:rPr lang="es-ES" sz="2400" dirty="0" smtClean="0"/>
              <a:t>674</a:t>
            </a:r>
            <a:endParaRPr lang="es-ES" sz="2400" dirty="0"/>
          </a:p>
          <a:p>
            <a:endParaRPr lang="es-ES" sz="2400" dirty="0"/>
          </a:p>
          <a:p>
            <a:r>
              <a:rPr lang="es-ES" sz="2400" dirty="0"/>
              <a:t>DURACIÓN</a:t>
            </a:r>
          </a:p>
          <a:p>
            <a:r>
              <a:rPr lang="es-ES" sz="2400" dirty="0"/>
              <a:t>21 de mayo 2018</a:t>
            </a:r>
          </a:p>
          <a:p>
            <a:r>
              <a:rPr lang="es-ES" sz="2400" dirty="0"/>
              <a:t>20 de junio 2018</a:t>
            </a:r>
          </a:p>
        </p:txBody>
      </p:sp>
      <p:sp>
        <p:nvSpPr>
          <p:cNvPr id="5" name="Shape 104"/>
          <p:cNvSpPr txBox="1">
            <a:spLocks/>
          </p:cNvSpPr>
          <p:nvPr/>
        </p:nvSpPr>
        <p:spPr>
          <a:xfrm>
            <a:off x="279990" y="215584"/>
            <a:ext cx="3797477" cy="652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None/>
              <a:defRPr sz="1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S" sz="3200" dirty="0">
                <a:solidFill>
                  <a:schemeClr val="tx1"/>
                </a:solidFill>
              </a:rPr>
              <a:t>ALGUNAS CIFRAS</a:t>
            </a:r>
            <a:endParaRPr lang="e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73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>
            <a:extLst>
              <a:ext uri="{FF2B5EF4-FFF2-40B4-BE49-F238E27FC236}">
                <a16:creationId xmlns:a16="http://schemas.microsoft.com/office/drawing/2014/main" id="{01E8D0EA-18DE-44F9-803D-89E946354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618" y="-62352"/>
            <a:ext cx="4182140" cy="5255358"/>
          </a:xfrm>
          <a:prstGeom prst="rect">
            <a:avLst/>
          </a:prstGeom>
          <a:noFill/>
          <a:ln cap="flat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7CE0B5B-EAAE-42F3-8358-3EAC6BD629FF}"/>
              </a:ext>
            </a:extLst>
          </p:cNvPr>
          <p:cNvSpPr txBox="1"/>
          <p:nvPr/>
        </p:nvSpPr>
        <p:spPr>
          <a:xfrm>
            <a:off x="4628707" y="636382"/>
            <a:ext cx="4231759" cy="36702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b="1" kern="1200" dirty="0">
              <a:solidFill>
                <a:schemeClr val="tx1"/>
              </a:solidFill>
              <a:latin typeface="Raleway" panose="020B0604020202020204" charset="0"/>
            </a:endParaRPr>
          </a:p>
          <a:p>
            <a:pPr defTabSz="6858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TENDENCIA DE FUTURO</a:t>
            </a:r>
          </a:p>
          <a:p>
            <a:pPr defTabSz="6858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b="1" kern="1200" dirty="0">
              <a:solidFill>
                <a:schemeClr val="tx1"/>
              </a:solidFill>
              <a:latin typeface="Raleway" panose="020B0604020202020204" charset="0"/>
            </a:endParaRP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Mayor confluencia entre enseñanzas regladas y </a:t>
            </a:r>
            <a:r>
              <a:rPr lang="es-ES" b="1" kern="1200" dirty="0" err="1">
                <a:solidFill>
                  <a:schemeClr val="tx1"/>
                </a:solidFill>
                <a:latin typeface="Raleway" panose="020B0604020202020204" charset="0"/>
              </a:rPr>
              <a:t>MOOCs</a:t>
            </a:r>
            <a:endParaRPr lang="es-ES" b="1" kern="1200" dirty="0">
              <a:solidFill>
                <a:schemeClr val="tx1"/>
              </a:solidFill>
              <a:latin typeface="Raleway" panose="020B0604020202020204" charset="0"/>
            </a:endParaRPr>
          </a:p>
          <a:p>
            <a:pPr defTabSz="6858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b="1" kern="1200" dirty="0">
              <a:solidFill>
                <a:schemeClr val="tx1"/>
              </a:solidFill>
              <a:latin typeface="Raleway" panose="020B0604020202020204" charset="0"/>
            </a:endParaRPr>
          </a:p>
          <a:p>
            <a:pPr defTabSz="6858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PROS</a:t>
            </a:r>
          </a:p>
          <a:p>
            <a:pPr defTabSz="6858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b="1" kern="1200" dirty="0">
              <a:solidFill>
                <a:schemeClr val="tx1"/>
              </a:solidFill>
              <a:latin typeface="Raleway" panose="020B0604020202020204" charset="0"/>
            </a:endParaRP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Aprendizaje a lo largo de la vida</a:t>
            </a: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Apoyo para el Desarrollo profesional</a:t>
            </a: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Búsqueda de nuevos perfiles digitales</a:t>
            </a:r>
          </a:p>
        </p:txBody>
      </p:sp>
    </p:spTree>
    <p:extLst>
      <p:ext uri="{BB962C8B-B14F-4D97-AF65-F5344CB8AC3E}">
        <p14:creationId xmlns:p14="http://schemas.microsoft.com/office/powerpoint/2010/main" val="884765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13</a:t>
            </a:fld>
            <a:endParaRPr lang="en"/>
          </a:p>
        </p:txBody>
      </p:sp>
      <p:sp>
        <p:nvSpPr>
          <p:cNvPr id="6" name="Shape 91">
            <a:extLst>
              <a:ext uri="{FF2B5EF4-FFF2-40B4-BE49-F238E27FC236}">
                <a16:creationId xmlns:a16="http://schemas.microsoft.com/office/drawing/2014/main" id="{03305E99-3EF3-4EFB-87FB-B79E7CA175A8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44550" y="2733119"/>
            <a:ext cx="5192233" cy="224233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s-ES" sz="2800" dirty="0"/>
              <a:t>“La educación en línea democratizará y modificará el aprendizaje global”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>IFLA </a:t>
            </a:r>
            <a:r>
              <a:rPr lang="es-ES" dirty="0" err="1"/>
              <a:t>Trend</a:t>
            </a:r>
            <a:r>
              <a:rPr lang="es-ES" dirty="0"/>
              <a:t> </a:t>
            </a:r>
            <a:r>
              <a:rPr lang="es-ES" dirty="0" err="1"/>
              <a:t>Report</a:t>
            </a:r>
            <a:r>
              <a:rPr lang="es-ES" dirty="0"/>
              <a:t> 2013</a:t>
            </a:r>
            <a:br>
              <a:rPr lang="es-ES" dirty="0"/>
            </a:br>
            <a:r>
              <a:rPr lang="es-ES" dirty="0"/>
              <a:t>¿Surcando las olas o atrapados en la marea? </a:t>
            </a:r>
            <a:br>
              <a:rPr lang="es-ES" dirty="0"/>
            </a:br>
            <a:endParaRPr lang="es-E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Marcador de texto 1"/>
          <p:cNvSpPr txBox="1">
            <a:spLocks/>
          </p:cNvSpPr>
          <p:nvPr/>
        </p:nvSpPr>
        <p:spPr>
          <a:xfrm>
            <a:off x="281585" y="3983863"/>
            <a:ext cx="3990600" cy="86458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604020202020204" charset="0"/>
              </a:rPr>
              <a:t>Rosa Sánchez-Fernández</a:t>
            </a:r>
          </a:p>
          <a:p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604020202020204" charset="0"/>
              </a:rPr>
              <a:t>UNED</a:t>
            </a:r>
          </a:p>
        </p:txBody>
      </p:sp>
    </p:spTree>
    <p:extLst>
      <p:ext uri="{BB962C8B-B14F-4D97-AF65-F5344CB8AC3E}">
        <p14:creationId xmlns:p14="http://schemas.microsoft.com/office/powerpoint/2010/main" val="1748403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 idx="4294967295"/>
          </p:nvPr>
        </p:nvSpPr>
        <p:spPr>
          <a:xfrm>
            <a:off x="457200" y="984875"/>
            <a:ext cx="2383800" cy="629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s-ES" dirty="0"/>
              <a:t>FASES</a:t>
            </a:r>
            <a:endParaRPr lang="en" dirty="0"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cxnSp>
        <p:nvCxnSpPr>
          <p:cNvPr id="203" name="Shape 203"/>
          <p:cNvCxnSpPr/>
          <p:nvPr/>
        </p:nvCxnSpPr>
        <p:spPr>
          <a:xfrm rot="10800000">
            <a:off x="0" y="2554091"/>
            <a:ext cx="9132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04" name="Shape 204"/>
          <p:cNvSpPr/>
          <p:nvPr/>
        </p:nvSpPr>
        <p:spPr>
          <a:xfrm>
            <a:off x="2843740" y="2470717"/>
            <a:ext cx="90300" cy="903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1069385" y="2470718"/>
            <a:ext cx="90300" cy="903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4618086" y="2470720"/>
            <a:ext cx="90300" cy="903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333185" y="2287270"/>
            <a:ext cx="1562700" cy="1614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s-ES" dirty="0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rPr>
              <a:t>Planificación</a:t>
            </a:r>
            <a:endParaRPr lang="en" dirty="0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3886295" y="2287272"/>
            <a:ext cx="1562700" cy="1614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s-ES" dirty="0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rPr>
              <a:t>UNED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s-ES" dirty="0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rPr>
              <a:t>Abierta</a:t>
            </a:r>
            <a:endParaRPr lang="en" dirty="0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2109740" y="2287270"/>
            <a:ext cx="1562700" cy="1614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s-ES" dirty="0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rPr>
              <a:t>Organización</a:t>
            </a:r>
            <a:endParaRPr lang="en" dirty="0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12" name="Shape 206"/>
          <p:cNvSpPr/>
          <p:nvPr/>
        </p:nvSpPr>
        <p:spPr>
          <a:xfrm>
            <a:off x="6394641" y="2470718"/>
            <a:ext cx="90300" cy="903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208"/>
          <p:cNvSpPr/>
          <p:nvPr/>
        </p:nvSpPr>
        <p:spPr>
          <a:xfrm>
            <a:off x="5662850" y="2287270"/>
            <a:ext cx="1562700" cy="1614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s-ES" dirty="0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rPr>
              <a:t>Creación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s-ES" dirty="0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rPr>
              <a:t>audiovisuales</a:t>
            </a:r>
            <a:endParaRPr lang="en" dirty="0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15" name="Shape 206"/>
          <p:cNvSpPr/>
          <p:nvPr/>
        </p:nvSpPr>
        <p:spPr>
          <a:xfrm>
            <a:off x="8129516" y="2470718"/>
            <a:ext cx="90300" cy="903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208"/>
          <p:cNvSpPr/>
          <p:nvPr/>
        </p:nvSpPr>
        <p:spPr>
          <a:xfrm>
            <a:off x="7397725" y="2287270"/>
            <a:ext cx="1562700" cy="1614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s-ES" dirty="0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rPr>
              <a:t>Impartición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s-ES" dirty="0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rPr>
              <a:t>curso</a:t>
            </a:r>
            <a:endParaRPr lang="en" dirty="0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ctrTitle" idx="4294967295"/>
          </p:nvPr>
        </p:nvSpPr>
        <p:spPr>
          <a:xfrm>
            <a:off x="258726" y="368595"/>
            <a:ext cx="6397255" cy="594094"/>
          </a:xfrm>
          <a:prstGeom prst="rect">
            <a:avLst/>
          </a:prstGeom>
          <a:solidFill>
            <a:schemeClr val="bg1"/>
          </a:solidFill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es-ES" sz="2800" dirty="0">
                <a:solidFill>
                  <a:schemeClr val="tx1"/>
                </a:solidFill>
              </a:rPr>
              <a:t>TENER UNA IDEA … Y COMPARTIRLA</a:t>
            </a:r>
            <a:endParaRPr lang="en" sz="2800" dirty="0">
              <a:solidFill>
                <a:schemeClr val="tx1"/>
              </a:solidFill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sp>
        <p:nvSpPr>
          <p:cNvPr id="5" name="Shape 104"/>
          <p:cNvSpPr txBox="1">
            <a:spLocks/>
          </p:cNvSpPr>
          <p:nvPr/>
        </p:nvSpPr>
        <p:spPr>
          <a:xfrm>
            <a:off x="202020" y="1543355"/>
            <a:ext cx="5842000" cy="33753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None/>
              <a:defRPr sz="1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S" sz="2800" dirty="0"/>
              <a:t>CREACIÓN GRUPO </a:t>
            </a:r>
          </a:p>
          <a:p>
            <a:r>
              <a:rPr lang="es-ES" sz="2800" dirty="0"/>
              <a:t>DE TRABAJO </a:t>
            </a:r>
          </a:p>
          <a:p>
            <a:r>
              <a:rPr lang="es-ES" sz="2800" dirty="0"/>
              <a:t>BiblioMOOCSalud</a:t>
            </a:r>
          </a:p>
          <a:p>
            <a:endParaRPr lang="es-ES" sz="2800" dirty="0"/>
          </a:p>
          <a:p>
            <a:r>
              <a:rPr lang="es-ES" sz="2800" dirty="0"/>
              <a:t>		 </a:t>
            </a:r>
          </a:p>
          <a:p>
            <a:r>
              <a:rPr lang="es-ES" sz="2800" dirty="0"/>
              <a:t>TRABAJO COLABORATIVO</a:t>
            </a:r>
          </a:p>
        </p:txBody>
      </p:sp>
    </p:spTree>
    <p:extLst>
      <p:ext uri="{BB962C8B-B14F-4D97-AF65-F5344CB8AC3E}">
        <p14:creationId xmlns:p14="http://schemas.microsoft.com/office/powerpoint/2010/main" val="2940936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ctrTitle" idx="4294967295"/>
          </p:nvPr>
        </p:nvSpPr>
        <p:spPr>
          <a:xfrm>
            <a:off x="1149955" y="1428609"/>
            <a:ext cx="6744852" cy="261234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/>
            <a:r>
              <a:rPr lang="es-ES" sz="6600" dirty="0"/>
              <a:t>PLANIFICACIÓN</a:t>
            </a:r>
            <a:br>
              <a:rPr lang="es-ES" sz="6600" dirty="0"/>
            </a:br>
            <a:endParaRPr lang="en" sz="6000" dirty="0"/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3017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ctrTitle" idx="4294967295"/>
          </p:nvPr>
        </p:nvSpPr>
        <p:spPr>
          <a:xfrm>
            <a:off x="1222744" y="1672103"/>
            <a:ext cx="6698511" cy="149474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/>
            <a:r>
              <a:rPr lang="es-ES" sz="6600" dirty="0"/>
              <a:t>ORGANIZACIÓN</a:t>
            </a:r>
            <a:endParaRPr lang="en" sz="6000" dirty="0"/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ctrTitle" idx="4294967295"/>
          </p:nvPr>
        </p:nvSpPr>
        <p:spPr>
          <a:xfrm>
            <a:off x="1534160" y="1075734"/>
            <a:ext cx="6319519" cy="200274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/>
            <a:r>
              <a:rPr lang="es-ES" sz="6600" dirty="0"/>
              <a:t>CRONOGRAMA</a:t>
            </a:r>
            <a:endParaRPr lang="en" sz="6000" dirty="0"/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457200" y="4673650"/>
            <a:ext cx="548700" cy="24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871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>
            <a:extLst>
              <a:ext uri="{FF2B5EF4-FFF2-40B4-BE49-F238E27FC236}">
                <a16:creationId xmlns:a16="http://schemas.microsoft.com/office/drawing/2014/main" id="{01E8D0EA-18DE-44F9-803D-89E946354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8688" cy="5143500"/>
          </a:xfrm>
          <a:prstGeom prst="rect">
            <a:avLst/>
          </a:prstGeom>
          <a:noFill/>
          <a:ln cap="flat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7CE0B5B-EAAE-42F3-8358-3EAC6BD629FF}"/>
              </a:ext>
            </a:extLst>
          </p:cNvPr>
          <p:cNvSpPr txBox="1"/>
          <p:nvPr/>
        </p:nvSpPr>
        <p:spPr>
          <a:xfrm>
            <a:off x="5918197" y="948270"/>
            <a:ext cx="2559495" cy="28392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b="1" kern="1200" dirty="0">
              <a:solidFill>
                <a:schemeClr val="tx1"/>
              </a:solidFill>
              <a:latin typeface="Raleway" panose="020B0604020202020204" charset="0"/>
            </a:endParaRP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ASESORAMIENTO</a:t>
            </a:r>
          </a:p>
          <a:p>
            <a:pPr marL="285750" indent="-285750" defTabSz="685800"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b="1" kern="1200" dirty="0">
              <a:solidFill>
                <a:schemeClr val="tx1"/>
              </a:solidFill>
              <a:latin typeface="Raleway" panose="020B0604020202020204" charset="0"/>
            </a:endParaRP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ESTUDIO POSIBILIDADES</a:t>
            </a: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b="1" kern="1200" dirty="0">
              <a:solidFill>
                <a:schemeClr val="tx1"/>
              </a:solidFill>
              <a:latin typeface="Raleway" panose="020B0604020202020204" charset="0"/>
            </a:endParaRP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RESOLUCIÓN PROBLEMAS</a:t>
            </a: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b="1" kern="1200" dirty="0">
              <a:solidFill>
                <a:schemeClr val="tx1"/>
              </a:solidFill>
              <a:latin typeface="Raleway" panose="020B0604020202020204" charset="0"/>
            </a:endParaRP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ANALÍTICAS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>
            <a:extLst>
              <a:ext uri="{FF2B5EF4-FFF2-40B4-BE49-F238E27FC236}">
                <a16:creationId xmlns:a16="http://schemas.microsoft.com/office/drawing/2014/main" id="{01E8D0EA-18DE-44F9-803D-89E946354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32" y="0"/>
            <a:ext cx="5166965" cy="5143500"/>
          </a:xfrm>
          <a:prstGeom prst="rect">
            <a:avLst/>
          </a:prstGeom>
          <a:noFill/>
          <a:ln cap="flat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7CE0B5B-EAAE-42F3-8358-3EAC6BD629FF}"/>
              </a:ext>
            </a:extLst>
          </p:cNvPr>
          <p:cNvSpPr txBox="1"/>
          <p:nvPr/>
        </p:nvSpPr>
        <p:spPr>
          <a:xfrm>
            <a:off x="5918197" y="948270"/>
            <a:ext cx="2559495" cy="3116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b="1" kern="1200" dirty="0">
              <a:solidFill>
                <a:schemeClr val="tx1"/>
              </a:solidFill>
              <a:latin typeface="Raleway" panose="020B0604020202020204" charset="0"/>
            </a:endParaRPr>
          </a:p>
          <a:p>
            <a:pPr defTabSz="6858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GRABACIONES</a:t>
            </a: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Estudio</a:t>
            </a: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 err="1">
                <a:solidFill>
                  <a:schemeClr val="tx1"/>
                </a:solidFill>
                <a:latin typeface="Raleway" panose="020B0604020202020204" charset="0"/>
              </a:rPr>
              <a:t>Videoclases</a:t>
            </a:r>
            <a:endParaRPr lang="es-ES" b="1" kern="1200" dirty="0">
              <a:solidFill>
                <a:schemeClr val="tx1"/>
              </a:solidFill>
              <a:latin typeface="Raleway" panose="020B0604020202020204" charset="0"/>
            </a:endParaRP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 err="1">
                <a:solidFill>
                  <a:schemeClr val="tx1"/>
                </a:solidFill>
                <a:latin typeface="Raleway" panose="020B0604020202020204" charset="0"/>
              </a:rPr>
              <a:t>Polimedias</a:t>
            </a:r>
            <a:endParaRPr lang="es-ES" b="1" kern="1200" dirty="0">
              <a:solidFill>
                <a:schemeClr val="tx1"/>
              </a:solidFill>
              <a:latin typeface="Raleway" panose="020B0604020202020204" charset="0"/>
            </a:endParaRP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Entrevistas</a:t>
            </a: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b="1" kern="1200" dirty="0">
              <a:solidFill>
                <a:schemeClr val="tx1"/>
              </a:solidFill>
              <a:latin typeface="Raleway" panose="020B0604020202020204" charset="0"/>
            </a:endParaRPr>
          </a:p>
          <a:p>
            <a:pPr defTabSz="6858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SERVICIOS</a:t>
            </a: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Edición</a:t>
            </a: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Postproducción</a:t>
            </a:r>
          </a:p>
          <a:p>
            <a:pPr marL="285750" indent="-285750" defTabSz="685800"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chemeClr val="tx1"/>
                </a:solidFill>
                <a:latin typeface="Raleway" panose="020B0604020202020204" charset="0"/>
              </a:rPr>
              <a:t>Difusión</a:t>
            </a:r>
          </a:p>
        </p:txBody>
      </p:sp>
    </p:spTree>
    <p:extLst>
      <p:ext uri="{BB962C8B-B14F-4D97-AF65-F5344CB8AC3E}">
        <p14:creationId xmlns:p14="http://schemas.microsoft.com/office/powerpoint/2010/main" val="2729166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620860F5-6F94-4952-9F8C-2A50D05FDE5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89FBF19-4E4B-4305-9D41-E1558D7B422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D434A79-4D12-4DD7-82EE-20325332DF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3154" y="0"/>
            <a:ext cx="8353646" cy="51435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5 Rectángulo">
            <a:extLst>
              <a:ext uri="{FF2B5EF4-FFF2-40B4-BE49-F238E27FC236}">
                <a16:creationId xmlns:a16="http://schemas.microsoft.com/office/drawing/2014/main" id="{FE6DA03C-37F7-4AB4-A1EF-3125B3AB0C67}"/>
              </a:ext>
            </a:extLst>
          </p:cNvPr>
          <p:cNvSpPr/>
          <p:nvPr/>
        </p:nvSpPr>
        <p:spPr>
          <a:xfrm>
            <a:off x="2392294" y="1815669"/>
            <a:ext cx="1666162" cy="346249"/>
          </a:xfrm>
          <a:prstGeom prst="rect">
            <a:avLst/>
          </a:prstGeom>
          <a:solidFill>
            <a:srgbClr val="009999"/>
          </a:solidFill>
          <a:ln cap="flat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604020202020204" charset="0"/>
              </a:rPr>
              <a:t>Bibliotecarios</a:t>
            </a:r>
          </a:p>
        </p:txBody>
      </p:sp>
      <p:sp>
        <p:nvSpPr>
          <p:cNvPr id="6" name="6 Rectángulo">
            <a:extLst>
              <a:ext uri="{FF2B5EF4-FFF2-40B4-BE49-F238E27FC236}">
                <a16:creationId xmlns:a16="http://schemas.microsoft.com/office/drawing/2014/main" id="{E9133070-B161-44B2-A10F-39FEEE74A87A}"/>
              </a:ext>
            </a:extLst>
          </p:cNvPr>
          <p:cNvSpPr/>
          <p:nvPr/>
        </p:nvSpPr>
        <p:spPr>
          <a:xfrm>
            <a:off x="1493663" y="2657694"/>
            <a:ext cx="1332737" cy="346249"/>
          </a:xfrm>
          <a:prstGeom prst="rect">
            <a:avLst/>
          </a:prstGeom>
          <a:solidFill>
            <a:srgbClr val="009999"/>
          </a:solidFill>
          <a:ln cap="flat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604020202020204" charset="0"/>
              </a:rPr>
              <a:t>Profesores</a:t>
            </a:r>
          </a:p>
        </p:txBody>
      </p:sp>
      <p:sp>
        <p:nvSpPr>
          <p:cNvPr id="7" name="7 Rectángulo">
            <a:extLst>
              <a:ext uri="{FF2B5EF4-FFF2-40B4-BE49-F238E27FC236}">
                <a16:creationId xmlns:a16="http://schemas.microsoft.com/office/drawing/2014/main" id="{5ECD7E25-A9DD-41B5-9986-575F0892E828}"/>
              </a:ext>
            </a:extLst>
          </p:cNvPr>
          <p:cNvSpPr/>
          <p:nvPr/>
        </p:nvSpPr>
        <p:spPr>
          <a:xfrm>
            <a:off x="1293635" y="866062"/>
            <a:ext cx="2318583" cy="346249"/>
          </a:xfrm>
          <a:prstGeom prst="rect">
            <a:avLst/>
          </a:prstGeom>
          <a:solidFill>
            <a:srgbClr val="009999"/>
          </a:solidFill>
          <a:ln cap="flat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604020202020204" charset="0"/>
              </a:rPr>
              <a:t>Cargos académicos</a:t>
            </a:r>
          </a:p>
        </p:txBody>
      </p:sp>
      <p:sp>
        <p:nvSpPr>
          <p:cNvPr id="8" name="8 Rectángulo">
            <a:extLst>
              <a:ext uri="{FF2B5EF4-FFF2-40B4-BE49-F238E27FC236}">
                <a16:creationId xmlns:a16="http://schemas.microsoft.com/office/drawing/2014/main" id="{40264644-FAF9-4B77-B258-FA2F9B1F662A}"/>
              </a:ext>
            </a:extLst>
          </p:cNvPr>
          <p:cNvSpPr/>
          <p:nvPr/>
        </p:nvSpPr>
        <p:spPr>
          <a:xfrm>
            <a:off x="4139953" y="3597864"/>
            <a:ext cx="1069845" cy="346249"/>
          </a:xfrm>
          <a:prstGeom prst="rect">
            <a:avLst/>
          </a:prstGeom>
          <a:solidFill>
            <a:srgbClr val="009999"/>
          </a:solidFill>
          <a:ln cap="flat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604020202020204" charset="0"/>
              </a:rPr>
              <a:t>Médicos</a:t>
            </a:r>
          </a:p>
        </p:txBody>
      </p:sp>
      <p:sp>
        <p:nvSpPr>
          <p:cNvPr id="9" name="9 Rectángulo">
            <a:extLst>
              <a:ext uri="{FF2B5EF4-FFF2-40B4-BE49-F238E27FC236}">
                <a16:creationId xmlns:a16="http://schemas.microsoft.com/office/drawing/2014/main" id="{D2BAC3C3-52AC-4CB9-94E5-58EA02C71766}"/>
              </a:ext>
            </a:extLst>
          </p:cNvPr>
          <p:cNvSpPr/>
          <p:nvPr/>
        </p:nvSpPr>
        <p:spPr>
          <a:xfrm>
            <a:off x="5004054" y="2294748"/>
            <a:ext cx="1781578" cy="346249"/>
          </a:xfrm>
          <a:prstGeom prst="rect">
            <a:avLst/>
          </a:prstGeom>
          <a:solidFill>
            <a:srgbClr val="009999"/>
          </a:solidFill>
          <a:ln cap="flat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604020202020204" charset="0"/>
              </a:rPr>
              <a:t>Investigadores</a:t>
            </a:r>
          </a:p>
        </p:txBody>
      </p:sp>
      <p:sp>
        <p:nvSpPr>
          <p:cNvPr id="10" name="10 Rectángulo">
            <a:extLst>
              <a:ext uri="{FF2B5EF4-FFF2-40B4-BE49-F238E27FC236}">
                <a16:creationId xmlns:a16="http://schemas.microsoft.com/office/drawing/2014/main" id="{DD57F6C4-A76F-468B-88C6-56A5166391E1}"/>
              </a:ext>
            </a:extLst>
          </p:cNvPr>
          <p:cNvSpPr/>
          <p:nvPr/>
        </p:nvSpPr>
        <p:spPr>
          <a:xfrm>
            <a:off x="6030162" y="1724731"/>
            <a:ext cx="1369606" cy="346249"/>
          </a:xfrm>
          <a:prstGeom prst="rect">
            <a:avLst/>
          </a:prstGeom>
          <a:solidFill>
            <a:srgbClr val="009999"/>
          </a:solidFill>
          <a:ln cap="flat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604020202020204" charset="0"/>
              </a:rPr>
              <a:t>Periodistas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agoz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</TotalTime>
  <Words>133</Words>
  <Application>Microsoft Office PowerPoint</Application>
  <PresentationFormat>Presentación en pantalla (16:9)</PresentationFormat>
  <Paragraphs>81</Paragraphs>
  <Slides>14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Raleway</vt:lpstr>
      <vt:lpstr>Varela</vt:lpstr>
      <vt:lpstr>Arial</vt:lpstr>
      <vt:lpstr>Wingdings</vt:lpstr>
      <vt:lpstr>Twentieth Century</vt:lpstr>
      <vt:lpstr>Ragozine template</vt:lpstr>
      <vt:lpstr>¿Y si construimos un MOOC?</vt:lpstr>
      <vt:lpstr>FASES</vt:lpstr>
      <vt:lpstr>TENER UNA IDEA … Y COMPARTIRLA</vt:lpstr>
      <vt:lpstr>PLANIFICACIÓN </vt:lpstr>
      <vt:lpstr>ORGANIZACIÓN</vt:lpstr>
      <vt:lpstr>CRONOGRAMA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“La educación en línea democratizará y modificará el aprendizaje global”   IFLA Trend Report 2013 ¿Surcando las olas o atrapados en la marea?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“VISIBILIDAD DE LA PRODUCCIÓN CIENTÍFICA EN SALUD: PUBLICACIÓN, MÉTRICAS Y AUTORÍA”</dc:title>
  <dc:creator>Carolina Corral</dc:creator>
  <cp:lastModifiedBy>Usuario</cp:lastModifiedBy>
  <cp:revision>43</cp:revision>
  <dcterms:modified xsi:type="dcterms:W3CDTF">2019-06-20T12:15:03Z</dcterms:modified>
</cp:coreProperties>
</file>