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80" r:id="rId6"/>
    <p:sldId id="264" r:id="rId7"/>
    <p:sldId id="281" r:id="rId8"/>
    <p:sldId id="282" r:id="rId9"/>
    <p:sldId id="258" r:id="rId10"/>
    <p:sldId id="266" r:id="rId11"/>
    <p:sldId id="279" r:id="rId12"/>
    <p:sldId id="271" r:id="rId13"/>
    <p:sldId id="283" r:id="rId14"/>
    <p:sldId id="284" r:id="rId15"/>
    <p:sldId id="270" r:id="rId16"/>
  </p:sldIdLst>
  <p:sldSz cx="9144000" cy="5143500" type="screen16x9"/>
  <p:notesSz cx="6858000" cy="9144000"/>
  <p:defaultTextStyle>
    <a:defPPr>
      <a:defRPr lang="es-E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1278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sabel.dominguez\Dropbox\Formaci&#243;n_Usuarios\Doctorado\TABLA%20EVALUACION%202014-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83913242088085"/>
          <c:y val="8.9150135523703974E-2"/>
          <c:w val="0.86798191232773925"/>
          <c:h val="0.46843485491729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Materias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Hoja1!$A$2:$A$9</c:f>
              <c:strCache>
                <c:ptCount val="8"/>
                <c:pt idx="0">
                  <c:v>Biología y Biología Sanitaria</c:v>
                </c:pt>
                <c:pt idx="1">
                  <c:v>Ciencias Actividad Física y Deporte</c:v>
                </c:pt>
                <c:pt idx="2">
                  <c:v>Ciencias Ambientales</c:v>
                </c:pt>
                <c:pt idx="3">
                  <c:v>Enfermería</c:v>
                </c:pt>
                <c:pt idx="4">
                  <c:v>Farmacia</c:v>
                </c:pt>
                <c:pt idx="5">
                  <c:v>Fisioterapia</c:v>
                </c:pt>
                <c:pt idx="6">
                  <c:v>Medicina</c:v>
                </c:pt>
                <c:pt idx="7">
                  <c:v>Química</c:v>
                </c:pt>
              </c:strCache>
            </c:strRef>
          </c:cat>
          <c:val>
            <c:numRef>
              <c:f>Hoja1!$B$2:$B$9</c:f>
              <c:numCache>
                <c:formatCode>_-* #,##0\ _€_-;\-* #,##0\ _€_-;_-* "-"??\ _€_-;_-@_-</c:formatCode>
                <c:ptCount val="8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TFG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Hoja1!$A$2:$A$9</c:f>
              <c:strCache>
                <c:ptCount val="8"/>
                <c:pt idx="0">
                  <c:v>Biología y Biología Sanitaria</c:v>
                </c:pt>
                <c:pt idx="1">
                  <c:v>Ciencias Actividad Física y Deporte</c:v>
                </c:pt>
                <c:pt idx="2">
                  <c:v>Ciencias Ambientales</c:v>
                </c:pt>
                <c:pt idx="3">
                  <c:v>Enfermería</c:v>
                </c:pt>
                <c:pt idx="4">
                  <c:v>Farmacia</c:v>
                </c:pt>
                <c:pt idx="5">
                  <c:v>Fisioterapia</c:v>
                </c:pt>
                <c:pt idx="6">
                  <c:v>Medicina</c:v>
                </c:pt>
                <c:pt idx="7">
                  <c:v>Química</c:v>
                </c:pt>
              </c:strCache>
            </c:strRef>
          </c:cat>
          <c:val>
            <c:numRef>
              <c:f>Hoja1!$C$2:$C$9</c:f>
              <c:numCache>
                <c:formatCode>_(* #,##0.00_);_(* \(#,##0.00\);_(* "-"??_);_(@_)</c:formatCode>
                <c:ptCount val="8"/>
                <c:pt idx="0" formatCode="_-* #,##0\ _€_-;\-* #,##0\ _€_-;_-* &quot;-&quot;??\ _€_-;_-@_-">
                  <c:v>1</c:v>
                </c:pt>
                <c:pt idx="1">
                  <c:v>0</c:v>
                </c:pt>
                <c:pt idx="2">
                  <c:v>0</c:v>
                </c:pt>
                <c:pt idx="3" formatCode="_-* #,##0\ _€_-;\-* #,##0\ _€_-;_-* &quot;-&quot;??\ _€_-;_-@_-">
                  <c:v>1</c:v>
                </c:pt>
                <c:pt idx="4">
                  <c:v>0</c:v>
                </c:pt>
                <c:pt idx="5" formatCode="_-* #,##0\ _€_-;\-* #,##0\ _€_-;_-* &quot;-&quot;??\ _€_-;_-@_-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718464"/>
        <c:axId val="124736640"/>
        <c:axId val="0"/>
      </c:bar3DChart>
      <c:catAx>
        <c:axId val="1247184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s-ES"/>
          </a:p>
        </c:txPr>
        <c:crossAx val="124736640"/>
        <c:crosses val="autoZero"/>
        <c:auto val="1"/>
        <c:lblAlgn val="ctr"/>
        <c:lblOffset val="100"/>
        <c:noMultiLvlLbl val="0"/>
      </c:catAx>
      <c:valAx>
        <c:axId val="124736640"/>
        <c:scaling>
          <c:orientation val="minMax"/>
        </c:scaling>
        <c:delete val="0"/>
        <c:axPos val="l"/>
        <c:majorGridlines/>
        <c:numFmt formatCode="_-* #,##0\ _€_-;\-* #,##0\ _€_-;_-* &quot;-&quot;??\ _€_-;_-@_-" sourceLinked="1"/>
        <c:majorTickMark val="none"/>
        <c:minorTickMark val="none"/>
        <c:tickLblPos val="nextTo"/>
        <c:txPr>
          <a:bodyPr/>
          <a:lstStyle/>
          <a:p>
            <a:pPr>
              <a:defRPr sz="1800" b="1" i="1">
                <a:solidFill>
                  <a:schemeClr val="tx1"/>
                </a:solidFill>
              </a:defRPr>
            </a:pPr>
            <a:endParaRPr lang="es-ES"/>
          </a:p>
        </c:txPr>
        <c:crossAx val="124718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246607223170117"/>
          <c:y val="0.61108626999409421"/>
          <c:w val="0.1660084058015196"/>
          <c:h val="5.2961311562898912E-2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0070C0"/>
                </a:solidFill>
              </a:rPr>
              <a:t>Asistencia/Sesiones</a:t>
            </a:r>
            <a:r>
              <a:rPr lang="en-US" sz="1800" b="1" baseline="0">
                <a:solidFill>
                  <a:srgbClr val="0070C0"/>
                </a:solidFill>
              </a:rPr>
              <a:t> </a:t>
            </a:r>
            <a:endParaRPr lang="en-US" sz="1800" b="1">
              <a:solidFill>
                <a:srgbClr val="0070C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646871282539745E-2"/>
          <c:y val="0.24907806335528815"/>
          <c:w val="0.94470625743492054"/>
          <c:h val="0.661438782416349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Hoja1!$A$17</c:f>
              <c:strCache>
                <c:ptCount val="1"/>
                <c:pt idx="0">
                  <c:v>ALUMNOS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Hoja1!$B$16:$F$16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Hoja1!$B$17:$F$17</c:f>
              <c:numCache>
                <c:formatCode>General</c:formatCode>
                <c:ptCount val="5"/>
                <c:pt idx="0">
                  <c:v>14</c:v>
                </c:pt>
                <c:pt idx="1">
                  <c:v>21</c:v>
                </c:pt>
                <c:pt idx="2">
                  <c:v>26</c:v>
                </c:pt>
                <c:pt idx="3">
                  <c:v>26</c:v>
                </c:pt>
                <c:pt idx="4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8E-4922-8676-1BA1DACD5CEA}"/>
            </c:ext>
          </c:extLst>
        </c:ser>
        <c:ser>
          <c:idx val="1"/>
          <c:order val="1"/>
          <c:tx>
            <c:strRef>
              <c:f>Hoja1!$A$18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8E-4922-8676-1BA1DACD5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Hoja1!$B$16:$F$16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Hoja1!$B$18:$F$18</c:f>
              <c:numCache>
                <c:formatCode>General</c:formatCode>
                <c:ptCount val="5"/>
                <c:pt idx="0">
                  <c:v>22</c:v>
                </c:pt>
                <c:pt idx="1">
                  <c:v>20</c:v>
                </c:pt>
                <c:pt idx="2">
                  <c:v>20</c:v>
                </c:pt>
                <c:pt idx="4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8E-4922-8676-1BA1DACD5CEA}"/>
            </c:ext>
          </c:extLst>
        </c:ser>
        <c:ser>
          <c:idx val="2"/>
          <c:order val="2"/>
          <c:tx>
            <c:strRef>
              <c:f>Hoja1!$A$19</c:f>
              <c:strCache>
                <c:ptCount val="1"/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8E-4922-8676-1BA1DACD5CE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8E-4922-8676-1BA1DACD5CE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8E-4922-8676-1BA1DACD5CE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8E-4922-8676-1BA1DACD5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Hoja1!$B$16:$F$16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Hoja1!$B$19:$F$19</c:f>
              <c:numCache>
                <c:formatCode>General</c:formatCode>
                <c:ptCount val="5"/>
                <c:pt idx="4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18E-4922-8676-1BA1DACD5C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3487488"/>
        <c:axId val="183776000"/>
      </c:barChart>
      <c:catAx>
        <c:axId val="18348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3776000"/>
        <c:crosses val="autoZero"/>
        <c:auto val="1"/>
        <c:lblAlgn val="ctr"/>
        <c:lblOffset val="100"/>
        <c:noMultiLvlLbl val="0"/>
      </c:catAx>
      <c:valAx>
        <c:axId val="183776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348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042527327291914"/>
          <c:y val="0.13874213836477989"/>
          <c:w val="0.36282869508563748"/>
          <c:h val="7.0755212202248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0.93469</cdr:x>
      <cdr:y>0.59535</cdr:y>
    </cdr:from>
    <cdr:to>
      <cdr:x>0.95747</cdr:x>
      <cdr:y>0.65166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688684" y="2971847"/>
          <a:ext cx="236131" cy="281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*</a:t>
          </a:r>
          <a:endParaRPr lang="es-ES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04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76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41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18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77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34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11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4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78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15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20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425A2-87DC-4690-8083-07F2B4693079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FBF7-04D9-44A5-997D-8E26B0C45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16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biblioteca.uah.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079292"/>
            <a:ext cx="6858000" cy="1148446"/>
          </a:xfrm>
        </p:spPr>
        <p:txBody>
          <a:bodyPr>
            <a:normAutofit fontScale="90000"/>
          </a:bodyPr>
          <a:lstStyle/>
          <a:p>
            <a:r>
              <a:rPr lang="es-ES" b="1" i="1" dirty="0">
                <a:solidFill>
                  <a:schemeClr val="accent1">
                    <a:lumMod val="75000"/>
                  </a:schemeClr>
                </a:solidFill>
              </a:rPr>
              <a:t>La educación digital y su impacto en las bibliotecas 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universitarias</a:t>
            </a:r>
            <a:endParaRPr lang="es-E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4100" b="1" i="1" dirty="0">
                <a:solidFill>
                  <a:schemeClr val="accent1">
                    <a:lumMod val="75000"/>
                  </a:schemeClr>
                </a:solidFill>
              </a:rPr>
              <a:t>Visión del Profesorado</a:t>
            </a:r>
          </a:p>
          <a:p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Lourdes Lledó García</a:t>
            </a:r>
          </a:p>
          <a:p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Facultad de Medicina y Ciencias de la Salud UAH</a:t>
            </a:r>
            <a:endParaRPr lang="es-E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673B70D-E6ED-410C-96A6-BE061AC8C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569" y="396663"/>
            <a:ext cx="1309370" cy="4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1562725" y="93556"/>
            <a:ext cx="6368185" cy="4415275"/>
            <a:chOff x="2083633" y="124741"/>
            <a:chExt cx="8490913" cy="5887033"/>
          </a:xfrm>
        </p:grpSpPr>
        <p:grpSp>
          <p:nvGrpSpPr>
            <p:cNvPr id="3" name="2 Grupo"/>
            <p:cNvGrpSpPr/>
            <p:nvPr/>
          </p:nvGrpSpPr>
          <p:grpSpPr>
            <a:xfrm>
              <a:off x="2083633" y="124741"/>
              <a:ext cx="8490913" cy="5887033"/>
              <a:chOff x="2083633" y="124741"/>
              <a:chExt cx="8490913" cy="5887033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3633" y="124741"/>
                <a:ext cx="8490913" cy="5887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1 Elipse"/>
              <p:cNvSpPr/>
              <p:nvPr/>
            </p:nvSpPr>
            <p:spPr>
              <a:xfrm>
                <a:off x="5051685" y="4542020"/>
                <a:ext cx="2938072" cy="560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7" name="6 Rectángulo"/>
            <p:cNvSpPr/>
            <p:nvPr/>
          </p:nvSpPr>
          <p:spPr>
            <a:xfrm>
              <a:off x="3717561" y="5102635"/>
              <a:ext cx="5677798" cy="41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371006" y="3795460"/>
            <a:ext cx="175385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DOCTORADO</a:t>
            </a:r>
          </a:p>
        </p:txBody>
      </p:sp>
    </p:spTree>
    <p:extLst>
      <p:ext uri="{BB962C8B-B14F-4D97-AF65-F5344CB8AC3E}">
        <p14:creationId xmlns:p14="http://schemas.microsoft.com/office/powerpoint/2010/main" val="6776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71006" y="3795460"/>
            <a:ext cx="175385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DOCTORADO</a:t>
            </a:r>
          </a:p>
        </p:txBody>
      </p:sp>
      <p:graphicFrame>
        <p:nvGraphicFramePr>
          <p:cNvPr id="12" name="Gráfico 4">
            <a:extLst>
              <a:ext uri="{FF2B5EF4-FFF2-40B4-BE49-F238E27FC236}">
                <a16:creationId xmlns=""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476276"/>
              </p:ext>
            </p:extLst>
          </p:nvPr>
        </p:nvGraphicFramePr>
        <p:xfrm>
          <a:off x="1980096" y="824711"/>
          <a:ext cx="5631473" cy="354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2124856" y="294462"/>
            <a:ext cx="4572000" cy="50013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ACTIVIDAD OFERTADA POR LA BIBLIOTECA EN COORDINACIÓN CON DOCTORADO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611569" y="3899335"/>
            <a:ext cx="1254189" cy="5001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Fuente: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Biblioteca UAH</a:t>
            </a:r>
            <a:endParaRPr lang="es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05" y="326037"/>
            <a:ext cx="7011269" cy="435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61821" y="2474332"/>
            <a:ext cx="1956216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Portal  Noticias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34292" y="1299240"/>
            <a:ext cx="291482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800" b="1" dirty="0">
                <a:solidFill>
                  <a:schemeClr val="accent1">
                    <a:lumMod val="75000"/>
                  </a:schemeClr>
                </a:solidFill>
              </a:rPr>
              <a:t>Integrado esencia  universitaria: proyectos….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1488154" y="2044143"/>
            <a:ext cx="303551" cy="325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34292" y="3257330"/>
            <a:ext cx="291482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800" b="1" dirty="0">
                <a:solidFill>
                  <a:schemeClr val="accent1">
                    <a:lumMod val="75000"/>
                  </a:schemeClr>
                </a:solidFill>
              </a:rPr>
              <a:t>Conscientes Importancia</a:t>
            </a:r>
          </a:p>
        </p:txBody>
      </p:sp>
      <p:sp>
        <p:nvSpPr>
          <p:cNvPr id="15" name="14 Flecha abajo"/>
          <p:cNvSpPr/>
          <p:nvPr/>
        </p:nvSpPr>
        <p:spPr>
          <a:xfrm>
            <a:off x="1488154" y="2940523"/>
            <a:ext cx="303551" cy="325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4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047939" y="395345"/>
            <a:ext cx="3406514" cy="900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Competencias Digitales Profesionales de la Docentes, Sanidad …..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488154" y="568469"/>
            <a:ext cx="291482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800" b="1" dirty="0">
                <a:solidFill>
                  <a:schemeClr val="accent1">
                    <a:lumMod val="75000"/>
                  </a:schemeClr>
                </a:solidFill>
              </a:rPr>
              <a:t>Conscientes Importancia</a:t>
            </a:r>
          </a:p>
        </p:txBody>
      </p:sp>
      <p:sp>
        <p:nvSpPr>
          <p:cNvPr id="15" name="14 Flecha abajo"/>
          <p:cNvSpPr/>
          <p:nvPr/>
        </p:nvSpPr>
        <p:spPr>
          <a:xfrm rot="16200000">
            <a:off x="4420225" y="600372"/>
            <a:ext cx="303551" cy="325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476357" y="1118079"/>
            <a:ext cx="5098150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</a:rPr>
              <a:t>Gestión Información  Científica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</a:rPr>
              <a:t>Gestión de la Comunicación 2.0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</a:rPr>
              <a:t>Docencia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</a:rPr>
              <a:t>Investigación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</a:rPr>
              <a:t>Innovación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</a:rPr>
              <a:t>Publicación Científica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025432" y="2509265"/>
            <a:ext cx="5878726" cy="80791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s-ES" sz="1200" dirty="0"/>
              <a:t>Durán, M. C., Prendes, M.P.E. y Gutiérrez, I. P. (2019). Certificación de la Competencia Digital Docente: propuesta para el profesorado universitario. </a:t>
            </a:r>
            <a:r>
              <a:rPr lang="es-ES" sz="1200" i="1" dirty="0"/>
              <a:t>RIED. Revista Iberoamericana de Educación a Distancia, 22</a:t>
            </a:r>
            <a:r>
              <a:rPr lang="es-ES" sz="1200" dirty="0"/>
              <a:t>(1)</a:t>
            </a:r>
            <a:r>
              <a:rPr lang="es-ES" sz="1200" i="1" dirty="0"/>
              <a:t>, </a:t>
            </a:r>
            <a:r>
              <a:rPr lang="es-ES" sz="1200" dirty="0"/>
              <a:t>pp. 187-205. </a:t>
            </a:r>
          </a:p>
          <a:p>
            <a:pPr algn="just"/>
            <a:r>
              <a:rPr lang="es-ES" sz="1200" dirty="0" err="1"/>
              <a:t>doi</a:t>
            </a:r>
            <a:r>
              <a:rPr lang="es-ES" sz="1200" dirty="0"/>
              <a:t>: http://dx.doi.org/10.5944/ried.22.1.22069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025432" y="3559063"/>
            <a:ext cx="5878726" cy="4385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s-ES" sz="1200" dirty="0"/>
              <a:t>Fuente: Montero Delgado JA, et al. Competencias digitales clave de los profesionales sanitarios. </a:t>
            </a:r>
            <a:r>
              <a:rPr lang="es-ES" sz="1200" i="1" dirty="0" err="1"/>
              <a:t>Educ</a:t>
            </a:r>
            <a:r>
              <a:rPr lang="es-ES" sz="1200" i="1" dirty="0"/>
              <a:t> </a:t>
            </a:r>
            <a:r>
              <a:rPr lang="es-ES" sz="1200" i="1" dirty="0" err="1"/>
              <a:t>Med</a:t>
            </a:r>
            <a:r>
              <a:rPr lang="es-ES" sz="1200" i="1" dirty="0"/>
              <a:t>. 2019</a:t>
            </a:r>
            <a:r>
              <a:rPr lang="es-ES" sz="1200" dirty="0"/>
              <a:t>. </a:t>
            </a:r>
            <a:r>
              <a:rPr lang="es-ES" sz="1200" dirty="0" err="1"/>
              <a:t>doi</a:t>
            </a:r>
            <a:r>
              <a:rPr lang="es-ES" sz="1200" dirty="0"/>
              <a:t>: http://dx.doi.org/10.1016/edumed.2019.02.010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65975" y="3126321"/>
            <a:ext cx="2244358" cy="900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s-ES" sz="1800" b="1" dirty="0">
                <a:solidFill>
                  <a:schemeClr val="bg1"/>
                </a:solidFill>
              </a:rPr>
              <a:t>Talleres Impartidos</a:t>
            </a:r>
          </a:p>
          <a:p>
            <a:pPr algn="just"/>
            <a:r>
              <a:rPr lang="es-ES" sz="1800" b="1" dirty="0">
                <a:solidFill>
                  <a:schemeClr val="bg1"/>
                </a:solidFill>
              </a:rPr>
              <a:t> por la Biblioteca a los docentes con este fin </a:t>
            </a:r>
          </a:p>
        </p:txBody>
      </p:sp>
    </p:spTree>
    <p:extLst>
      <p:ext uri="{BB962C8B-B14F-4D97-AF65-F5344CB8AC3E}">
        <p14:creationId xmlns:p14="http://schemas.microsoft.com/office/powerpoint/2010/main" val="41834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700754" y="758844"/>
            <a:ext cx="291482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2700" b="1" dirty="0">
                <a:solidFill>
                  <a:schemeClr val="accent1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64578" y="1820812"/>
            <a:ext cx="8159289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</a:rPr>
              <a:t>Adquisición de Competencias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</a:rPr>
              <a:t>Aumento de la Calidad de Trabajos, Publicaciones, Proyectos…</a:t>
            </a:r>
          </a:p>
        </p:txBody>
      </p:sp>
    </p:spTree>
    <p:extLst>
      <p:ext uri="{BB962C8B-B14F-4D97-AF65-F5344CB8AC3E}">
        <p14:creationId xmlns:p14="http://schemas.microsoft.com/office/powerpoint/2010/main" val="35284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4" y="277829"/>
            <a:ext cx="5069191" cy="3384027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77" y="2724729"/>
            <a:ext cx="3113285" cy="187425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9" y="2462134"/>
            <a:ext cx="2698229" cy="202367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791091" y="978108"/>
            <a:ext cx="3219316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3600" b="1" i="1" dirty="0">
                <a:solidFill>
                  <a:schemeClr val="accent1">
                    <a:lumMod val="75000"/>
                  </a:schemeClr>
                </a:solidFill>
              </a:rPr>
              <a:t>Muchas</a:t>
            </a:r>
            <a:r>
              <a:rPr lang="es-ES" sz="41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600" b="1" i="1" dirty="0">
                <a:solidFill>
                  <a:schemeClr val="accent1">
                    <a:lumMod val="75000"/>
                  </a:schemeClr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724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7581" y="258581"/>
            <a:ext cx="7363919" cy="473888"/>
          </a:xfrm>
        </p:spPr>
        <p:txBody>
          <a:bodyPr>
            <a:normAutofit fontScale="90000"/>
          </a:bodyPr>
          <a:lstStyle/>
          <a:p>
            <a:r>
              <a:rPr lang="es-ES" sz="2100" b="1" i="1" dirty="0">
                <a:solidFill>
                  <a:schemeClr val="accent1">
                    <a:lumMod val="75000"/>
                  </a:schemeClr>
                </a:solidFill>
              </a:rPr>
              <a:t>Comienzo del Curso Académico de la </a:t>
            </a:r>
            <a:r>
              <a:rPr lang="es-ES" sz="3000" b="1" i="1" dirty="0">
                <a:solidFill>
                  <a:schemeClr val="accent1">
                    <a:lumMod val="75000"/>
                  </a:schemeClr>
                </a:solidFill>
              </a:rPr>
              <a:t>Universidad de Alcalá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4" y="829308"/>
            <a:ext cx="5912766" cy="36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4758" y="1886489"/>
            <a:ext cx="142322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100" b="1" dirty="0">
                <a:solidFill>
                  <a:schemeClr val="accent1">
                    <a:lumMod val="75000"/>
                  </a:schemeClr>
                </a:solidFill>
              </a:rPr>
              <a:t>Tradición….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469460" y="2776531"/>
            <a:ext cx="1556291" cy="71558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100" b="1" dirty="0">
                <a:solidFill>
                  <a:schemeClr val="accent1">
                    <a:lumMod val="75000"/>
                  </a:schemeClr>
                </a:solidFill>
              </a:rPr>
              <a:t>…Visión </a:t>
            </a:r>
          </a:p>
          <a:p>
            <a:r>
              <a:rPr lang="es-ES" sz="2100" b="1" dirty="0">
                <a:solidFill>
                  <a:schemeClr val="accent1">
                    <a:lumMod val="75000"/>
                  </a:schemeClr>
                </a:solidFill>
              </a:rPr>
              <a:t>           Futuro</a:t>
            </a:r>
          </a:p>
        </p:txBody>
      </p:sp>
    </p:spTree>
    <p:extLst>
      <p:ext uri="{BB962C8B-B14F-4D97-AF65-F5344CB8AC3E}">
        <p14:creationId xmlns:p14="http://schemas.microsoft.com/office/powerpoint/2010/main" val="7644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3227" y="404759"/>
            <a:ext cx="7708272" cy="473888"/>
          </a:xfrm>
        </p:spPr>
        <p:txBody>
          <a:bodyPr>
            <a:noAutofit/>
          </a:bodyPr>
          <a:lstStyle/>
          <a:p>
            <a:r>
              <a:rPr lang="es-ES" sz="2700" b="1" i="1" dirty="0">
                <a:solidFill>
                  <a:schemeClr val="accent1">
                    <a:lumMod val="75000"/>
                  </a:schemeClr>
                </a:solidFill>
              </a:rPr>
              <a:t>Facultad de Medicina y Ciencias de la Salud UAH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08" y="970107"/>
            <a:ext cx="6453266" cy="35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27" y="838881"/>
            <a:ext cx="6578809" cy="356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>
            <a:hlinkClick r:id="rId7"/>
          </p:cNvPr>
          <p:cNvSpPr txBox="1"/>
          <p:nvPr/>
        </p:nvSpPr>
        <p:spPr>
          <a:xfrm>
            <a:off x="188138" y="966898"/>
            <a:ext cx="3582327" cy="4385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Página web Biblioteca UAH</a:t>
            </a:r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188137" y="263809"/>
            <a:ext cx="7127823" cy="473888"/>
          </a:xfrm>
        </p:spPr>
        <p:txBody>
          <a:bodyPr>
            <a:normAutofit fontScale="90000"/>
          </a:bodyPr>
          <a:lstStyle/>
          <a:p>
            <a:r>
              <a:rPr lang="es-ES" sz="2700" b="1" i="1" dirty="0">
                <a:solidFill>
                  <a:schemeClr val="accent1">
                    <a:lumMod val="75000"/>
                  </a:schemeClr>
                </a:solidFill>
              </a:rPr>
              <a:t>BIBLIOTECA </a:t>
            </a:r>
            <a:r>
              <a:rPr lang="es-ES" sz="2100" b="1" i="1" dirty="0">
                <a:solidFill>
                  <a:schemeClr val="accent1">
                    <a:lumMod val="75000"/>
                  </a:schemeClr>
                </a:solidFill>
              </a:rPr>
              <a:t>de la Facultad de Medicina y Ciencias de la Salud UAH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604754" y="2667265"/>
            <a:ext cx="2367090" cy="18697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100" b="1" dirty="0">
                <a:solidFill>
                  <a:schemeClr val="bg1"/>
                </a:solidFill>
              </a:rPr>
              <a:t>Muchos cambios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</a:rPr>
              <a:t>Recursos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</a:rPr>
              <a:t>Información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</a:rPr>
              <a:t>Acceso……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100" b="1" i="1" dirty="0">
                <a:solidFill>
                  <a:schemeClr val="bg1"/>
                </a:solidFill>
              </a:rPr>
              <a:t>Implicación en la</a:t>
            </a:r>
          </a:p>
          <a:p>
            <a:r>
              <a:rPr lang="es-ES" sz="2100" b="1" i="1" dirty="0">
                <a:solidFill>
                  <a:schemeClr val="bg1"/>
                </a:solidFill>
              </a:rPr>
              <a:t>     </a:t>
            </a:r>
            <a:r>
              <a:rPr lang="es-ES" sz="2100" b="1" i="1" u="sng" dirty="0">
                <a:solidFill>
                  <a:schemeClr val="bg1"/>
                </a:solidFill>
              </a:rPr>
              <a:t>Formación </a:t>
            </a:r>
          </a:p>
        </p:txBody>
      </p:sp>
    </p:spTree>
    <p:extLst>
      <p:ext uri="{BB962C8B-B14F-4D97-AF65-F5344CB8AC3E}">
        <p14:creationId xmlns:p14="http://schemas.microsoft.com/office/powerpoint/2010/main" val="31618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476358" y="466176"/>
            <a:ext cx="3150922" cy="473888"/>
          </a:xfrm>
        </p:spPr>
        <p:txBody>
          <a:bodyPr>
            <a:normAutofit fontScale="90000"/>
          </a:bodyPr>
          <a:lstStyle/>
          <a:p>
            <a:pPr algn="l"/>
            <a:r>
              <a:rPr lang="es-ES" sz="2700" b="1" i="1" dirty="0">
                <a:solidFill>
                  <a:schemeClr val="accent1">
                    <a:lumMod val="75000"/>
                  </a:schemeClr>
                </a:solidFill>
              </a:rPr>
              <a:t>Formación BIBLIOTECA   </a:t>
            </a:r>
            <a:r>
              <a:rPr lang="es-ES" sz="2300" b="1" i="1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64577" y="961361"/>
            <a:ext cx="7690670" cy="3624069"/>
          </a:xfrm>
          <a:prstGeom prst="rect">
            <a:avLst/>
          </a:prstGeom>
          <a:noFill/>
          <a:ln w="635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104000"/>
              <a:buFont typeface="Wingdings" panose="05000000000000000000" pitchFamily="2" charset="2"/>
              <a:buChar char="§"/>
            </a:pPr>
            <a:r>
              <a:rPr lang="es-ES_tradnl" sz="2100" dirty="0"/>
              <a:t>Proporcionar a los ESTUDIANTES y PROFESORES (Grado, Máster y Doctorado), herramientas de búsqueda y gestión de la información que permitan acceder a las fuentes bibliográficas, así como recursos de información apropiados para sus necesidades:</a:t>
            </a:r>
          </a:p>
          <a:p>
            <a:pPr marL="900113" lvl="1" indent="-214313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_tradnl" sz="2100" dirty="0"/>
              <a:t>Estudios </a:t>
            </a:r>
          </a:p>
          <a:p>
            <a:pPr marL="900113" lvl="1" indent="-214313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_tradnl" sz="2100" dirty="0"/>
              <a:t>Investigación</a:t>
            </a:r>
          </a:p>
          <a:p>
            <a:pPr marL="900113" lvl="1" indent="-214313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_tradnl" sz="2100" dirty="0"/>
              <a:t>Gestión curricular (fundamentalmente para el profesorado en este caso)</a:t>
            </a:r>
          </a:p>
          <a:p>
            <a:pPr marL="685800" lvl="1" indent="-3429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ES" altLang="es-ES_tradnl" sz="2100" b="1" dirty="0"/>
          </a:p>
          <a:p>
            <a:pPr marL="342900" indent="-342900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106000"/>
              <a:buFont typeface="Wingdings" panose="05000000000000000000" pitchFamily="2" charset="2"/>
              <a:buChar char="§"/>
            </a:pPr>
            <a:r>
              <a:rPr lang="es-ES_tradnl" sz="2100" b="1" dirty="0"/>
              <a:t>Formación por </a:t>
            </a:r>
            <a:r>
              <a:rPr lang="es-ES_tradnl" sz="2100" b="1" i="1" u="sng" dirty="0">
                <a:solidFill>
                  <a:srgbClr val="0070C0"/>
                </a:solidFill>
              </a:rPr>
              <a:t>área de conocimiento</a:t>
            </a:r>
          </a:p>
          <a:p>
            <a:pPr algn="just"/>
            <a:endParaRPr lang="es-ES" sz="2100" b="1" dirty="0"/>
          </a:p>
        </p:txBody>
      </p:sp>
    </p:spTree>
    <p:extLst>
      <p:ext uri="{BB962C8B-B14F-4D97-AF65-F5344CB8AC3E}">
        <p14:creationId xmlns:p14="http://schemas.microsoft.com/office/powerpoint/2010/main" val="11093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1652666" y="231353"/>
            <a:ext cx="6119793" cy="4323157"/>
            <a:chOff x="2203555" y="308470"/>
            <a:chExt cx="8159724" cy="576420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555" y="308470"/>
              <a:ext cx="8159724" cy="576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4736892" y="4137285"/>
              <a:ext cx="2143593" cy="299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339913" y="3441080"/>
            <a:ext cx="1697636" cy="900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LICENCIATURA: MATERIA OPTATIVA</a:t>
            </a:r>
          </a:p>
        </p:txBody>
      </p:sp>
    </p:spTree>
    <p:extLst>
      <p:ext uri="{BB962C8B-B14F-4D97-AF65-F5344CB8AC3E}">
        <p14:creationId xmlns:p14="http://schemas.microsoft.com/office/powerpoint/2010/main" val="19254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1596452" y="139838"/>
            <a:ext cx="6250899" cy="4429300"/>
            <a:chOff x="2128602" y="186451"/>
            <a:chExt cx="8334532" cy="59057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602" y="186451"/>
              <a:ext cx="8177799" cy="590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7015397" y="4122295"/>
              <a:ext cx="3447737" cy="599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607102" y="3777522"/>
            <a:ext cx="1956216" cy="6232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GRADO: </a:t>
            </a:r>
          </a:p>
          <a:p>
            <a:r>
              <a:rPr lang="es-ES" sz="1800" b="1" dirty="0">
                <a:solidFill>
                  <a:schemeClr val="bg1"/>
                </a:solidFill>
              </a:rPr>
              <a:t>MATERIA BÁSICA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8137" y="3004950"/>
            <a:ext cx="5120489" cy="3462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1800" b="1" i="1" dirty="0">
                <a:solidFill>
                  <a:schemeClr val="accent1">
                    <a:lumMod val="75000"/>
                  </a:schemeClr>
                </a:solidFill>
              </a:rPr>
              <a:t>Docencia curricular integrada  en el plan de Estudios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876925" y="3351198"/>
            <a:ext cx="303551" cy="325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273206489"/>
              </p:ext>
            </p:extLst>
          </p:nvPr>
        </p:nvGraphicFramePr>
        <p:xfrm>
          <a:off x="-896357" y="646642"/>
          <a:ext cx="10365698" cy="499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764577" y="181130"/>
            <a:ext cx="8379424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Actividades formativas curriculares 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de la Biblioteca en </a:t>
            </a:r>
          </a:p>
          <a:p>
            <a:pPr algn="ctr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Grados 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de Ciencias 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y  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Ciencias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Biosanitarias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400749" y="1304065"/>
            <a:ext cx="1509644" cy="500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s-ES" b="1" dirty="0" smtClean="0"/>
              <a:t>Desde el 2009-10</a:t>
            </a:r>
          </a:p>
          <a:p>
            <a:r>
              <a:rPr lang="es-ES" b="1" dirty="0" smtClean="0"/>
              <a:t>(progresivamente)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978721" y="4153279"/>
            <a:ext cx="5878726" cy="4847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900" dirty="0"/>
              <a:t>Fuente: Domínguez-Aroca, María Isabel (2017). “La biblioteca y las competencias informacionales en el currículo de los estudiantes de Ciencias, Medicina y Ciencias de la Salud de la Universidad de Alcalá. </a:t>
            </a:r>
            <a:r>
              <a:rPr lang="es-ES" sz="900" i="1" dirty="0"/>
              <a:t>El profesional de la información, v. 26, n. 3, pp. 516-524</a:t>
            </a:r>
            <a:r>
              <a:rPr lang="es-ES" sz="900" dirty="0"/>
              <a:t>. </a:t>
            </a:r>
            <a:r>
              <a:rPr lang="es-ES" sz="900" dirty="0" err="1"/>
              <a:t>doi</a:t>
            </a:r>
            <a:r>
              <a:rPr lang="es-ES" sz="900" dirty="0"/>
              <a:t>: http://dx.doi.org/10.3145/epi.2017.may.18</a:t>
            </a:r>
          </a:p>
        </p:txBody>
      </p:sp>
    </p:spTree>
    <p:extLst>
      <p:ext uri="{BB962C8B-B14F-4D97-AF65-F5344CB8AC3E}">
        <p14:creationId xmlns:p14="http://schemas.microsoft.com/office/powerpoint/2010/main" val="41022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1E11E5C-C8C2-4B1F-BDCA-EB6D5D2A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966"/>
            <a:ext cx="9144000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009A8F4-4D0A-4ED3-90BF-7C0EA21D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9" y="4673692"/>
            <a:ext cx="1439862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19" y="4673692"/>
            <a:ext cx="354230" cy="4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" y="4673692"/>
            <a:ext cx="576440" cy="469808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34" y="242888"/>
            <a:ext cx="6072422" cy="415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90238" y="3485213"/>
            <a:ext cx="1697636" cy="6232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MÁSTER UNIVERSITARIO</a:t>
            </a:r>
          </a:p>
        </p:txBody>
      </p:sp>
    </p:spTree>
    <p:extLst>
      <p:ext uri="{BB962C8B-B14F-4D97-AF65-F5344CB8AC3E}">
        <p14:creationId xmlns:p14="http://schemas.microsoft.com/office/powerpoint/2010/main" val="35628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393</Words>
  <Application>Microsoft Office PowerPoint</Application>
  <PresentationFormat>Presentación en pantalla (16:9)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La educación digital y su impacto en las bibliotecas universitarias</vt:lpstr>
      <vt:lpstr>Comienzo del Curso Académico de la Universidad de Alcalá</vt:lpstr>
      <vt:lpstr>Facultad de Medicina y Ciencias de la Salud UAH</vt:lpstr>
      <vt:lpstr>BIBLIOTECA de la Facultad de Medicina y Ciencias de la Salud UAH</vt:lpstr>
      <vt:lpstr>Formación BIBLIOTECA   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Domínguez Aroca María Isabel</dc:creator>
  <cp:lastModifiedBy>Lourdes</cp:lastModifiedBy>
  <cp:revision>32</cp:revision>
  <dcterms:created xsi:type="dcterms:W3CDTF">2019-05-13T16:41:48Z</dcterms:created>
  <dcterms:modified xsi:type="dcterms:W3CDTF">2019-06-20T17:17:53Z</dcterms:modified>
</cp:coreProperties>
</file>