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8" r:id="rId4"/>
    <p:sldId id="269" r:id="rId5"/>
    <p:sldId id="262" r:id="rId6"/>
    <p:sldId id="266" r:id="rId7"/>
    <p:sldId id="271" r:id="rId8"/>
    <p:sldId id="274" r:id="rId9"/>
    <p:sldId id="273" r:id="rId10"/>
    <p:sldId id="276" r:id="rId11"/>
    <p:sldId id="275" r:id="rId12"/>
    <p:sldId id="277" r:id="rId13"/>
    <p:sldId id="270" r:id="rId14"/>
    <p:sldId id="272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SIC" initials="CSIC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499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33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276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11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9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273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4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24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28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37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18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2F62B-50E0-4340-B3ED-089379662804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4C88-8146-486B-8B81-E7E839E23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73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Humanidades Digitales: reflexiones para una agenda en el CSIC</a:t>
            </a:r>
            <a:endParaRPr lang="es-E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JORNADAS SOBRE EL FUTURO DE LAS BIBLIOTECAS UNIVERSITARIAS </a:t>
            </a: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XX Aniversario Madroño</a:t>
            </a: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Madrid, 20-21 Junio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5257800"/>
            <a:ext cx="5148000" cy="12671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975" y="5257800"/>
            <a:ext cx="4785775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…Explotación-Visibilidad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96" y="1308027"/>
            <a:ext cx="3443504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49" y="1438176"/>
            <a:ext cx="5861673" cy="31750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539" y="505969"/>
            <a:ext cx="4285418" cy="5292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744" y="1438176"/>
            <a:ext cx="6480000" cy="48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1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Ayudando a publicar OA : KU ….LIBRARIA, OL </a:t>
            </a:r>
            <a:r>
              <a:rPr lang="es-E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2030" y="1690688"/>
            <a:ext cx="6948000" cy="47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Evaluando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actividad….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Concurrencia!</a:t>
            </a:r>
            <a:endParaRPr 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7938" y="1690689"/>
            <a:ext cx="4032000" cy="1933611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5003" y="1597891"/>
            <a:ext cx="7298227" cy="46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futuro…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531" y="1446933"/>
            <a:ext cx="6962140" cy="43513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16" y="1380566"/>
            <a:ext cx="6553768" cy="40968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0" y="1197670"/>
            <a:ext cx="4462659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Desafíos!</a:t>
            </a:r>
            <a:endParaRPr lang="es-E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Desarrollo de habilidades</a:t>
            </a:r>
          </a:p>
          <a:p>
            <a:r>
              <a:rPr lang="es-ES" dirty="0" smtClean="0"/>
              <a:t>Conocimiento aplicaciones</a:t>
            </a:r>
          </a:p>
          <a:p>
            <a:r>
              <a:rPr lang="es-ES" dirty="0" smtClean="0"/>
              <a:t>Recursos suficientes</a:t>
            </a:r>
          </a:p>
          <a:p>
            <a:r>
              <a:rPr lang="es-ES" dirty="0" smtClean="0"/>
              <a:t>Interdisciplinaridad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534" y="3667903"/>
            <a:ext cx="3791731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70246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b="1" dirty="0" smtClean="0">
                <a:solidFill>
                  <a:srgbClr val="BA0000"/>
                </a:solidFill>
                <a:latin typeface="Arial" charset="0"/>
              </a:rPr>
              <a:t> </a:t>
            </a:r>
            <a:r>
              <a:rPr lang="es-ES_tradnl" altLang="es-ES" sz="4000" b="1" dirty="0" smtClean="0">
                <a:solidFill>
                  <a:srgbClr val="BA0000"/>
                </a:solidFill>
                <a:latin typeface="Arial" charset="0"/>
              </a:rPr>
              <a:t>¿ a qué nos referimos?</a:t>
            </a:r>
            <a:endParaRPr lang="es-ES" altLang="es-ES" sz="4000" b="1" dirty="0">
              <a:solidFill>
                <a:srgbClr val="BA0000"/>
              </a:solidFill>
              <a:latin typeface="Arial" charset="0"/>
            </a:endParaRPr>
          </a:p>
        </p:txBody>
      </p:sp>
      <p:sp>
        <p:nvSpPr>
          <p:cNvPr id="3080" name="Line 11"/>
          <p:cNvSpPr>
            <a:spLocks noChangeShapeType="1"/>
          </p:cNvSpPr>
          <p:nvPr/>
        </p:nvSpPr>
        <p:spPr bwMode="auto">
          <a:xfrm>
            <a:off x="2819400" y="762000"/>
            <a:ext cx="6934200" cy="0"/>
          </a:xfrm>
          <a:prstGeom prst="line">
            <a:avLst/>
          </a:prstGeom>
          <a:noFill/>
          <a:ln w="9525">
            <a:solidFill>
              <a:srgbClr val="FFAD35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081" name="Text Box 12"/>
          <p:cNvSpPr txBox="1">
            <a:spLocks noChangeArrowheads="1"/>
          </p:cNvSpPr>
          <p:nvPr/>
        </p:nvSpPr>
        <p:spPr bwMode="auto">
          <a:xfrm>
            <a:off x="1446028" y="772181"/>
            <a:ext cx="922197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000" b="1" dirty="0">
              <a:solidFill>
                <a:srgbClr val="676767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000" b="1" dirty="0">
              <a:solidFill>
                <a:srgbClr val="676767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r>
              <a:rPr lang="es-ES_tradnl" altLang="es-ES" sz="2800" b="1" dirty="0">
                <a:solidFill>
                  <a:srgbClr val="676767"/>
                </a:solidFill>
                <a:latin typeface="Arial" charset="0"/>
              </a:rPr>
              <a:t>Definición</a:t>
            </a:r>
            <a:r>
              <a:rPr lang="es-ES_tradnl" altLang="es-ES" sz="2800" dirty="0">
                <a:solidFill>
                  <a:srgbClr val="676767"/>
                </a:solidFill>
                <a:latin typeface="Arial" charset="0"/>
              </a:rPr>
              <a:t>: </a:t>
            </a:r>
            <a:r>
              <a:rPr lang="es-ES_tradnl" altLang="es-ES" sz="2800" dirty="0" smtClean="0">
                <a:solidFill>
                  <a:srgbClr val="676767"/>
                </a:solidFill>
                <a:latin typeface="Arial" charset="0"/>
              </a:rPr>
              <a:t>“</a:t>
            </a:r>
            <a:r>
              <a:rPr lang="es-ES_tradnl" altLang="es-ES" sz="2800" i="1" dirty="0" smtClean="0">
                <a:solidFill>
                  <a:srgbClr val="676767"/>
                </a:solidFill>
                <a:latin typeface="Arial" charset="0"/>
              </a:rPr>
              <a:t>Aplicación </a:t>
            </a:r>
            <a:r>
              <a:rPr lang="es-ES_tradnl" altLang="es-ES" sz="2800" i="1" dirty="0">
                <a:solidFill>
                  <a:srgbClr val="676767"/>
                </a:solidFill>
                <a:latin typeface="Arial" charset="0"/>
              </a:rPr>
              <a:t>de las tecnologías a la gestión, estudio y difusión de las Ciencias Humanas. Permite el diálogo entre disciplinas y combina la ciencia y la tecnología para ofrecer una respuesta científica, integradora y al alcance de la </a:t>
            </a:r>
            <a:r>
              <a:rPr lang="es-ES_tradnl" altLang="es-ES" sz="2800" i="1" dirty="0" smtClean="0">
                <a:solidFill>
                  <a:srgbClr val="676767"/>
                </a:solidFill>
                <a:latin typeface="Arial" charset="0"/>
              </a:rPr>
              <a:t>sociedad</a:t>
            </a:r>
            <a:r>
              <a:rPr lang="es-ES_tradnl" altLang="es-ES" sz="2800" dirty="0" smtClean="0">
                <a:solidFill>
                  <a:srgbClr val="676767"/>
                </a:solidFill>
                <a:latin typeface="Arial" charset="0"/>
              </a:rPr>
              <a:t>”</a:t>
            </a:r>
          </a:p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800" dirty="0">
              <a:solidFill>
                <a:srgbClr val="676767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r>
              <a:rPr lang="es-ES_tradnl" altLang="es-ES" sz="2800" dirty="0" smtClean="0">
                <a:solidFill>
                  <a:srgbClr val="C00000"/>
                </a:solidFill>
                <a:latin typeface="Arial" charset="0"/>
              </a:rPr>
              <a:t>Bueno… tenemos una visión abierta y diversa… </a:t>
            </a:r>
            <a:r>
              <a:rPr lang="es-ES_tradnl" altLang="es-ES" sz="2800" dirty="0" smtClean="0">
                <a:solidFill>
                  <a:srgbClr val="C00000"/>
                </a:solidFill>
                <a:latin typeface="Arial" charset="0"/>
              </a:rPr>
              <a:t>difusa ¿poco </a:t>
            </a:r>
            <a:r>
              <a:rPr lang="es-ES_tradnl" altLang="es-ES" sz="2800" dirty="0" smtClean="0">
                <a:solidFill>
                  <a:srgbClr val="C00000"/>
                </a:solidFill>
                <a:latin typeface="Arial" charset="0"/>
              </a:rPr>
              <a:t>canónica?</a:t>
            </a:r>
            <a:endParaRPr lang="es-ES_tradnl" altLang="es-ES" sz="2800" dirty="0">
              <a:solidFill>
                <a:srgbClr val="C00000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000" dirty="0">
              <a:solidFill>
                <a:srgbClr val="676767"/>
              </a:solidFill>
              <a:latin typeface="Arial" charset="0"/>
            </a:endParaRPr>
          </a:p>
          <a:p>
            <a:pPr lvl="2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000" dirty="0">
              <a:solidFill>
                <a:srgbClr val="67676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638300" y="228601"/>
            <a:ext cx="9029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4000" b="1" dirty="0" smtClean="0">
                <a:solidFill>
                  <a:srgbClr val="BA0000"/>
                </a:solidFill>
                <a:latin typeface="Arial" charset="0"/>
              </a:rPr>
              <a:t>un entorno privilegiado para</a:t>
            </a:r>
            <a:r>
              <a:rPr lang="es-ES_tradnl" altLang="es-ES" sz="4000" b="1" dirty="0" smtClean="0">
                <a:solidFill>
                  <a:srgbClr val="BA0000"/>
                </a:solidFill>
                <a:latin typeface="Arial" charset="0"/>
              </a:rPr>
              <a:t>… fomentar-impulsar</a:t>
            </a:r>
            <a:endParaRPr lang="es-ES" altLang="es-ES" sz="4000" b="1" dirty="0">
              <a:solidFill>
                <a:srgbClr val="676767"/>
              </a:solidFill>
              <a:latin typeface="Arial" charset="0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819400" y="762000"/>
            <a:ext cx="6934200" cy="0"/>
          </a:xfrm>
          <a:prstGeom prst="line">
            <a:avLst/>
          </a:prstGeom>
          <a:noFill/>
          <a:ln w="9525">
            <a:solidFill>
              <a:srgbClr val="FFAD35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838200" y="1663699"/>
            <a:ext cx="935831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0" lvl="3" indent="-457200" algn="just">
              <a:spcBef>
                <a:spcPct val="50000"/>
              </a:spcBef>
              <a:buClr>
                <a:srgbClr val="BA0000"/>
              </a:buClr>
              <a:buSzPct val="75000"/>
              <a:buFont typeface="Wingdings" pitchFamily="2" charset="2"/>
              <a:buChar char="&amp;"/>
            </a:pP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Colecciones (</a:t>
            </a:r>
            <a:r>
              <a:rPr lang="es-ES_tradnl" altLang="es-ES" sz="2400" b="1" dirty="0" err="1" smtClean="0">
                <a:solidFill>
                  <a:srgbClr val="676767"/>
                </a:solidFill>
                <a:latin typeface="Arial" charset="0"/>
              </a:rPr>
              <a:t>documentales+científicas</a:t>
            </a: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)</a:t>
            </a:r>
          </a:p>
          <a:p>
            <a:pPr marL="1828800" lvl="3" indent="-457200" algn="just">
              <a:spcBef>
                <a:spcPct val="50000"/>
              </a:spcBef>
              <a:buClr>
                <a:srgbClr val="BA0000"/>
              </a:buClr>
              <a:buSzPct val="75000"/>
              <a:buFont typeface="Wingdings" pitchFamily="2" charset="2"/>
              <a:buChar char="&amp;"/>
            </a:pPr>
            <a:r>
              <a:rPr lang="es-ES_tradnl" altLang="es-ES" sz="2400" b="1" dirty="0">
                <a:solidFill>
                  <a:srgbClr val="676767"/>
                </a:solidFill>
                <a:latin typeface="Arial" charset="0"/>
              </a:rPr>
              <a:t>Comunidad investigadora </a:t>
            </a: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multidisciplinar- Experiencia </a:t>
            </a:r>
            <a:r>
              <a:rPr lang="es-ES_tradnl" altLang="es-ES" sz="2400" b="1" dirty="0">
                <a:solidFill>
                  <a:srgbClr val="676767"/>
                </a:solidFill>
                <a:latin typeface="Arial" charset="0"/>
              </a:rPr>
              <a:t>profesional </a:t>
            </a:r>
            <a:endParaRPr lang="es-ES_tradnl" altLang="es-ES" sz="2400" b="1" dirty="0" smtClean="0">
              <a:solidFill>
                <a:srgbClr val="676767"/>
              </a:solidFill>
              <a:latin typeface="Arial" charset="0"/>
            </a:endParaRPr>
          </a:p>
          <a:p>
            <a:pPr marL="1828800" lvl="3" indent="-457200" algn="just">
              <a:spcBef>
                <a:spcPct val="50000"/>
              </a:spcBef>
              <a:buClr>
                <a:srgbClr val="BA0000"/>
              </a:buClr>
              <a:buSzPct val="75000"/>
              <a:buFont typeface="Wingdings" pitchFamily="2" charset="2"/>
              <a:buChar char="&amp;"/>
            </a:pP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Equipos - Estrategias </a:t>
            </a:r>
            <a:r>
              <a:rPr lang="es-ES_tradnl" altLang="es-ES" sz="2400" b="1" dirty="0">
                <a:solidFill>
                  <a:srgbClr val="676767"/>
                </a:solidFill>
                <a:latin typeface="Arial" charset="0"/>
              </a:rPr>
              <a:t>de trabajo  </a:t>
            </a:r>
          </a:p>
          <a:p>
            <a:pPr marL="1828800" lvl="3" indent="-457200" algn="just">
              <a:spcBef>
                <a:spcPct val="50000"/>
              </a:spcBef>
              <a:buClr>
                <a:srgbClr val="BA0000"/>
              </a:buClr>
              <a:buSzPct val="75000"/>
              <a:buFont typeface="Wingdings" pitchFamily="2" charset="2"/>
              <a:buChar char="&amp;"/>
            </a:pP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Herramientas </a:t>
            </a:r>
            <a:endParaRPr lang="es-ES_tradnl" altLang="es-ES" sz="2400" b="1" dirty="0">
              <a:solidFill>
                <a:srgbClr val="676767"/>
              </a:solidFill>
              <a:latin typeface="Arial" charset="0"/>
            </a:endParaRPr>
          </a:p>
          <a:p>
            <a:pPr marL="1828800" lvl="3" indent="-457200" algn="just">
              <a:spcBef>
                <a:spcPct val="50000"/>
              </a:spcBef>
              <a:buClr>
                <a:srgbClr val="BA0000"/>
              </a:buClr>
              <a:buSzPct val="75000"/>
              <a:buFont typeface="Wingdings" pitchFamily="2" charset="2"/>
              <a:buChar char="&amp;"/>
            </a:pP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Políticas, </a:t>
            </a:r>
            <a:r>
              <a:rPr lang="es-ES_tradnl" altLang="es-ES" sz="2400" b="1" dirty="0">
                <a:solidFill>
                  <a:srgbClr val="676767"/>
                </a:solidFill>
                <a:latin typeface="Arial" charset="0"/>
              </a:rPr>
              <a:t>n</a:t>
            </a: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ormativa </a:t>
            </a:r>
            <a:r>
              <a:rPr lang="es-ES_tradnl" altLang="es-ES" sz="2400" b="1" dirty="0">
                <a:solidFill>
                  <a:srgbClr val="676767"/>
                </a:solidFill>
                <a:latin typeface="Arial" charset="0"/>
              </a:rPr>
              <a:t>y </a:t>
            </a:r>
            <a:r>
              <a:rPr lang="es-ES_tradnl" altLang="es-ES" sz="2400" b="1" dirty="0" smtClean="0">
                <a:solidFill>
                  <a:srgbClr val="676767"/>
                </a:solidFill>
                <a:latin typeface="Arial" charset="0"/>
              </a:rPr>
              <a:t>estándares</a:t>
            </a:r>
            <a:endParaRPr lang="es-ES_tradnl" altLang="es-ES" sz="2400" b="1" dirty="0">
              <a:solidFill>
                <a:srgbClr val="676767"/>
              </a:solidFill>
              <a:latin typeface="Arial" charset="0"/>
            </a:endParaRPr>
          </a:p>
        </p:txBody>
      </p:sp>
      <p:pic>
        <p:nvPicPr>
          <p:cNvPr id="12" name="0 Imagen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2684" y="5580063"/>
            <a:ext cx="886690" cy="886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13" name="Picture 15" descr="https://digital.csic.es/imagenes/logo_DC_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059" y="5812703"/>
            <a:ext cx="242411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19" descr="Resultado de imagen de logo simu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0687" y="5516337"/>
            <a:ext cx="16383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21" descr="Archivos del CS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5561" y="5481064"/>
            <a:ext cx="1198562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1351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para las Humanidades digitales en la Red de Bibliotecas y Archivos del CSIC</a:t>
            </a:r>
            <a:b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20456"/>
            <a:ext cx="10515600" cy="4656507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s-ES" sz="3000" b="1" dirty="0" smtClean="0">
                <a:solidFill>
                  <a:srgbClr val="C00000"/>
                </a:solidFill>
              </a:rPr>
              <a:t>¿Por qué nos importan las DH?</a:t>
            </a:r>
            <a:endParaRPr lang="es-ES" sz="3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s-ES" dirty="0" smtClean="0"/>
              <a:t>	</a:t>
            </a:r>
            <a:r>
              <a:rPr lang="es-ES" b="1" dirty="0" smtClean="0"/>
              <a:t>cambio de paradigma de la biblioteca</a:t>
            </a:r>
            <a:r>
              <a:rPr lang="es-ES" dirty="0" smtClean="0"/>
              <a:t>&gt; </a:t>
            </a:r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soporte a la investigación</a:t>
            </a:r>
            <a:r>
              <a:rPr lang="es-ES" dirty="0" smtClean="0"/>
              <a:t>&gt; 	</a:t>
            </a:r>
            <a:r>
              <a:rPr lang="es-ES" b="1" dirty="0" smtClean="0">
                <a:solidFill>
                  <a:srgbClr val="7030A0"/>
                </a:solidFill>
              </a:rPr>
              <a:t>Ciencia Abierta</a:t>
            </a:r>
          </a:p>
          <a:p>
            <a:pPr lvl="2"/>
            <a:r>
              <a:rPr lang="es-ES" dirty="0"/>
              <a:t>d</a:t>
            </a:r>
            <a:r>
              <a:rPr lang="es-ES" dirty="0" smtClean="0"/>
              <a:t>el enfoque en la colección  </a:t>
            </a:r>
            <a:r>
              <a:rPr lang="es-ES" sz="2200" dirty="0" smtClean="0"/>
              <a:t>a  </a:t>
            </a:r>
            <a:r>
              <a:rPr lang="es-ES" sz="2200" b="1" u="sng" dirty="0" smtClean="0"/>
              <a:t>dar soporte el proceso de investigación </a:t>
            </a:r>
            <a:r>
              <a:rPr lang="es-ES" sz="2200" dirty="0" smtClean="0"/>
              <a:t>y la </a:t>
            </a:r>
            <a:r>
              <a:rPr lang="es-ES" sz="2200" b="1" u="sng" dirty="0" smtClean="0"/>
              <a:t>difusión de sus resultados</a:t>
            </a:r>
          </a:p>
          <a:p>
            <a:pPr lvl="2"/>
            <a:r>
              <a:rPr lang="es-ES" dirty="0" smtClean="0"/>
              <a:t>Cooperación, sostenibilidad, apertura, reutilización, 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r>
              <a:rPr lang="es-ES" sz="3000" b="1" dirty="0" smtClean="0">
                <a:solidFill>
                  <a:srgbClr val="C00000"/>
                </a:solidFill>
              </a:rPr>
              <a:t>¿En qué estamos siendo activos?</a:t>
            </a:r>
          </a:p>
          <a:p>
            <a:pPr marL="914400" lvl="2" indent="0">
              <a:buNone/>
            </a:pPr>
            <a:endParaRPr lang="es-ES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  </a:t>
            </a:r>
            <a:r>
              <a:rPr lang="es-ES" b="1" dirty="0" smtClean="0"/>
              <a:t>Difusión y reutilización de Colecciones  </a:t>
            </a:r>
            <a:r>
              <a:rPr lang="es-ES" b="1" dirty="0" smtClean="0"/>
              <a:t>(metadatos+ objetos digitales</a:t>
            </a:r>
            <a:r>
              <a:rPr lang="es-ES" b="1" dirty="0" smtClean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/>
              <a:t> a través </a:t>
            </a:r>
            <a:r>
              <a:rPr lang="es-ES" dirty="0" smtClean="0"/>
              <a:t>de: </a:t>
            </a:r>
            <a:r>
              <a:rPr lang="es-ES" b="1" i="1" dirty="0" smtClean="0"/>
              <a:t>Informatización</a:t>
            </a:r>
            <a:r>
              <a:rPr lang="es-ES" dirty="0" smtClean="0"/>
              <a:t>, </a:t>
            </a:r>
            <a:r>
              <a:rPr lang="es-ES" b="1" i="1" dirty="0" smtClean="0"/>
              <a:t>Digitalización</a:t>
            </a:r>
            <a:r>
              <a:rPr lang="es-ES" dirty="0" smtClean="0"/>
              <a:t>- </a:t>
            </a:r>
            <a:r>
              <a:rPr lang="es-ES" b="1" i="1" dirty="0" smtClean="0"/>
              <a:t>Curación de datos </a:t>
            </a:r>
            <a:r>
              <a:rPr lang="es-ES" dirty="0" smtClean="0"/>
              <a:t>(metadatos, interoperabilidad, reutilización, reproducibilidad) -</a:t>
            </a:r>
            <a:r>
              <a:rPr lang="es-ES" b="1" i="1" dirty="0" smtClean="0"/>
              <a:t>Preservación digital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 </a:t>
            </a:r>
            <a:r>
              <a:rPr lang="es-ES" b="1" dirty="0" smtClean="0"/>
              <a:t>Ayudar </a:t>
            </a:r>
            <a:r>
              <a:rPr lang="es-ES" b="1" dirty="0" smtClean="0"/>
              <a:t>la </a:t>
            </a:r>
            <a:r>
              <a:rPr lang="es-ES" b="1" dirty="0" smtClean="0"/>
              <a:t>Publicación Académica </a:t>
            </a:r>
            <a:r>
              <a:rPr lang="es-ES" dirty="0" smtClean="0"/>
              <a:t>: Gestion Difusión OA, publicaciones y datos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  <a:p>
            <a:pPr lvl="1">
              <a:buFont typeface="Wingdings" panose="05000000000000000000" pitchFamily="2" charset="2"/>
              <a:buChar char="q"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998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65274" y="291011"/>
            <a:ext cx="103242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 dirty="0" smtClean="0">
                <a:solidFill>
                  <a:srgbClr val="BA0000"/>
                </a:solidFill>
                <a:latin typeface="Arial" charset="0"/>
              </a:rPr>
              <a:t>Casos de éxito desde  2000: </a:t>
            </a:r>
            <a:r>
              <a:rPr lang="es-ES_tradnl" altLang="es-ES" sz="2800" dirty="0" smtClean="0">
                <a:solidFill>
                  <a:srgbClr val="BA0000"/>
                </a:solidFill>
                <a:latin typeface="Arial" charset="0"/>
              </a:rPr>
              <a:t>Informatización-Curación de datos –Digitalización-Difusión-Reutilización-Preservación </a:t>
            </a:r>
            <a:endParaRPr lang="es-ES" altLang="es-ES" sz="2800" dirty="0">
              <a:solidFill>
                <a:srgbClr val="BA0000"/>
              </a:solidFill>
              <a:latin typeface="Arial" charset="0"/>
            </a:endParaRP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2362200" y="1143001"/>
            <a:ext cx="83058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000">
              <a:solidFill>
                <a:srgbClr val="676767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000">
              <a:solidFill>
                <a:srgbClr val="676767"/>
              </a:solidFill>
              <a:latin typeface="Arial" charset="0"/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111" y="2005014"/>
            <a:ext cx="6795732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790" y="4478913"/>
            <a:ext cx="2712955" cy="9510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69" y="1643254"/>
            <a:ext cx="7748688" cy="50418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229" y="1571520"/>
            <a:ext cx="8181541" cy="51149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216" y="1516613"/>
            <a:ext cx="8029128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2209800" y="6019800"/>
            <a:ext cx="7772400" cy="0"/>
          </a:xfrm>
          <a:prstGeom prst="line">
            <a:avLst/>
          </a:prstGeom>
          <a:noFill/>
          <a:ln w="63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209800" y="914400"/>
            <a:ext cx="0" cy="5105400"/>
          </a:xfrm>
          <a:prstGeom prst="line">
            <a:avLst/>
          </a:prstGeom>
          <a:noFill/>
          <a:ln w="63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7024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2800" b="1" dirty="0" smtClean="0">
                <a:solidFill>
                  <a:srgbClr val="BA0000"/>
                </a:solidFill>
                <a:latin typeface="Arial" charset="0"/>
              </a:rPr>
              <a:t>Digitalización: Portal SIMURG</a:t>
            </a:r>
            <a:endParaRPr lang="es-ES" altLang="es-ES" sz="2800" b="1" dirty="0">
              <a:solidFill>
                <a:srgbClr val="BA0000"/>
              </a:solidFill>
              <a:latin typeface="Arial" charset="0"/>
            </a:endParaRPr>
          </a:p>
        </p:txBody>
      </p:sp>
      <p:sp>
        <p:nvSpPr>
          <p:cNvPr id="17416" name="Line 11"/>
          <p:cNvSpPr>
            <a:spLocks noChangeShapeType="1"/>
          </p:cNvSpPr>
          <p:nvPr/>
        </p:nvSpPr>
        <p:spPr bwMode="auto">
          <a:xfrm>
            <a:off x="2819400" y="762000"/>
            <a:ext cx="6934200" cy="0"/>
          </a:xfrm>
          <a:prstGeom prst="line">
            <a:avLst/>
          </a:prstGeom>
          <a:noFill/>
          <a:ln w="9525">
            <a:solidFill>
              <a:srgbClr val="FFAD35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2362200" y="1143001"/>
            <a:ext cx="83058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 sz="2000">
              <a:solidFill>
                <a:srgbClr val="676767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Clr>
                <a:srgbClr val="BA0000"/>
              </a:buClr>
              <a:buSzPct val="75000"/>
            </a:pPr>
            <a:endParaRPr lang="es-ES_tradnl" altLang="es-ES">
              <a:solidFill>
                <a:srgbClr val="676767"/>
              </a:solidFill>
              <a:latin typeface="Arial" charset="0"/>
            </a:endParaRPr>
          </a:p>
        </p:txBody>
      </p:sp>
      <p:pic>
        <p:nvPicPr>
          <p:cNvPr id="174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14399"/>
            <a:ext cx="8101013" cy="511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062037"/>
            <a:ext cx="5715000" cy="47339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223837"/>
            <a:ext cx="5715000" cy="64103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703" y="710999"/>
            <a:ext cx="3748953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eutilización…</a:t>
            </a:r>
            <a:endParaRPr lang="es-E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7800" y="1802601"/>
            <a:ext cx="5976000" cy="3237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83" y="2110453"/>
            <a:ext cx="23526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También….Gestión  de resultados</a:t>
            </a:r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datos… licencias, </a:t>
            </a:r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Identidades….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880" y="1690688"/>
            <a:ext cx="61862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</a:t>
            </a:r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perfiles….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249417" cy="43513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326" y="365125"/>
            <a:ext cx="583971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204</Words>
  <Application>Microsoft Office PowerPoint</Application>
  <PresentationFormat>Panorámica</PresentationFormat>
  <Paragraphs>41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de Office</vt:lpstr>
      <vt:lpstr>Humanidades Digitales: reflexiones para una agenda en el CSIC</vt:lpstr>
      <vt:lpstr>Presentación de PowerPoint</vt:lpstr>
      <vt:lpstr>Presentación de PowerPoint</vt:lpstr>
      <vt:lpstr>Estrategia para las Humanidades digitales en la Red de Bibliotecas y Archivos del CSIC </vt:lpstr>
      <vt:lpstr>Presentación de PowerPoint</vt:lpstr>
      <vt:lpstr>Presentación de PowerPoint</vt:lpstr>
      <vt:lpstr>Reutilización…</vt:lpstr>
      <vt:lpstr>También….Gestión  de resultados, datos… licencias, Identidades….</vt:lpstr>
      <vt:lpstr>Gestión de perfiles….</vt:lpstr>
      <vt:lpstr>Para …Explotación-Visibilidad</vt:lpstr>
      <vt:lpstr>Ayudando a publicar OA : KU ….LIBRARIA, OL Humanities</vt:lpstr>
      <vt:lpstr>Evaluando actividad…. Concurrencia!</vt:lpstr>
      <vt:lpstr>A futuro…</vt:lpstr>
      <vt:lpstr>Desafíos!</vt:lpstr>
    </vt:vector>
  </TitlesOfParts>
  <Company>CSIC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Humanidades Digitales: reflexiones para una agenda en el CSIC</dc:title>
  <dc:creator>Agnes Ponsati</dc:creator>
  <cp:lastModifiedBy>Agnes Ponsati</cp:lastModifiedBy>
  <cp:revision>41</cp:revision>
  <dcterms:created xsi:type="dcterms:W3CDTF">2019-06-03T14:02:44Z</dcterms:created>
  <dcterms:modified xsi:type="dcterms:W3CDTF">2019-06-20T15:19:07Z</dcterms:modified>
</cp:coreProperties>
</file>