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9" r:id="rId2"/>
    <p:sldId id="317" r:id="rId3"/>
    <p:sldId id="486" r:id="rId4"/>
    <p:sldId id="497" r:id="rId5"/>
    <p:sldId id="489" r:id="rId6"/>
    <p:sldId id="491" r:id="rId7"/>
    <p:sldId id="490" r:id="rId8"/>
    <p:sldId id="488" r:id="rId9"/>
    <p:sldId id="487" r:id="rId10"/>
    <p:sldId id="498" r:id="rId11"/>
    <p:sldId id="499" r:id="rId12"/>
    <p:sldId id="492" r:id="rId13"/>
    <p:sldId id="495" r:id="rId14"/>
    <p:sldId id="493" r:id="rId15"/>
    <p:sldId id="494" r:id="rId16"/>
    <p:sldId id="496" r:id="rId17"/>
    <p:sldId id="261" r:id="rId18"/>
  </p:sldIdLst>
  <p:sldSz cx="13444538" cy="7562850"/>
  <p:notesSz cx="6858000" cy="9144000"/>
  <p:defaultTextStyle>
    <a:defPPr>
      <a:defRPr lang="es-ES_tradnl"/>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a:srgbClr val="DEA900"/>
    <a:srgbClr val="F7F5F9"/>
    <a:srgbClr val="F9F8FA"/>
    <a:srgbClr val="002060"/>
    <a:srgbClr val="000D63"/>
    <a:srgbClr val="000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75447" autoAdjust="0"/>
  </p:normalViewPr>
  <p:slideViewPr>
    <p:cSldViewPr snapToObjects="1" showGuides="1">
      <p:cViewPr varScale="1">
        <p:scale>
          <a:sx n="105" d="100"/>
          <a:sy n="105" d="100"/>
        </p:scale>
        <p:origin x="294" y="78"/>
      </p:cViewPr>
      <p:guideLst>
        <p:guide orient="horz" pos="2382"/>
        <p:guide pos="42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8DDB19-C411-4CC6-AC85-D19A37E99C39}" type="datetimeFigureOut">
              <a:rPr lang="es-ES" smtClean="0"/>
              <a:t>17/06/2019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A8D9A-C54C-49DC-A7BC-ED3643E567EC}" type="slidenum">
              <a:rPr lang="es-ES" smtClean="0"/>
              <a:t>‹Nº›</a:t>
            </a:fld>
            <a:endParaRPr lang="es-ES"/>
          </a:p>
        </p:txBody>
      </p:sp>
    </p:spTree>
    <p:extLst>
      <p:ext uri="{BB962C8B-B14F-4D97-AF65-F5344CB8AC3E}">
        <p14:creationId xmlns:p14="http://schemas.microsoft.com/office/powerpoint/2010/main" val="4184668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A9366-864E-47CF-97AF-693901DF3E10}" type="datetimeFigureOut">
              <a:rPr lang="es-ES" smtClean="0"/>
              <a:t>17/06/2019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CA08C-2C96-43D8-95C8-E3DA04595D88}" type="slidenum">
              <a:rPr lang="es-ES" smtClean="0"/>
              <a:t>‹Nº›</a:t>
            </a:fld>
            <a:endParaRPr lang="es-ES"/>
          </a:p>
        </p:txBody>
      </p:sp>
    </p:spTree>
    <p:extLst>
      <p:ext uri="{BB962C8B-B14F-4D97-AF65-F5344CB8AC3E}">
        <p14:creationId xmlns:p14="http://schemas.microsoft.com/office/powerpoint/2010/main" val="207308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2</a:t>
            </a:fld>
            <a:endParaRPr lang="es-ES"/>
          </a:p>
        </p:txBody>
      </p:sp>
    </p:spTree>
    <p:extLst>
      <p:ext uri="{BB962C8B-B14F-4D97-AF65-F5344CB8AC3E}">
        <p14:creationId xmlns:p14="http://schemas.microsoft.com/office/powerpoint/2010/main" val="92436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11</a:t>
            </a:fld>
            <a:endParaRPr lang="es-ES"/>
          </a:p>
        </p:txBody>
      </p:sp>
    </p:spTree>
    <p:extLst>
      <p:ext uri="{BB962C8B-B14F-4D97-AF65-F5344CB8AC3E}">
        <p14:creationId xmlns:p14="http://schemas.microsoft.com/office/powerpoint/2010/main" val="256695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12</a:t>
            </a:fld>
            <a:endParaRPr lang="es-ES"/>
          </a:p>
        </p:txBody>
      </p:sp>
    </p:spTree>
    <p:extLst>
      <p:ext uri="{BB962C8B-B14F-4D97-AF65-F5344CB8AC3E}">
        <p14:creationId xmlns:p14="http://schemas.microsoft.com/office/powerpoint/2010/main" val="160191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13</a:t>
            </a:fld>
            <a:endParaRPr lang="es-ES"/>
          </a:p>
        </p:txBody>
      </p:sp>
    </p:spTree>
    <p:extLst>
      <p:ext uri="{BB962C8B-B14F-4D97-AF65-F5344CB8AC3E}">
        <p14:creationId xmlns:p14="http://schemas.microsoft.com/office/powerpoint/2010/main" val="221290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14</a:t>
            </a:fld>
            <a:endParaRPr lang="es-ES"/>
          </a:p>
        </p:txBody>
      </p:sp>
    </p:spTree>
    <p:extLst>
      <p:ext uri="{BB962C8B-B14F-4D97-AF65-F5344CB8AC3E}">
        <p14:creationId xmlns:p14="http://schemas.microsoft.com/office/powerpoint/2010/main" val="101353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15</a:t>
            </a:fld>
            <a:endParaRPr lang="es-ES"/>
          </a:p>
        </p:txBody>
      </p:sp>
    </p:spTree>
    <p:extLst>
      <p:ext uri="{BB962C8B-B14F-4D97-AF65-F5344CB8AC3E}">
        <p14:creationId xmlns:p14="http://schemas.microsoft.com/office/powerpoint/2010/main" val="87365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16</a:t>
            </a:fld>
            <a:endParaRPr lang="es-ES"/>
          </a:p>
        </p:txBody>
      </p:sp>
    </p:spTree>
    <p:extLst>
      <p:ext uri="{BB962C8B-B14F-4D97-AF65-F5344CB8AC3E}">
        <p14:creationId xmlns:p14="http://schemas.microsoft.com/office/powerpoint/2010/main" val="35103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3</a:t>
            </a:fld>
            <a:endParaRPr lang="es-ES"/>
          </a:p>
        </p:txBody>
      </p:sp>
    </p:spTree>
    <p:extLst>
      <p:ext uri="{BB962C8B-B14F-4D97-AF65-F5344CB8AC3E}">
        <p14:creationId xmlns:p14="http://schemas.microsoft.com/office/powerpoint/2010/main" val="338548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4</a:t>
            </a:fld>
            <a:endParaRPr lang="es-ES"/>
          </a:p>
        </p:txBody>
      </p:sp>
    </p:spTree>
    <p:extLst>
      <p:ext uri="{BB962C8B-B14F-4D97-AF65-F5344CB8AC3E}">
        <p14:creationId xmlns:p14="http://schemas.microsoft.com/office/powerpoint/2010/main" val="84413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5</a:t>
            </a:fld>
            <a:endParaRPr lang="es-ES"/>
          </a:p>
        </p:txBody>
      </p:sp>
    </p:spTree>
    <p:extLst>
      <p:ext uri="{BB962C8B-B14F-4D97-AF65-F5344CB8AC3E}">
        <p14:creationId xmlns:p14="http://schemas.microsoft.com/office/powerpoint/2010/main" val="164653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6</a:t>
            </a:fld>
            <a:endParaRPr lang="es-ES"/>
          </a:p>
        </p:txBody>
      </p:sp>
    </p:spTree>
    <p:extLst>
      <p:ext uri="{BB962C8B-B14F-4D97-AF65-F5344CB8AC3E}">
        <p14:creationId xmlns:p14="http://schemas.microsoft.com/office/powerpoint/2010/main" val="10819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7</a:t>
            </a:fld>
            <a:endParaRPr lang="es-ES"/>
          </a:p>
        </p:txBody>
      </p:sp>
    </p:spTree>
    <p:extLst>
      <p:ext uri="{BB962C8B-B14F-4D97-AF65-F5344CB8AC3E}">
        <p14:creationId xmlns:p14="http://schemas.microsoft.com/office/powerpoint/2010/main" val="375592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8</a:t>
            </a:fld>
            <a:endParaRPr lang="es-ES"/>
          </a:p>
        </p:txBody>
      </p:sp>
    </p:spTree>
    <p:extLst>
      <p:ext uri="{BB962C8B-B14F-4D97-AF65-F5344CB8AC3E}">
        <p14:creationId xmlns:p14="http://schemas.microsoft.com/office/powerpoint/2010/main" val="396188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9</a:t>
            </a:fld>
            <a:endParaRPr lang="es-ES"/>
          </a:p>
        </p:txBody>
      </p:sp>
    </p:spTree>
    <p:extLst>
      <p:ext uri="{BB962C8B-B14F-4D97-AF65-F5344CB8AC3E}">
        <p14:creationId xmlns:p14="http://schemas.microsoft.com/office/powerpoint/2010/main" val="283826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D1CA08C-2C96-43D8-95C8-E3DA04595D88}" type="slidenum">
              <a:rPr lang="es-ES" smtClean="0"/>
              <a:t>10</a:t>
            </a:fld>
            <a:endParaRPr lang="es-ES"/>
          </a:p>
        </p:txBody>
      </p:sp>
    </p:spTree>
    <p:extLst>
      <p:ext uri="{BB962C8B-B14F-4D97-AF65-F5344CB8AC3E}">
        <p14:creationId xmlns:p14="http://schemas.microsoft.com/office/powerpoint/2010/main" val="1952006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6157690"/>
            <a:ext cx="13444538" cy="14051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15016" tIns="57508" rIns="115016" bIns="57508" numCol="1" spcCol="0" rtlCol="0" fromWordArt="0" anchor="ctr" anchorCtr="0" forceAA="0" compatLnSpc="1">
            <a:prstTxWarp prst="textNoShape">
              <a:avLst/>
            </a:prstTxWarp>
            <a:noAutofit/>
          </a:bodyPr>
          <a:lstStyle/>
          <a:p>
            <a:pPr algn="ctr"/>
            <a:endParaRPr lang="es-ES" sz="2641"/>
          </a:p>
        </p:txBody>
      </p:sp>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9821" y="6135291"/>
            <a:ext cx="8784976" cy="1427559"/>
          </a:xfrm>
          <a:prstGeom prst="rect">
            <a:avLst/>
          </a:prstGeom>
        </p:spPr>
      </p:pic>
    </p:spTree>
    <p:extLst>
      <p:ext uri="{BB962C8B-B14F-4D97-AF65-F5344CB8AC3E}">
        <p14:creationId xmlns:p14="http://schemas.microsoft.com/office/powerpoint/2010/main" val="62222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635224" y="5293995"/>
            <a:ext cx="8066723" cy="624986"/>
          </a:xfrm>
        </p:spPr>
        <p:txBody>
          <a:bodyPr anchor="b"/>
          <a:lstStyle>
            <a:lvl1pPr algn="l">
              <a:defRPr sz="2893" b="1"/>
            </a:lvl1pPr>
          </a:lstStyle>
          <a:p>
            <a:r>
              <a:rPr lang="es-ES_tradnl"/>
              <a:t>Clic para editar título</a:t>
            </a:r>
          </a:p>
        </p:txBody>
      </p:sp>
      <p:sp>
        <p:nvSpPr>
          <p:cNvPr id="3" name="Marcador de posición de imagen 2"/>
          <p:cNvSpPr>
            <a:spLocks noGrp="1"/>
          </p:cNvSpPr>
          <p:nvPr>
            <p:ph type="pic" idx="1"/>
          </p:nvPr>
        </p:nvSpPr>
        <p:spPr>
          <a:xfrm>
            <a:off x="2635224" y="675755"/>
            <a:ext cx="8066723" cy="4537710"/>
          </a:xfrm>
        </p:spPr>
        <p:txBody>
          <a:bodyPr/>
          <a:lstStyle>
            <a:lvl1pPr marL="0" indent="0">
              <a:buNone/>
              <a:defRPr sz="4528"/>
            </a:lvl1pPr>
            <a:lvl2pPr marL="655863" indent="0">
              <a:buNone/>
              <a:defRPr sz="4025"/>
            </a:lvl2pPr>
            <a:lvl3pPr marL="1311726" indent="0">
              <a:buNone/>
              <a:defRPr sz="3396"/>
            </a:lvl3pPr>
            <a:lvl4pPr marL="1967589" indent="0">
              <a:buNone/>
              <a:defRPr sz="2893"/>
            </a:lvl4pPr>
            <a:lvl5pPr marL="2623451" indent="0">
              <a:buNone/>
              <a:defRPr sz="2893"/>
            </a:lvl5pPr>
            <a:lvl6pPr marL="3279315" indent="0">
              <a:buNone/>
              <a:defRPr sz="2893"/>
            </a:lvl6pPr>
            <a:lvl7pPr marL="3935178" indent="0">
              <a:buNone/>
              <a:defRPr sz="2893"/>
            </a:lvl7pPr>
            <a:lvl8pPr marL="4591040" indent="0">
              <a:buNone/>
              <a:defRPr sz="2893"/>
            </a:lvl8pPr>
            <a:lvl9pPr marL="5246904" indent="0">
              <a:buNone/>
              <a:defRPr sz="2893"/>
            </a:lvl9pPr>
          </a:lstStyle>
          <a:p>
            <a:endParaRPr lang="es-ES_tradnl"/>
          </a:p>
        </p:txBody>
      </p:sp>
      <p:sp>
        <p:nvSpPr>
          <p:cNvPr id="4" name="Marcador de texto 3"/>
          <p:cNvSpPr>
            <a:spLocks noGrp="1"/>
          </p:cNvSpPr>
          <p:nvPr>
            <p:ph type="body" sz="half" idx="2"/>
          </p:nvPr>
        </p:nvSpPr>
        <p:spPr>
          <a:xfrm>
            <a:off x="2635224" y="5918981"/>
            <a:ext cx="8066723" cy="887584"/>
          </a:xfrm>
        </p:spPr>
        <p:txBody>
          <a:bodyPr/>
          <a:lstStyle>
            <a:lvl1pPr marL="0" indent="0">
              <a:buNone/>
              <a:defRPr sz="2012"/>
            </a:lvl1pPr>
            <a:lvl2pPr marL="655863" indent="0">
              <a:buNone/>
              <a:defRPr sz="1761"/>
            </a:lvl2pPr>
            <a:lvl3pPr marL="1311726" indent="0">
              <a:buNone/>
              <a:defRPr sz="1384"/>
            </a:lvl3pPr>
            <a:lvl4pPr marL="1967589" indent="0">
              <a:buNone/>
              <a:defRPr sz="1258"/>
            </a:lvl4pPr>
            <a:lvl5pPr marL="2623451" indent="0">
              <a:buNone/>
              <a:defRPr sz="1258"/>
            </a:lvl5pPr>
            <a:lvl6pPr marL="3279315" indent="0">
              <a:buNone/>
              <a:defRPr sz="1258"/>
            </a:lvl6pPr>
            <a:lvl7pPr marL="3935178" indent="0">
              <a:buNone/>
              <a:defRPr sz="1258"/>
            </a:lvl7pPr>
            <a:lvl8pPr marL="4591040" indent="0">
              <a:buNone/>
              <a:defRPr sz="1258"/>
            </a:lvl8pPr>
            <a:lvl9pPr marL="5246904" indent="0">
              <a:buNone/>
              <a:defRPr sz="1258"/>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60BC158-61B1-424B-9283-802DD5186E14}" type="datetimeFigureOut">
              <a:rPr lang="es-ES_tradnl" smtClean="0"/>
              <a:t>17/06/2019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860BC158-61B1-424B-9283-802DD5186E14}" type="datetimeFigureOut">
              <a:rPr lang="es-ES_tradnl" smtClean="0"/>
              <a:t>17/06/2019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1395180" y="334377"/>
            <a:ext cx="3533860" cy="7116431"/>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786601" y="334377"/>
            <a:ext cx="10384505" cy="7116431"/>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860BC158-61B1-424B-9283-802DD5186E14}" type="datetimeFigureOut">
              <a:rPr lang="es-ES_tradnl" smtClean="0"/>
              <a:t>17/06/2019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6157690"/>
            <a:ext cx="13444538" cy="14051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15016" tIns="57508" rIns="115016" bIns="57508" numCol="1" spcCol="0" rtlCol="0" fromWordArt="0" anchor="ctr" anchorCtr="0" forceAA="0" compatLnSpc="1">
            <a:prstTxWarp prst="textNoShape">
              <a:avLst/>
            </a:prstTxWarp>
            <a:noAutofit/>
          </a:bodyPr>
          <a:lstStyle/>
          <a:p>
            <a:pPr algn="ctr"/>
            <a:endParaRPr lang="es-ES" sz="2641"/>
          </a:p>
        </p:txBody>
      </p:sp>
      <p:pic>
        <p:nvPicPr>
          <p:cNvPr id="5" name="Imagen 4">
            <a:extLst>
              <a:ext uri="{FF2B5EF4-FFF2-40B4-BE49-F238E27FC236}">
                <a16:creationId xmlns:a16="http://schemas.microsoft.com/office/drawing/2014/main" id="{EA36734F-C65E-42F9-9920-B8C4EA2ECD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613" y="6129089"/>
            <a:ext cx="8784976" cy="1427559"/>
          </a:xfrm>
          <a:prstGeom prst="rect">
            <a:avLst/>
          </a:prstGeom>
        </p:spPr>
      </p:pic>
      <p:pic>
        <p:nvPicPr>
          <p:cNvPr id="3" name="Imagen 2"/>
          <p:cNvPicPr>
            <a:picLocks noChangeAspect="1"/>
          </p:cNvPicPr>
          <p:nvPr userDrawn="1"/>
        </p:nvPicPr>
        <p:blipFill>
          <a:blip r:embed="rId4"/>
          <a:stretch>
            <a:fillRect/>
          </a:stretch>
        </p:blipFill>
        <p:spPr>
          <a:xfrm>
            <a:off x="8401694" y="6298594"/>
            <a:ext cx="3121869" cy="10885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CuadroTexto 6"/>
          <p:cNvSpPr txBox="1"/>
          <p:nvPr userDrawn="1"/>
        </p:nvSpPr>
        <p:spPr>
          <a:xfrm>
            <a:off x="3777330" y="7086721"/>
            <a:ext cx="9332852" cy="595548"/>
          </a:xfrm>
          <a:prstGeom prst="rect">
            <a:avLst/>
          </a:prstGeom>
          <a:noFill/>
        </p:spPr>
        <p:txBody>
          <a:bodyPr wrap="square" rtlCol="0">
            <a:spAutoFit/>
          </a:bodyPr>
          <a:lstStyle/>
          <a:p>
            <a:pPr algn="r"/>
            <a:r>
              <a:rPr lang="es-ES_tradnl" sz="1635" dirty="0" smtClean="0">
                <a:solidFill>
                  <a:srgbClr val="000D63"/>
                </a:solidFill>
              </a:rPr>
              <a:t>21.06.2019 </a:t>
            </a:r>
            <a:r>
              <a:rPr lang="es-ES_tradnl" sz="1635" dirty="0">
                <a:solidFill>
                  <a:srgbClr val="000D63"/>
                </a:solidFill>
              </a:rPr>
              <a:t>/ </a:t>
            </a:r>
            <a:r>
              <a:rPr lang="es-ES_tradnl" sz="1635" dirty="0" smtClean="0">
                <a:solidFill>
                  <a:srgbClr val="000D63"/>
                </a:solidFill>
              </a:rPr>
              <a:t>Jornadas 20 años del Consorcio Madroño</a:t>
            </a:r>
            <a:endParaRPr lang="es-ES_tradnl" sz="1635" dirty="0">
              <a:solidFill>
                <a:srgbClr val="000D63"/>
              </a:solidFill>
            </a:endParaRPr>
          </a:p>
          <a:p>
            <a:endParaRPr lang="es-ES_tradnl" sz="1635" dirty="0">
              <a:solidFill>
                <a:srgbClr val="000D63"/>
              </a:solidFill>
            </a:endParaRPr>
          </a:p>
        </p:txBody>
      </p:sp>
      <p:sp>
        <p:nvSpPr>
          <p:cNvPr id="9" name="Line 27"/>
          <p:cNvSpPr>
            <a:spLocks noChangeShapeType="1"/>
          </p:cNvSpPr>
          <p:nvPr userDrawn="1"/>
        </p:nvSpPr>
        <p:spPr bwMode="auto">
          <a:xfrm>
            <a:off x="575081" y="593725"/>
            <a:ext cx="12306229" cy="0"/>
          </a:xfrm>
          <a:prstGeom prst="line">
            <a:avLst/>
          </a:prstGeom>
          <a:noFill/>
          <a:ln w="25400">
            <a:solidFill>
              <a:srgbClr val="000D63"/>
            </a:solidFill>
            <a:round/>
            <a:headEnd/>
            <a:tailEnd/>
          </a:ln>
        </p:spPr>
        <p:txBody>
          <a:bodyPr/>
          <a:lstStyle/>
          <a:p>
            <a:pPr>
              <a:defRPr/>
            </a:pPr>
            <a:endParaRPr lang="en-US" sz="2641"/>
          </a:p>
        </p:txBody>
      </p:sp>
      <p:pic>
        <p:nvPicPr>
          <p:cNvPr id="5" name="Imagen 4">
            <a:extLst>
              <a:ext uri="{FF2B5EF4-FFF2-40B4-BE49-F238E27FC236}">
                <a16:creationId xmlns:a16="http://schemas.microsoft.com/office/drawing/2014/main" id="{8421D6AC-B92B-4185-BF60-57908F5F7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29040"/>
            <a:ext cx="4392488" cy="713780"/>
          </a:xfrm>
          <a:prstGeom prst="rect">
            <a:avLst/>
          </a:prstGeom>
        </p:spPr>
      </p:pic>
      <p:pic>
        <p:nvPicPr>
          <p:cNvPr id="6" name="Picture 2" descr="https://ci3.googleusercontent.com/proxy/-gHaOVxbIR3imMRcUX-tWWjV1JpYmFkEP5pXLQSJRrTIrcqppxMUwFHm-4p9xVQOUH9-K6GjUHP8bipP7JdPSdaGurwnQxcLq7c7fhkmk0bMPVYmxqdPpuUJmC7hvfTN0uKp6lrt0vKl-w=s0-d-e1-ft#https://www.consorciomadrono.es/wp-content/uploads/2019/05/icono20AgnosParaNoticia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48293" y="109017"/>
            <a:ext cx="3312368" cy="165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62026" y="4859832"/>
            <a:ext cx="11427857" cy="1502066"/>
          </a:xfrm>
        </p:spPr>
        <p:txBody>
          <a:bodyPr anchor="t"/>
          <a:lstStyle>
            <a:lvl1pPr algn="l">
              <a:defRPr sz="5786" b="1" cap="all"/>
            </a:lvl1pPr>
          </a:lstStyle>
          <a:p>
            <a:r>
              <a:rPr lang="es-ES_tradnl"/>
              <a:t>Clic para editar título</a:t>
            </a:r>
          </a:p>
        </p:txBody>
      </p:sp>
      <p:sp>
        <p:nvSpPr>
          <p:cNvPr id="3" name="Marcador de texto 2"/>
          <p:cNvSpPr>
            <a:spLocks noGrp="1"/>
          </p:cNvSpPr>
          <p:nvPr>
            <p:ph type="body" idx="1"/>
          </p:nvPr>
        </p:nvSpPr>
        <p:spPr>
          <a:xfrm>
            <a:off x="1062026" y="3205460"/>
            <a:ext cx="11427857" cy="1654373"/>
          </a:xfrm>
        </p:spPr>
        <p:txBody>
          <a:bodyPr anchor="b"/>
          <a:lstStyle>
            <a:lvl1pPr marL="0" indent="0">
              <a:buNone/>
              <a:defRPr sz="2893">
                <a:solidFill>
                  <a:schemeClr val="tx1">
                    <a:tint val="75000"/>
                  </a:schemeClr>
                </a:solidFill>
              </a:defRPr>
            </a:lvl1pPr>
            <a:lvl2pPr marL="655863" indent="0">
              <a:buNone/>
              <a:defRPr sz="2641">
                <a:solidFill>
                  <a:schemeClr val="tx1">
                    <a:tint val="75000"/>
                  </a:schemeClr>
                </a:solidFill>
              </a:defRPr>
            </a:lvl2pPr>
            <a:lvl3pPr marL="1311726" indent="0">
              <a:buNone/>
              <a:defRPr sz="2264">
                <a:solidFill>
                  <a:schemeClr val="tx1">
                    <a:tint val="75000"/>
                  </a:schemeClr>
                </a:solidFill>
              </a:defRPr>
            </a:lvl3pPr>
            <a:lvl4pPr marL="1967589" indent="0">
              <a:buNone/>
              <a:defRPr sz="2012">
                <a:solidFill>
                  <a:schemeClr val="tx1">
                    <a:tint val="75000"/>
                  </a:schemeClr>
                </a:solidFill>
              </a:defRPr>
            </a:lvl4pPr>
            <a:lvl5pPr marL="2623451" indent="0">
              <a:buNone/>
              <a:defRPr sz="2012">
                <a:solidFill>
                  <a:schemeClr val="tx1">
                    <a:tint val="75000"/>
                  </a:schemeClr>
                </a:solidFill>
              </a:defRPr>
            </a:lvl5pPr>
            <a:lvl6pPr marL="3279315" indent="0">
              <a:buNone/>
              <a:defRPr sz="2012">
                <a:solidFill>
                  <a:schemeClr val="tx1">
                    <a:tint val="75000"/>
                  </a:schemeClr>
                </a:solidFill>
              </a:defRPr>
            </a:lvl6pPr>
            <a:lvl7pPr marL="3935178" indent="0">
              <a:buNone/>
              <a:defRPr sz="2012">
                <a:solidFill>
                  <a:schemeClr val="tx1">
                    <a:tint val="75000"/>
                  </a:schemeClr>
                </a:solidFill>
              </a:defRPr>
            </a:lvl7pPr>
            <a:lvl8pPr marL="4591040" indent="0">
              <a:buNone/>
              <a:defRPr sz="2012">
                <a:solidFill>
                  <a:schemeClr val="tx1">
                    <a:tint val="75000"/>
                  </a:schemeClr>
                </a:solidFill>
              </a:defRPr>
            </a:lvl8pPr>
            <a:lvl9pPr marL="5246904" indent="0">
              <a:buNone/>
              <a:defRPr sz="2012">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60BC158-61B1-424B-9283-802DD5186E14}" type="datetimeFigureOut">
              <a:rPr lang="es-ES_tradnl" smtClean="0"/>
              <a:t>17/06/2019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786601" y="1946734"/>
            <a:ext cx="6958015" cy="5504074"/>
          </a:xfrm>
        </p:spPr>
        <p:txBody>
          <a:bodyPr/>
          <a:lstStyle>
            <a:lvl1pPr>
              <a:defRPr sz="4025"/>
            </a:lvl1pPr>
            <a:lvl2pPr>
              <a:defRPr sz="3396"/>
            </a:lvl2pPr>
            <a:lvl3pPr>
              <a:defRPr sz="2893"/>
            </a:lvl3pPr>
            <a:lvl4pPr>
              <a:defRPr sz="2641"/>
            </a:lvl4pPr>
            <a:lvl5pPr>
              <a:defRPr sz="2641"/>
            </a:lvl5pPr>
            <a:lvl6pPr>
              <a:defRPr sz="2641"/>
            </a:lvl6pPr>
            <a:lvl7pPr>
              <a:defRPr sz="2641"/>
            </a:lvl7pPr>
            <a:lvl8pPr>
              <a:defRPr sz="2641"/>
            </a:lvl8pPr>
            <a:lvl9pPr>
              <a:defRPr sz="264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7968691" y="1946734"/>
            <a:ext cx="6960349" cy="5504074"/>
          </a:xfrm>
        </p:spPr>
        <p:txBody>
          <a:bodyPr/>
          <a:lstStyle>
            <a:lvl1pPr>
              <a:defRPr sz="4025"/>
            </a:lvl1pPr>
            <a:lvl2pPr>
              <a:defRPr sz="3396"/>
            </a:lvl2pPr>
            <a:lvl3pPr>
              <a:defRPr sz="2893"/>
            </a:lvl3pPr>
            <a:lvl4pPr>
              <a:defRPr sz="2641"/>
            </a:lvl4pPr>
            <a:lvl5pPr>
              <a:defRPr sz="2641"/>
            </a:lvl5pPr>
            <a:lvl6pPr>
              <a:defRPr sz="2641"/>
            </a:lvl6pPr>
            <a:lvl7pPr>
              <a:defRPr sz="2641"/>
            </a:lvl7pPr>
            <a:lvl8pPr>
              <a:defRPr sz="2641"/>
            </a:lvl8pPr>
            <a:lvl9pPr>
              <a:defRPr sz="264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860BC158-61B1-424B-9283-802DD5186E14}" type="datetimeFigureOut">
              <a:rPr lang="es-ES_tradnl" smtClean="0"/>
              <a:t>17/06/2019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72227" y="302866"/>
            <a:ext cx="12100084" cy="1260475"/>
          </a:xfr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672227" y="1692890"/>
            <a:ext cx="5940339" cy="705515"/>
          </a:xfrm>
        </p:spPr>
        <p:txBody>
          <a:bodyPr anchor="b"/>
          <a:lstStyle>
            <a:lvl1pPr marL="0" indent="0">
              <a:buNone/>
              <a:defRPr sz="3396" b="1"/>
            </a:lvl1pPr>
            <a:lvl2pPr marL="655863" indent="0">
              <a:buNone/>
              <a:defRPr sz="2893" b="1"/>
            </a:lvl2pPr>
            <a:lvl3pPr marL="1311726" indent="0">
              <a:buNone/>
              <a:defRPr sz="2641" b="1"/>
            </a:lvl3pPr>
            <a:lvl4pPr marL="1967589" indent="0">
              <a:buNone/>
              <a:defRPr sz="2264" b="1"/>
            </a:lvl4pPr>
            <a:lvl5pPr marL="2623451" indent="0">
              <a:buNone/>
              <a:defRPr sz="2264" b="1"/>
            </a:lvl5pPr>
            <a:lvl6pPr marL="3279315" indent="0">
              <a:buNone/>
              <a:defRPr sz="2264" b="1"/>
            </a:lvl6pPr>
            <a:lvl7pPr marL="3935178" indent="0">
              <a:buNone/>
              <a:defRPr sz="2264" b="1"/>
            </a:lvl7pPr>
            <a:lvl8pPr marL="4591040" indent="0">
              <a:buNone/>
              <a:defRPr sz="2264" b="1"/>
            </a:lvl8pPr>
            <a:lvl9pPr marL="5246904" indent="0">
              <a:buNone/>
              <a:defRPr sz="2264" b="1"/>
            </a:lvl9pPr>
          </a:lstStyle>
          <a:p>
            <a:pPr lvl="0"/>
            <a:r>
              <a:rPr lang="es-ES_tradnl"/>
              <a:t>Haga clic para modificar el estilo de texto del patrón</a:t>
            </a:r>
          </a:p>
        </p:txBody>
      </p:sp>
      <p:sp>
        <p:nvSpPr>
          <p:cNvPr id="4" name="Marcador de contenido 3"/>
          <p:cNvSpPr>
            <a:spLocks noGrp="1"/>
          </p:cNvSpPr>
          <p:nvPr>
            <p:ph sz="half" idx="2"/>
          </p:nvPr>
        </p:nvSpPr>
        <p:spPr>
          <a:xfrm>
            <a:off x="672227" y="2398405"/>
            <a:ext cx="5940339" cy="4357393"/>
          </a:xfrm>
        </p:spPr>
        <p:txBody>
          <a:bodyPr/>
          <a:lstStyle>
            <a:lvl1pPr>
              <a:defRPr sz="3396"/>
            </a:lvl1pPr>
            <a:lvl2pPr>
              <a:defRPr sz="2893"/>
            </a:lvl2pPr>
            <a:lvl3pPr>
              <a:defRPr sz="2641"/>
            </a:lvl3pPr>
            <a:lvl4pPr>
              <a:defRPr sz="2264"/>
            </a:lvl4pPr>
            <a:lvl5pPr>
              <a:defRPr sz="2264"/>
            </a:lvl5pPr>
            <a:lvl6pPr>
              <a:defRPr sz="2264"/>
            </a:lvl6pPr>
            <a:lvl7pPr>
              <a:defRPr sz="2264"/>
            </a:lvl7pPr>
            <a:lvl8pPr>
              <a:defRPr sz="2264"/>
            </a:lvl8pPr>
            <a:lvl9pPr>
              <a:defRPr sz="2264"/>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829639" y="1692890"/>
            <a:ext cx="5942672" cy="705515"/>
          </a:xfrm>
        </p:spPr>
        <p:txBody>
          <a:bodyPr anchor="b"/>
          <a:lstStyle>
            <a:lvl1pPr marL="0" indent="0">
              <a:buNone/>
              <a:defRPr sz="3396" b="1"/>
            </a:lvl1pPr>
            <a:lvl2pPr marL="655863" indent="0">
              <a:buNone/>
              <a:defRPr sz="2893" b="1"/>
            </a:lvl2pPr>
            <a:lvl3pPr marL="1311726" indent="0">
              <a:buNone/>
              <a:defRPr sz="2641" b="1"/>
            </a:lvl3pPr>
            <a:lvl4pPr marL="1967589" indent="0">
              <a:buNone/>
              <a:defRPr sz="2264" b="1"/>
            </a:lvl4pPr>
            <a:lvl5pPr marL="2623451" indent="0">
              <a:buNone/>
              <a:defRPr sz="2264" b="1"/>
            </a:lvl5pPr>
            <a:lvl6pPr marL="3279315" indent="0">
              <a:buNone/>
              <a:defRPr sz="2264" b="1"/>
            </a:lvl6pPr>
            <a:lvl7pPr marL="3935178" indent="0">
              <a:buNone/>
              <a:defRPr sz="2264" b="1"/>
            </a:lvl7pPr>
            <a:lvl8pPr marL="4591040" indent="0">
              <a:buNone/>
              <a:defRPr sz="2264" b="1"/>
            </a:lvl8pPr>
            <a:lvl9pPr marL="5246904" indent="0">
              <a:buNone/>
              <a:defRPr sz="2264"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829639" y="2398405"/>
            <a:ext cx="5942672" cy="4357393"/>
          </a:xfrm>
        </p:spPr>
        <p:txBody>
          <a:bodyPr/>
          <a:lstStyle>
            <a:lvl1pPr>
              <a:defRPr sz="3396"/>
            </a:lvl1pPr>
            <a:lvl2pPr>
              <a:defRPr sz="2893"/>
            </a:lvl2pPr>
            <a:lvl3pPr>
              <a:defRPr sz="2641"/>
            </a:lvl3pPr>
            <a:lvl4pPr>
              <a:defRPr sz="2264"/>
            </a:lvl4pPr>
            <a:lvl5pPr>
              <a:defRPr sz="2264"/>
            </a:lvl5pPr>
            <a:lvl6pPr>
              <a:defRPr sz="2264"/>
            </a:lvl6pPr>
            <a:lvl7pPr>
              <a:defRPr sz="2264"/>
            </a:lvl7pPr>
            <a:lvl8pPr>
              <a:defRPr sz="2264"/>
            </a:lvl8pPr>
            <a:lvl9pPr>
              <a:defRPr sz="2264"/>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860BC158-61B1-424B-9283-802DD5186E14}" type="datetimeFigureOut">
              <a:rPr lang="es-ES_tradnl" smtClean="0"/>
              <a:t>17/06/2019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860BC158-61B1-424B-9283-802DD5186E14}" type="datetimeFigureOut">
              <a:rPr lang="es-ES_tradnl" smtClean="0"/>
              <a:t>17/06/2019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alphaModFix amt="43000"/>
            <a:grayscl/>
          </a:blip>
          <a:srcRect/>
          <a:stretch>
            <a:fillRect t="-9000" b="-9000"/>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5930181" y="1405161"/>
            <a:ext cx="6721475" cy="1291700"/>
          </a:xfrm>
          <a:prstGeom prst="rect">
            <a:avLst/>
          </a:prstGeom>
        </p:spPr>
        <p:txBody>
          <a:bodyPr>
            <a:spAutoFit/>
          </a:bodyPr>
          <a:lstStyle/>
          <a:p>
            <a:pPr marL="0" lvl="0" indent="0">
              <a:lnSpc>
                <a:spcPct val="115000"/>
              </a:lnSpc>
              <a:spcAft>
                <a:spcPts val="0"/>
              </a:spcAft>
              <a:buFont typeface="+mj-lt"/>
              <a:buNone/>
              <a:tabLst>
                <a:tab pos="1009650" algn="l"/>
              </a:tabLst>
            </a:pPr>
            <a:r>
              <a:rPr lang="es-ES" sz="7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¡Muchas</a:t>
            </a:r>
            <a:r>
              <a:rPr lang="es-ES" sz="7200" baseline="0" dirty="0">
                <a:solidFill>
                  <a:srgbClr val="7030A0"/>
                </a:solidFill>
                <a:latin typeface="Calibri" panose="020F0502020204030204" pitchFamily="34" charset="0"/>
                <a:ea typeface="Calibri" panose="020F0502020204030204" pitchFamily="34" charset="0"/>
                <a:cs typeface="Times New Roman" panose="02020603050405020304" pitchFamily="18" charset="0"/>
              </a:rPr>
              <a:t> gracias!</a:t>
            </a:r>
            <a:endParaRPr lang="es-ES" sz="72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18403902-3D3B-4C96-808C-B7B6B93661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38493" y="6706303"/>
            <a:ext cx="5616624" cy="91270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72228" y="301114"/>
            <a:ext cx="4423160" cy="1281483"/>
          </a:xfrm>
        </p:spPr>
        <p:txBody>
          <a:bodyPr anchor="b"/>
          <a:lstStyle>
            <a:lvl1pPr algn="l">
              <a:defRPr sz="2893" b="1"/>
            </a:lvl1pPr>
          </a:lstStyle>
          <a:p>
            <a:r>
              <a:rPr lang="es-ES_tradnl"/>
              <a:t>Clic para editar título</a:t>
            </a:r>
          </a:p>
        </p:txBody>
      </p:sp>
      <p:sp>
        <p:nvSpPr>
          <p:cNvPr id="3" name="Marcador de contenido 2"/>
          <p:cNvSpPr>
            <a:spLocks noGrp="1"/>
          </p:cNvSpPr>
          <p:nvPr>
            <p:ph idx="1"/>
          </p:nvPr>
        </p:nvSpPr>
        <p:spPr>
          <a:xfrm>
            <a:off x="5256440" y="301115"/>
            <a:ext cx="7515871" cy="6454683"/>
          </a:xfrm>
        </p:spPr>
        <p:txBody>
          <a:bodyPr/>
          <a:lstStyle>
            <a:lvl1pPr>
              <a:defRPr sz="4528"/>
            </a:lvl1pPr>
            <a:lvl2pPr>
              <a:defRPr sz="4025"/>
            </a:lvl2pPr>
            <a:lvl3pPr>
              <a:defRPr sz="3396"/>
            </a:lvl3pPr>
            <a:lvl4pPr>
              <a:defRPr sz="2893"/>
            </a:lvl4pPr>
            <a:lvl5pPr>
              <a:defRPr sz="2893"/>
            </a:lvl5pPr>
            <a:lvl6pPr>
              <a:defRPr sz="2893"/>
            </a:lvl6pPr>
            <a:lvl7pPr>
              <a:defRPr sz="2893"/>
            </a:lvl7pPr>
            <a:lvl8pPr>
              <a:defRPr sz="2893"/>
            </a:lvl8pPr>
            <a:lvl9pPr>
              <a:defRPr sz="289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72228" y="1582597"/>
            <a:ext cx="4423160" cy="5173200"/>
          </a:xfrm>
        </p:spPr>
        <p:txBody>
          <a:bodyPr/>
          <a:lstStyle>
            <a:lvl1pPr marL="0" indent="0">
              <a:buNone/>
              <a:defRPr sz="2012"/>
            </a:lvl1pPr>
            <a:lvl2pPr marL="655863" indent="0">
              <a:buNone/>
              <a:defRPr sz="1761"/>
            </a:lvl2pPr>
            <a:lvl3pPr marL="1311726" indent="0">
              <a:buNone/>
              <a:defRPr sz="1384"/>
            </a:lvl3pPr>
            <a:lvl4pPr marL="1967589" indent="0">
              <a:buNone/>
              <a:defRPr sz="1258"/>
            </a:lvl4pPr>
            <a:lvl5pPr marL="2623451" indent="0">
              <a:buNone/>
              <a:defRPr sz="1258"/>
            </a:lvl5pPr>
            <a:lvl6pPr marL="3279315" indent="0">
              <a:buNone/>
              <a:defRPr sz="1258"/>
            </a:lvl6pPr>
            <a:lvl7pPr marL="3935178" indent="0">
              <a:buNone/>
              <a:defRPr sz="1258"/>
            </a:lvl7pPr>
            <a:lvl8pPr marL="4591040" indent="0">
              <a:buNone/>
              <a:defRPr sz="1258"/>
            </a:lvl8pPr>
            <a:lvl9pPr marL="5246904" indent="0">
              <a:buNone/>
              <a:defRPr sz="1258"/>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60BC158-61B1-424B-9283-802DD5186E14}" type="datetimeFigureOut">
              <a:rPr lang="es-ES_tradnl" smtClean="0"/>
              <a:t>17/06/2019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72227" y="302866"/>
            <a:ext cx="12100084" cy="1260475"/>
          </a:xfrm>
          <a:prstGeom prst="rect">
            <a:avLst/>
          </a:prstGeom>
        </p:spPr>
        <p:txBody>
          <a:bodyPr vert="horz" lIns="104287" tIns="52144" rIns="104287" bIns="52144" rtlCol="0" anchor="ctr">
            <a:normAutofit/>
          </a:bodyPr>
          <a:lstStyle/>
          <a:p>
            <a:r>
              <a:rPr lang="es-ES_tradnl"/>
              <a:t>Clic para editar título</a:t>
            </a:r>
          </a:p>
        </p:txBody>
      </p:sp>
      <p:sp>
        <p:nvSpPr>
          <p:cNvPr id="3" name="Marcador de texto 2"/>
          <p:cNvSpPr>
            <a:spLocks noGrp="1"/>
          </p:cNvSpPr>
          <p:nvPr>
            <p:ph type="body" idx="1"/>
          </p:nvPr>
        </p:nvSpPr>
        <p:spPr>
          <a:xfrm>
            <a:off x="672227" y="1764667"/>
            <a:ext cx="12100084" cy="4991131"/>
          </a:xfrm>
          <a:prstGeom prst="rect">
            <a:avLst/>
          </a:prstGeom>
        </p:spPr>
        <p:txBody>
          <a:bodyPr vert="horz" lIns="104287" tIns="52144" rIns="104287" bIns="52144"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672227" y="7009642"/>
            <a:ext cx="3137059" cy="402652"/>
          </a:xfrm>
          <a:prstGeom prst="rect">
            <a:avLst/>
          </a:prstGeom>
        </p:spPr>
        <p:txBody>
          <a:bodyPr vert="horz" lIns="104287" tIns="52144" rIns="104287" bIns="52144" rtlCol="0" anchor="ctr"/>
          <a:lstStyle>
            <a:lvl1pPr algn="l">
              <a:defRPr sz="1761">
                <a:solidFill>
                  <a:schemeClr val="tx1">
                    <a:tint val="75000"/>
                  </a:schemeClr>
                </a:solidFill>
              </a:defRPr>
            </a:lvl1pPr>
          </a:lstStyle>
          <a:p>
            <a:fld id="{860BC158-61B1-424B-9283-802DD5186E14}" type="datetimeFigureOut">
              <a:rPr lang="es-ES_tradnl" smtClean="0"/>
              <a:t>17/06/2019</a:t>
            </a:fld>
            <a:endParaRPr lang="es-ES_tradnl"/>
          </a:p>
        </p:txBody>
      </p:sp>
      <p:sp>
        <p:nvSpPr>
          <p:cNvPr id="5" name="Marcador de pie de página 4"/>
          <p:cNvSpPr>
            <a:spLocks noGrp="1"/>
          </p:cNvSpPr>
          <p:nvPr>
            <p:ph type="ftr" sz="quarter" idx="3"/>
          </p:nvPr>
        </p:nvSpPr>
        <p:spPr>
          <a:xfrm>
            <a:off x="4593552" y="7009642"/>
            <a:ext cx="4257437" cy="402652"/>
          </a:xfrm>
          <a:prstGeom prst="rect">
            <a:avLst/>
          </a:prstGeom>
        </p:spPr>
        <p:txBody>
          <a:bodyPr vert="horz" lIns="104287" tIns="52144" rIns="104287" bIns="52144" rtlCol="0" anchor="ctr"/>
          <a:lstStyle>
            <a:lvl1pPr algn="ctr">
              <a:defRPr sz="1761">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9635252" y="7009642"/>
            <a:ext cx="3137059" cy="402652"/>
          </a:xfrm>
          <a:prstGeom prst="rect">
            <a:avLst/>
          </a:prstGeom>
        </p:spPr>
        <p:txBody>
          <a:bodyPr vert="horz" lIns="104287" tIns="52144" rIns="104287" bIns="52144" rtlCol="0" anchor="ctr"/>
          <a:lstStyle>
            <a:lvl1pPr algn="r">
              <a:defRPr sz="1761">
                <a:solidFill>
                  <a:schemeClr val="tx1">
                    <a:tint val="75000"/>
                  </a:schemeClr>
                </a:solidFill>
              </a:defRPr>
            </a:lvl1pPr>
          </a:lstStyle>
          <a:p>
            <a:fld id="{D81112F5-3E24-A14B-B653-5A75F3316E56}"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655863" rtl="0" eaLnBrk="1" latinLnBrk="0" hangingPunct="1">
        <a:spcBef>
          <a:spcPct val="0"/>
        </a:spcBef>
        <a:buNone/>
        <a:defRPr sz="6289" kern="1200">
          <a:solidFill>
            <a:schemeClr val="tx1"/>
          </a:solidFill>
          <a:latin typeface="+mj-lt"/>
          <a:ea typeface="+mj-ea"/>
          <a:cs typeface="+mj-cs"/>
        </a:defRPr>
      </a:lvl1pPr>
    </p:titleStyle>
    <p:bodyStyle>
      <a:lvl1pPr marL="491897" indent="-491897" algn="l" defTabSz="655863" rtl="0" eaLnBrk="1" latinLnBrk="0" hangingPunct="1">
        <a:spcBef>
          <a:spcPct val="20000"/>
        </a:spcBef>
        <a:buFont typeface="Arial"/>
        <a:buChar char="•"/>
        <a:defRPr sz="4528" kern="1200">
          <a:solidFill>
            <a:schemeClr val="tx1"/>
          </a:solidFill>
          <a:latin typeface="+mn-lt"/>
          <a:ea typeface="+mn-ea"/>
          <a:cs typeface="+mn-cs"/>
        </a:defRPr>
      </a:lvl1pPr>
      <a:lvl2pPr marL="1065777" indent="-409915" algn="l" defTabSz="655863" rtl="0" eaLnBrk="1" latinLnBrk="0" hangingPunct="1">
        <a:spcBef>
          <a:spcPct val="20000"/>
        </a:spcBef>
        <a:buFont typeface="Arial"/>
        <a:buChar char="–"/>
        <a:defRPr sz="4025" kern="1200">
          <a:solidFill>
            <a:schemeClr val="tx1"/>
          </a:solidFill>
          <a:latin typeface="+mn-lt"/>
          <a:ea typeface="+mn-ea"/>
          <a:cs typeface="+mn-cs"/>
        </a:defRPr>
      </a:lvl2pPr>
      <a:lvl3pPr marL="1639658" indent="-327931" algn="l" defTabSz="655863" rtl="0" eaLnBrk="1" latinLnBrk="0" hangingPunct="1">
        <a:spcBef>
          <a:spcPct val="20000"/>
        </a:spcBef>
        <a:buFont typeface="Arial"/>
        <a:buChar char="•"/>
        <a:defRPr sz="3396" kern="1200">
          <a:solidFill>
            <a:schemeClr val="tx1"/>
          </a:solidFill>
          <a:latin typeface="+mn-lt"/>
          <a:ea typeface="+mn-ea"/>
          <a:cs typeface="+mn-cs"/>
        </a:defRPr>
      </a:lvl3pPr>
      <a:lvl4pPr marL="2295520" indent="-327931" algn="l" defTabSz="655863" rtl="0" eaLnBrk="1" latinLnBrk="0" hangingPunct="1">
        <a:spcBef>
          <a:spcPct val="20000"/>
        </a:spcBef>
        <a:buFont typeface="Arial"/>
        <a:buChar char="–"/>
        <a:defRPr sz="2893" kern="1200">
          <a:solidFill>
            <a:schemeClr val="tx1"/>
          </a:solidFill>
          <a:latin typeface="+mn-lt"/>
          <a:ea typeface="+mn-ea"/>
          <a:cs typeface="+mn-cs"/>
        </a:defRPr>
      </a:lvl4pPr>
      <a:lvl5pPr marL="2951384" indent="-327931" algn="l" defTabSz="655863" rtl="0" eaLnBrk="1" latinLnBrk="0" hangingPunct="1">
        <a:spcBef>
          <a:spcPct val="20000"/>
        </a:spcBef>
        <a:buFont typeface="Arial"/>
        <a:buChar char="»"/>
        <a:defRPr sz="2893" kern="1200">
          <a:solidFill>
            <a:schemeClr val="tx1"/>
          </a:solidFill>
          <a:latin typeface="+mn-lt"/>
          <a:ea typeface="+mn-ea"/>
          <a:cs typeface="+mn-cs"/>
        </a:defRPr>
      </a:lvl5pPr>
      <a:lvl6pPr marL="3607246" indent="-327931" algn="l" defTabSz="655863" rtl="0" eaLnBrk="1" latinLnBrk="0" hangingPunct="1">
        <a:spcBef>
          <a:spcPct val="20000"/>
        </a:spcBef>
        <a:buFont typeface="Arial"/>
        <a:buChar char="•"/>
        <a:defRPr sz="2893" kern="1200">
          <a:solidFill>
            <a:schemeClr val="tx1"/>
          </a:solidFill>
          <a:latin typeface="+mn-lt"/>
          <a:ea typeface="+mn-ea"/>
          <a:cs typeface="+mn-cs"/>
        </a:defRPr>
      </a:lvl6pPr>
      <a:lvl7pPr marL="4263109" indent="-327931" algn="l" defTabSz="655863" rtl="0" eaLnBrk="1" latinLnBrk="0" hangingPunct="1">
        <a:spcBef>
          <a:spcPct val="20000"/>
        </a:spcBef>
        <a:buFont typeface="Arial"/>
        <a:buChar char="•"/>
        <a:defRPr sz="2893" kern="1200">
          <a:solidFill>
            <a:schemeClr val="tx1"/>
          </a:solidFill>
          <a:latin typeface="+mn-lt"/>
          <a:ea typeface="+mn-ea"/>
          <a:cs typeface="+mn-cs"/>
        </a:defRPr>
      </a:lvl7pPr>
      <a:lvl8pPr marL="4918973" indent="-327931" algn="l" defTabSz="655863" rtl="0" eaLnBrk="1" latinLnBrk="0" hangingPunct="1">
        <a:spcBef>
          <a:spcPct val="20000"/>
        </a:spcBef>
        <a:buFont typeface="Arial"/>
        <a:buChar char="•"/>
        <a:defRPr sz="2893" kern="1200">
          <a:solidFill>
            <a:schemeClr val="tx1"/>
          </a:solidFill>
          <a:latin typeface="+mn-lt"/>
          <a:ea typeface="+mn-ea"/>
          <a:cs typeface="+mn-cs"/>
        </a:defRPr>
      </a:lvl8pPr>
      <a:lvl9pPr marL="5574835" indent="-327931" algn="l" defTabSz="655863" rtl="0" eaLnBrk="1" latinLnBrk="0" hangingPunct="1">
        <a:spcBef>
          <a:spcPct val="20000"/>
        </a:spcBef>
        <a:buFont typeface="Arial"/>
        <a:buChar char="•"/>
        <a:defRPr sz="2893" kern="1200">
          <a:solidFill>
            <a:schemeClr val="tx1"/>
          </a:solidFill>
          <a:latin typeface="+mn-lt"/>
          <a:ea typeface="+mn-ea"/>
          <a:cs typeface="+mn-cs"/>
        </a:defRPr>
      </a:lvl9pPr>
    </p:bodyStyle>
    <p:otherStyle>
      <a:defPPr>
        <a:defRPr lang="es-ES_tradnl"/>
      </a:defPPr>
      <a:lvl1pPr marL="0" algn="l" defTabSz="655863" rtl="0" eaLnBrk="1" latinLnBrk="0" hangingPunct="1">
        <a:defRPr sz="2641" kern="1200">
          <a:solidFill>
            <a:schemeClr val="tx1"/>
          </a:solidFill>
          <a:latin typeface="+mn-lt"/>
          <a:ea typeface="+mn-ea"/>
          <a:cs typeface="+mn-cs"/>
        </a:defRPr>
      </a:lvl1pPr>
      <a:lvl2pPr marL="655863" algn="l" defTabSz="655863" rtl="0" eaLnBrk="1" latinLnBrk="0" hangingPunct="1">
        <a:defRPr sz="2641" kern="1200">
          <a:solidFill>
            <a:schemeClr val="tx1"/>
          </a:solidFill>
          <a:latin typeface="+mn-lt"/>
          <a:ea typeface="+mn-ea"/>
          <a:cs typeface="+mn-cs"/>
        </a:defRPr>
      </a:lvl2pPr>
      <a:lvl3pPr marL="1311726" algn="l" defTabSz="655863" rtl="0" eaLnBrk="1" latinLnBrk="0" hangingPunct="1">
        <a:defRPr sz="2641" kern="1200">
          <a:solidFill>
            <a:schemeClr val="tx1"/>
          </a:solidFill>
          <a:latin typeface="+mn-lt"/>
          <a:ea typeface="+mn-ea"/>
          <a:cs typeface="+mn-cs"/>
        </a:defRPr>
      </a:lvl3pPr>
      <a:lvl4pPr marL="1967589" algn="l" defTabSz="655863" rtl="0" eaLnBrk="1" latinLnBrk="0" hangingPunct="1">
        <a:defRPr sz="2641" kern="1200">
          <a:solidFill>
            <a:schemeClr val="tx1"/>
          </a:solidFill>
          <a:latin typeface="+mn-lt"/>
          <a:ea typeface="+mn-ea"/>
          <a:cs typeface="+mn-cs"/>
        </a:defRPr>
      </a:lvl4pPr>
      <a:lvl5pPr marL="2623451" algn="l" defTabSz="655863" rtl="0" eaLnBrk="1" latinLnBrk="0" hangingPunct="1">
        <a:defRPr sz="2641" kern="1200">
          <a:solidFill>
            <a:schemeClr val="tx1"/>
          </a:solidFill>
          <a:latin typeface="+mn-lt"/>
          <a:ea typeface="+mn-ea"/>
          <a:cs typeface="+mn-cs"/>
        </a:defRPr>
      </a:lvl5pPr>
      <a:lvl6pPr marL="3279315" algn="l" defTabSz="655863" rtl="0" eaLnBrk="1" latinLnBrk="0" hangingPunct="1">
        <a:defRPr sz="2641" kern="1200">
          <a:solidFill>
            <a:schemeClr val="tx1"/>
          </a:solidFill>
          <a:latin typeface="+mn-lt"/>
          <a:ea typeface="+mn-ea"/>
          <a:cs typeface="+mn-cs"/>
        </a:defRPr>
      </a:lvl6pPr>
      <a:lvl7pPr marL="3935178" algn="l" defTabSz="655863" rtl="0" eaLnBrk="1" latinLnBrk="0" hangingPunct="1">
        <a:defRPr sz="2641" kern="1200">
          <a:solidFill>
            <a:schemeClr val="tx1"/>
          </a:solidFill>
          <a:latin typeface="+mn-lt"/>
          <a:ea typeface="+mn-ea"/>
          <a:cs typeface="+mn-cs"/>
        </a:defRPr>
      </a:lvl7pPr>
      <a:lvl8pPr marL="4591040" algn="l" defTabSz="655863" rtl="0" eaLnBrk="1" latinLnBrk="0" hangingPunct="1">
        <a:defRPr sz="2641" kern="1200">
          <a:solidFill>
            <a:schemeClr val="tx1"/>
          </a:solidFill>
          <a:latin typeface="+mn-lt"/>
          <a:ea typeface="+mn-ea"/>
          <a:cs typeface="+mn-cs"/>
        </a:defRPr>
      </a:lvl8pPr>
      <a:lvl9pPr marL="5246904" algn="l" defTabSz="655863" rtl="0" eaLnBrk="1" latinLnBrk="0" hangingPunct="1">
        <a:defRPr sz="26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57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35598" y="555690"/>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Creación de nuevas herramientas</a:t>
            </a:r>
            <a:endParaRPr lang="es-ES" sz="4400" dirty="0">
              <a:solidFill>
                <a:srgbClr val="7030A0"/>
              </a:solidFill>
              <a:cs typeface="Arial" panose="020B0604020202020204" pitchFamily="34" charset="0"/>
            </a:endParaRPr>
          </a:p>
        </p:txBody>
      </p:sp>
      <p:sp>
        <p:nvSpPr>
          <p:cNvPr id="9" name="Rectángulo 8"/>
          <p:cNvSpPr/>
          <p:nvPr/>
        </p:nvSpPr>
        <p:spPr>
          <a:xfrm>
            <a:off x="589837" y="1325131"/>
            <a:ext cx="11749055" cy="738664"/>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dirty="0" smtClean="0"/>
              <a:t>Otro proyecto en el que se ha aplicado tecnología similar es el </a:t>
            </a:r>
            <a:r>
              <a:rPr lang="es-ES" i="1" dirty="0" smtClean="0"/>
              <a:t>Diccionario Biográfico de Colegiales </a:t>
            </a:r>
            <a:r>
              <a:rPr lang="es-ES" i="1" dirty="0"/>
              <a:t>M</a:t>
            </a:r>
            <a:r>
              <a:rPr lang="es-ES" i="1" dirty="0" smtClean="0"/>
              <a:t>ayores </a:t>
            </a:r>
            <a:r>
              <a:rPr lang="es-ES" i="1" dirty="0"/>
              <a:t>E</a:t>
            </a:r>
            <a:r>
              <a:rPr lang="es-ES" i="1" dirty="0" smtClean="0"/>
              <a:t>spañoles (1560-1650), </a:t>
            </a:r>
            <a:r>
              <a:rPr lang="es-ES" dirty="0" smtClean="0"/>
              <a:t>elaborado por investigadores del</a:t>
            </a:r>
            <a:r>
              <a:rPr lang="es-ES" i="1" dirty="0" smtClean="0"/>
              <a:t> Instituto </a:t>
            </a:r>
            <a:r>
              <a:rPr lang="es-ES" i="1" dirty="0" err="1" smtClean="0"/>
              <a:t>Figuerola</a:t>
            </a:r>
            <a:endParaRPr lang="es-ES" i="1" dirty="0"/>
          </a:p>
        </p:txBody>
      </p:sp>
      <p:pic>
        <p:nvPicPr>
          <p:cNvPr id="5" name="Imagen 4"/>
          <p:cNvPicPr>
            <a:picLocks noChangeAspect="1"/>
          </p:cNvPicPr>
          <p:nvPr/>
        </p:nvPicPr>
        <p:blipFill>
          <a:blip r:embed="rId3"/>
          <a:stretch>
            <a:fillRect/>
          </a:stretch>
        </p:blipFill>
        <p:spPr>
          <a:xfrm>
            <a:off x="1027230" y="2078420"/>
            <a:ext cx="5882640" cy="4526280"/>
          </a:xfrm>
          <a:prstGeom prst="rect">
            <a:avLst/>
          </a:prstGeom>
          <a:effectLst>
            <a:outerShdw blurRad="50800" dist="38100" dir="2700000" algn="tl" rotWithShape="0">
              <a:prstClr val="black">
                <a:alpha val="40000"/>
              </a:prstClr>
            </a:outerShdw>
          </a:effectLst>
        </p:spPr>
      </p:pic>
      <p:pic>
        <p:nvPicPr>
          <p:cNvPr id="6" name="Imagen 5"/>
          <p:cNvPicPr>
            <a:picLocks noChangeAspect="1"/>
          </p:cNvPicPr>
          <p:nvPr/>
        </p:nvPicPr>
        <p:blipFill>
          <a:blip r:embed="rId4"/>
          <a:stretch>
            <a:fillRect/>
          </a:stretch>
        </p:blipFill>
        <p:spPr>
          <a:xfrm>
            <a:off x="7658373" y="2078420"/>
            <a:ext cx="4145280" cy="3200400"/>
          </a:xfrm>
          <a:prstGeom prst="rect">
            <a:avLst/>
          </a:prstGeom>
          <a:effectLst>
            <a:outerShdw blurRad="50800" dist="38100" dir="2700000" algn="tl" rotWithShape="0">
              <a:prstClr val="black">
                <a:alpha val="40000"/>
              </a:prstClr>
            </a:outerShdw>
          </a:effectLst>
        </p:spPr>
      </p:pic>
      <p:pic>
        <p:nvPicPr>
          <p:cNvPr id="12" name="Imagen 11"/>
          <p:cNvPicPr>
            <a:picLocks noChangeAspect="1"/>
          </p:cNvPicPr>
          <p:nvPr/>
        </p:nvPicPr>
        <p:blipFill>
          <a:blip r:embed="rId5"/>
          <a:stretch>
            <a:fillRect/>
          </a:stretch>
        </p:blipFill>
        <p:spPr>
          <a:xfrm>
            <a:off x="8306445" y="4789537"/>
            <a:ext cx="4693920" cy="22783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648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35598" y="555690"/>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Oferta actual</a:t>
            </a:r>
            <a:endParaRPr lang="es-ES" sz="4400" dirty="0">
              <a:solidFill>
                <a:srgbClr val="7030A0"/>
              </a:solidFill>
              <a:cs typeface="Arial" panose="020B0604020202020204" pitchFamily="34" charset="0"/>
            </a:endParaRPr>
          </a:p>
        </p:txBody>
      </p:sp>
      <p:sp>
        <p:nvSpPr>
          <p:cNvPr id="9" name="Rectángulo 8"/>
          <p:cNvSpPr/>
          <p:nvPr/>
        </p:nvSpPr>
        <p:spPr>
          <a:xfrm>
            <a:off x="6897099" y="2269257"/>
            <a:ext cx="5976664" cy="3000821"/>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i="1" dirty="0" smtClean="0"/>
              <a:t>La gens isiaca</a:t>
            </a:r>
          </a:p>
          <a:p>
            <a:pPr marL="342900" indent="-342900" fontAlgn="base">
              <a:buClr>
                <a:srgbClr val="7030A0"/>
              </a:buClr>
              <a:buFont typeface="Wingdings" panose="05000000000000000000" pitchFamily="2" charset="2"/>
              <a:buChar char="ü"/>
            </a:pPr>
            <a:r>
              <a:rPr lang="es-ES" i="1" dirty="0" smtClean="0"/>
              <a:t>Federico-Tena </a:t>
            </a:r>
            <a:r>
              <a:rPr lang="es-ES" i="1" dirty="0" err="1" smtClean="0"/>
              <a:t>World</a:t>
            </a:r>
            <a:r>
              <a:rPr lang="es-ES" i="1" dirty="0" smtClean="0"/>
              <a:t> </a:t>
            </a:r>
            <a:r>
              <a:rPr lang="es-ES" i="1" dirty="0" err="1" smtClean="0"/>
              <a:t>Trade</a:t>
            </a:r>
            <a:r>
              <a:rPr lang="es-ES" i="1" dirty="0" smtClean="0"/>
              <a:t> </a:t>
            </a:r>
            <a:r>
              <a:rPr lang="es-ES" i="1" dirty="0" err="1" smtClean="0"/>
              <a:t>Historical</a:t>
            </a:r>
            <a:r>
              <a:rPr lang="es-ES" i="1" dirty="0" smtClean="0"/>
              <a:t> </a:t>
            </a:r>
            <a:r>
              <a:rPr lang="es-ES" i="1" dirty="0" err="1" smtClean="0"/>
              <a:t>Database</a:t>
            </a:r>
            <a:endParaRPr lang="es-ES" i="1" dirty="0" smtClean="0"/>
          </a:p>
          <a:p>
            <a:pPr marL="342900" indent="-342900" fontAlgn="base">
              <a:buClr>
                <a:srgbClr val="7030A0"/>
              </a:buClr>
              <a:buFont typeface="Wingdings" panose="05000000000000000000" pitchFamily="2" charset="2"/>
              <a:buChar char="ü"/>
            </a:pPr>
            <a:r>
              <a:rPr lang="es-ES" i="1" dirty="0" smtClean="0"/>
              <a:t>ALMAHISTO: el almacén de la historia</a:t>
            </a:r>
          </a:p>
          <a:p>
            <a:pPr marL="342900" indent="-342900" fontAlgn="base">
              <a:buClr>
                <a:srgbClr val="7030A0"/>
              </a:buClr>
              <a:buFont typeface="Wingdings" panose="05000000000000000000" pitchFamily="2" charset="2"/>
              <a:buChar char="ü"/>
            </a:pPr>
            <a:r>
              <a:rPr lang="es-ES" i="1" dirty="0" smtClean="0"/>
              <a:t>HISMEDI: Historia y memoria digital</a:t>
            </a:r>
          </a:p>
          <a:p>
            <a:pPr marL="342900" indent="-342900" fontAlgn="base">
              <a:buClr>
                <a:srgbClr val="7030A0"/>
              </a:buClr>
              <a:buFont typeface="Wingdings" panose="05000000000000000000" pitchFamily="2" charset="2"/>
              <a:buChar char="ü"/>
            </a:pPr>
            <a:r>
              <a:rPr lang="es-ES" i="1" dirty="0" smtClean="0"/>
              <a:t>@CIN-EMA</a:t>
            </a:r>
          </a:p>
          <a:p>
            <a:pPr marL="342900" indent="-342900" fontAlgn="base">
              <a:buClr>
                <a:srgbClr val="7030A0"/>
              </a:buClr>
              <a:buFont typeface="Wingdings" panose="05000000000000000000" pitchFamily="2" charset="2"/>
              <a:buChar char="ü"/>
            </a:pPr>
            <a:r>
              <a:rPr lang="es-ES" i="1" dirty="0" smtClean="0"/>
              <a:t>Investigación en estudios de género</a:t>
            </a:r>
          </a:p>
          <a:p>
            <a:pPr marL="342900" indent="-342900" fontAlgn="base">
              <a:buClr>
                <a:srgbClr val="7030A0"/>
              </a:buClr>
              <a:buFont typeface="Wingdings" panose="05000000000000000000" pitchFamily="2" charset="2"/>
              <a:buChar char="ü"/>
            </a:pPr>
            <a:r>
              <a:rPr lang="es-ES" i="1" dirty="0" smtClean="0"/>
              <a:t>Diccionario de catedráticos españoles de Derecho</a:t>
            </a:r>
          </a:p>
          <a:p>
            <a:pPr marL="342900" indent="-342900" fontAlgn="base">
              <a:buClr>
                <a:srgbClr val="7030A0"/>
              </a:buClr>
              <a:buFont typeface="Wingdings" panose="05000000000000000000" pitchFamily="2" charset="2"/>
              <a:buChar char="ü"/>
            </a:pPr>
            <a:r>
              <a:rPr lang="es-ES" i="1" dirty="0" smtClean="0"/>
              <a:t>Diccionario biográfico de colegiales mayores españoles</a:t>
            </a:r>
            <a:endParaRPr lang="es-ES" i="1" dirty="0"/>
          </a:p>
        </p:txBody>
      </p:sp>
      <p:pic>
        <p:nvPicPr>
          <p:cNvPr id="4" name="Imagen 3"/>
          <p:cNvPicPr>
            <a:picLocks noChangeAspect="1"/>
          </p:cNvPicPr>
          <p:nvPr/>
        </p:nvPicPr>
        <p:blipFill>
          <a:blip r:embed="rId3"/>
          <a:stretch>
            <a:fillRect/>
          </a:stretch>
        </p:blipFill>
        <p:spPr>
          <a:xfrm>
            <a:off x="1249661" y="1325131"/>
            <a:ext cx="4968240" cy="5295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096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Una nueva plataforma: </a:t>
            </a:r>
            <a:r>
              <a:rPr lang="es-ES" sz="4400" dirty="0" err="1" smtClean="0">
                <a:solidFill>
                  <a:srgbClr val="7030A0"/>
                </a:solidFill>
                <a:cs typeface="Arial" panose="020B0604020202020204" pitchFamily="34" charset="0"/>
              </a:rPr>
              <a:t>OmekaS</a:t>
            </a:r>
            <a:endParaRPr lang="es-ES" sz="4400" dirty="0">
              <a:solidFill>
                <a:srgbClr val="7030A0"/>
              </a:solidFill>
              <a:cs typeface="Arial" panose="020B0604020202020204" pitchFamily="34" charset="0"/>
            </a:endParaRPr>
          </a:p>
        </p:txBody>
      </p:sp>
      <p:sp>
        <p:nvSpPr>
          <p:cNvPr id="9" name="Rectángulo 8"/>
          <p:cNvSpPr/>
          <p:nvPr/>
        </p:nvSpPr>
        <p:spPr>
          <a:xfrm>
            <a:off x="254359" y="1477169"/>
            <a:ext cx="5544616" cy="5047536"/>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sz="2000" dirty="0"/>
              <a:t>Se ha buscado una plataforma que permitiera la creación de diferentes bases de datos que pudieran responder a las distintas necesidades de los grupos de investigación</a:t>
            </a:r>
          </a:p>
          <a:p>
            <a:pPr marL="342900" indent="-342900" fontAlgn="base">
              <a:buClr>
                <a:srgbClr val="7030A0"/>
              </a:buClr>
              <a:buFont typeface="Wingdings" panose="05000000000000000000" pitchFamily="2" charset="2"/>
              <a:buChar char="ü"/>
            </a:pPr>
            <a:r>
              <a:rPr lang="es-ES" dirty="0" smtClean="0"/>
              <a:t>El equipo del proyecto localizó </a:t>
            </a:r>
            <a:r>
              <a:rPr lang="es-ES" dirty="0" err="1" smtClean="0"/>
              <a:t>Omeka</a:t>
            </a:r>
            <a:r>
              <a:rPr lang="es-ES" dirty="0" smtClean="0"/>
              <a:t>, </a:t>
            </a:r>
            <a:r>
              <a:rPr lang="es-ES" sz="2000" dirty="0" smtClean="0"/>
              <a:t>que </a:t>
            </a:r>
            <a:r>
              <a:rPr lang="es-ES" sz="2000" dirty="0"/>
              <a:t>es una plataforma de publicación web de código abierto para compartir colecciones digitales y crear exposiciones en </a:t>
            </a:r>
            <a:r>
              <a:rPr lang="es-ES" sz="2000" dirty="0" smtClean="0"/>
              <a:t>línea</a:t>
            </a:r>
          </a:p>
          <a:p>
            <a:pPr marL="342900" indent="-342900" fontAlgn="base">
              <a:buClr>
                <a:srgbClr val="7030A0"/>
              </a:buClr>
              <a:buFont typeface="Wingdings" panose="05000000000000000000" pitchFamily="2" charset="2"/>
              <a:buChar char="ü"/>
            </a:pPr>
            <a:r>
              <a:rPr lang="es-ES" sz="2000" dirty="0" smtClean="0"/>
              <a:t>Se implementó la aplicación en su versión </a:t>
            </a:r>
            <a:r>
              <a:rPr lang="es-ES" sz="2000" i="1" dirty="0" err="1" smtClean="0"/>
              <a:t>Classic</a:t>
            </a:r>
            <a:r>
              <a:rPr lang="es-ES" sz="2000" dirty="0" smtClean="0"/>
              <a:t> en un servidor de la biblioteca y se empezó a conocer sus funcionalidades y a valorar su utilidad</a:t>
            </a:r>
          </a:p>
          <a:p>
            <a:pPr marL="342900" indent="-342900" fontAlgn="base">
              <a:buClr>
                <a:srgbClr val="7030A0"/>
              </a:buClr>
              <a:buFont typeface="Wingdings" panose="05000000000000000000" pitchFamily="2" charset="2"/>
              <a:buChar char="ü"/>
            </a:pPr>
            <a:r>
              <a:rPr lang="es-ES" sz="2000" dirty="0" smtClean="0"/>
              <a:t>Posteriormente nos pusimos en contacto con la empresa </a:t>
            </a:r>
            <a:r>
              <a:rPr lang="es-ES" sz="2000" dirty="0" err="1" smtClean="0"/>
              <a:t>Libnamic</a:t>
            </a:r>
            <a:r>
              <a:rPr lang="es-ES" sz="2000" dirty="0" smtClean="0"/>
              <a:t> que tiene experiencia en el uso y desarrollo de esta plataforma</a:t>
            </a:r>
            <a:endParaRPr lang="es-ES" sz="2000" dirty="0"/>
          </a:p>
          <a:p>
            <a:pPr marL="342900" indent="-342900" fontAlgn="base">
              <a:buClr>
                <a:srgbClr val="7030A0"/>
              </a:buClr>
              <a:buFont typeface="Wingdings" panose="05000000000000000000" pitchFamily="2" charset="2"/>
              <a:buChar char="ü"/>
            </a:pPr>
            <a:endParaRPr lang="es-ES" dirty="0"/>
          </a:p>
        </p:txBody>
      </p:sp>
      <p:pic>
        <p:nvPicPr>
          <p:cNvPr id="13" name="Imagen 12"/>
          <p:cNvPicPr>
            <a:picLocks noChangeAspect="1"/>
          </p:cNvPicPr>
          <p:nvPr/>
        </p:nvPicPr>
        <p:blipFill>
          <a:blip r:embed="rId3"/>
          <a:stretch>
            <a:fillRect/>
          </a:stretch>
        </p:blipFill>
        <p:spPr>
          <a:xfrm>
            <a:off x="6645434" y="1909217"/>
            <a:ext cx="2857500" cy="2278380"/>
          </a:xfrm>
          <a:prstGeom prst="rect">
            <a:avLst/>
          </a:prstGeom>
          <a:effectLst>
            <a:outerShdw blurRad="50800" dist="38100" dir="2700000" algn="tl" rotWithShape="0">
              <a:prstClr val="black">
                <a:alpha val="40000"/>
              </a:prstClr>
            </a:outerShdw>
          </a:effectLst>
        </p:spPr>
      </p:pic>
      <p:pic>
        <p:nvPicPr>
          <p:cNvPr id="14" name="Imagen 13"/>
          <p:cNvPicPr>
            <a:picLocks noChangeAspect="1"/>
          </p:cNvPicPr>
          <p:nvPr/>
        </p:nvPicPr>
        <p:blipFill>
          <a:blip r:embed="rId4"/>
          <a:stretch>
            <a:fillRect/>
          </a:stretch>
        </p:blipFill>
        <p:spPr>
          <a:xfrm>
            <a:off x="9919951" y="1903130"/>
            <a:ext cx="2918460" cy="2263140"/>
          </a:xfrm>
          <a:prstGeom prst="rect">
            <a:avLst/>
          </a:prstGeom>
          <a:effectLst>
            <a:outerShdw blurRad="50800" dist="38100" dir="2700000" algn="tl" rotWithShape="0">
              <a:prstClr val="black">
                <a:alpha val="40000"/>
              </a:prstClr>
            </a:outerShdw>
          </a:effectLst>
        </p:spPr>
      </p:pic>
      <p:pic>
        <p:nvPicPr>
          <p:cNvPr id="15" name="Imagen 14"/>
          <p:cNvPicPr>
            <a:picLocks noChangeAspect="1"/>
          </p:cNvPicPr>
          <p:nvPr/>
        </p:nvPicPr>
        <p:blipFill>
          <a:blip r:embed="rId5"/>
          <a:stretch>
            <a:fillRect/>
          </a:stretch>
        </p:blipFill>
        <p:spPr>
          <a:xfrm>
            <a:off x="6501418" y="4336629"/>
            <a:ext cx="6507480" cy="2049780"/>
          </a:xfrm>
          <a:prstGeom prst="rect">
            <a:avLst/>
          </a:prstGeom>
        </p:spPr>
      </p:pic>
    </p:spTree>
    <p:extLst>
      <p:ext uri="{BB962C8B-B14F-4D97-AF65-F5344CB8AC3E}">
        <p14:creationId xmlns:p14="http://schemas.microsoft.com/office/powerpoint/2010/main" val="129163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Una nueva plataforma: </a:t>
            </a:r>
            <a:r>
              <a:rPr lang="es-ES" sz="4400" dirty="0" err="1" smtClean="0">
                <a:solidFill>
                  <a:srgbClr val="7030A0"/>
                </a:solidFill>
                <a:cs typeface="Arial" panose="020B0604020202020204" pitchFamily="34" charset="0"/>
              </a:rPr>
              <a:t>OmekaS</a:t>
            </a:r>
            <a:endParaRPr lang="es-ES" sz="4400" dirty="0">
              <a:solidFill>
                <a:srgbClr val="7030A0"/>
              </a:solidFill>
              <a:cs typeface="Arial" panose="020B0604020202020204" pitchFamily="34" charset="0"/>
            </a:endParaRPr>
          </a:p>
        </p:txBody>
      </p:sp>
      <p:sp>
        <p:nvSpPr>
          <p:cNvPr id="9" name="Rectángulo 8"/>
          <p:cNvSpPr/>
          <p:nvPr/>
        </p:nvSpPr>
        <p:spPr>
          <a:xfrm>
            <a:off x="317856" y="1580174"/>
            <a:ext cx="5544616" cy="5647700"/>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sz="2000" dirty="0" smtClean="0"/>
              <a:t>La plataforma seleccionada ha sido </a:t>
            </a:r>
            <a:r>
              <a:rPr lang="es-ES" sz="2000" dirty="0" err="1" smtClean="0"/>
              <a:t>Omeka</a:t>
            </a:r>
            <a:r>
              <a:rPr lang="es-ES" sz="2000" dirty="0" smtClean="0"/>
              <a:t>, en su versión </a:t>
            </a:r>
            <a:r>
              <a:rPr lang="es-ES" sz="2000" dirty="0" err="1" smtClean="0"/>
              <a:t>OmekaS</a:t>
            </a:r>
            <a:r>
              <a:rPr lang="es-ES" sz="2000" dirty="0" smtClean="0"/>
              <a:t>, que es </a:t>
            </a:r>
            <a:r>
              <a:rPr lang="es-ES" sz="2000" dirty="0"/>
              <a:t>la pensada </a:t>
            </a:r>
            <a:r>
              <a:rPr lang="es-ES" sz="2000" dirty="0" smtClean="0"/>
              <a:t>para </a:t>
            </a:r>
            <a:r>
              <a:rPr lang="es-ES" sz="2000" dirty="0"/>
              <a:t>instituciones que gestionan un conjunto de recursos compartidos en varios </a:t>
            </a:r>
            <a:r>
              <a:rPr lang="es-ES" sz="2000" dirty="0" smtClean="0"/>
              <a:t>sitios distintos</a:t>
            </a:r>
          </a:p>
          <a:p>
            <a:pPr marL="342900" indent="-342900" fontAlgn="base">
              <a:buClr>
                <a:srgbClr val="7030A0"/>
              </a:buClr>
              <a:buFont typeface="Wingdings" panose="05000000000000000000" pitchFamily="2" charset="2"/>
              <a:buChar char="ü"/>
            </a:pPr>
            <a:r>
              <a:rPr lang="es-ES" sz="2000" dirty="0" smtClean="0"/>
              <a:t>Hemos comenzado con el Proyecto Cinema.mov que </a:t>
            </a:r>
            <a:r>
              <a:rPr lang="es-ES" sz="2000" dirty="0"/>
              <a:t>se centra en el </a:t>
            </a:r>
            <a:r>
              <a:rPr lang="es-ES" sz="2000" i="1" dirty="0" smtClean="0"/>
              <a:t>cine </a:t>
            </a:r>
            <a:r>
              <a:rPr lang="es-ES" sz="2000" i="1" dirty="0"/>
              <a:t>de </a:t>
            </a:r>
            <a:r>
              <a:rPr lang="es-ES" sz="2000" i="1" dirty="0" smtClean="0"/>
              <a:t>movilidad</a:t>
            </a:r>
            <a:r>
              <a:rPr lang="es-ES" sz="2000" dirty="0" smtClean="0"/>
              <a:t> </a:t>
            </a:r>
            <a:r>
              <a:rPr lang="es-ES" sz="2000" dirty="0"/>
              <a:t>para estudiar las </a:t>
            </a:r>
            <a:r>
              <a:rPr lang="es-ES" sz="2000" dirty="0" smtClean="0"/>
              <a:t>producciones audiovisuales </a:t>
            </a:r>
            <a:r>
              <a:rPr lang="es-ES" sz="2000" dirty="0"/>
              <a:t>de diásporas, migrantes, exiliados, refugiados y desplazados. L</a:t>
            </a:r>
            <a:r>
              <a:rPr lang="es-ES" sz="2000" dirty="0" smtClean="0"/>
              <a:t>a </a:t>
            </a:r>
            <a:r>
              <a:rPr lang="es-ES" sz="2000" dirty="0"/>
              <a:t>investigación parte de </a:t>
            </a:r>
            <a:r>
              <a:rPr lang="es-ES" sz="2000" dirty="0" smtClean="0"/>
              <a:t>la necesidad </a:t>
            </a:r>
            <a:r>
              <a:rPr lang="es-ES" sz="2000" dirty="0"/>
              <a:t>de interrelacionar las experiencias de movilidad, las imágenes </a:t>
            </a:r>
            <a:r>
              <a:rPr lang="es-ES" sz="2000" dirty="0" smtClean="0"/>
              <a:t>cinematográficas que </a:t>
            </a:r>
            <a:r>
              <a:rPr lang="es-ES" sz="2000" dirty="0"/>
              <a:t>sobre ellas se han generado y su estudio </a:t>
            </a:r>
            <a:r>
              <a:rPr lang="es-ES" sz="2000" dirty="0" smtClean="0"/>
              <a:t>académico</a:t>
            </a:r>
          </a:p>
          <a:p>
            <a:pPr marL="342900" indent="-342900" fontAlgn="base">
              <a:buClr>
                <a:srgbClr val="7030A0"/>
              </a:buClr>
              <a:buFont typeface="Wingdings" panose="05000000000000000000" pitchFamily="2" charset="2"/>
              <a:buChar char="ü"/>
            </a:pPr>
            <a:r>
              <a:rPr lang="es-ES" sz="2000" dirty="0"/>
              <a:t>Trabajamos con </a:t>
            </a:r>
            <a:r>
              <a:rPr lang="es-ES" sz="2000" dirty="0" err="1"/>
              <a:t>Libnamic</a:t>
            </a:r>
            <a:r>
              <a:rPr lang="es-ES" sz="2000" dirty="0"/>
              <a:t> en </a:t>
            </a:r>
            <a:r>
              <a:rPr lang="es-ES" sz="2000" dirty="0" smtClean="0"/>
              <a:t>su implementación y en el </a:t>
            </a:r>
            <a:r>
              <a:rPr lang="es-ES" sz="2000" dirty="0"/>
              <a:t>desarrollo de algunos requisitos necesarios</a:t>
            </a:r>
          </a:p>
          <a:p>
            <a:pPr marL="342900" indent="-342900" fontAlgn="base">
              <a:buClr>
                <a:srgbClr val="7030A0"/>
              </a:buClr>
              <a:buFont typeface="Wingdings" panose="05000000000000000000" pitchFamily="2" charset="2"/>
              <a:buChar char="ü"/>
            </a:pPr>
            <a:endParaRPr lang="es-ES" sz="2000" dirty="0" smtClean="0"/>
          </a:p>
          <a:p>
            <a:pPr marL="342900" indent="-342900" fontAlgn="base">
              <a:buClr>
                <a:srgbClr val="7030A0"/>
              </a:buClr>
              <a:buFont typeface="Wingdings" panose="05000000000000000000" pitchFamily="2" charset="2"/>
              <a:buChar char="ü"/>
            </a:pPr>
            <a:endParaRPr lang="es-ES" dirty="0"/>
          </a:p>
        </p:txBody>
      </p:sp>
      <p:pic>
        <p:nvPicPr>
          <p:cNvPr id="6" name="Imagen 5"/>
          <p:cNvPicPr>
            <a:picLocks noChangeAspect="1"/>
          </p:cNvPicPr>
          <p:nvPr/>
        </p:nvPicPr>
        <p:blipFill>
          <a:blip r:embed="rId3"/>
          <a:stretch>
            <a:fillRect/>
          </a:stretch>
        </p:blipFill>
        <p:spPr>
          <a:xfrm>
            <a:off x="6022186" y="1388472"/>
            <a:ext cx="4297680" cy="3535680"/>
          </a:xfrm>
          <a:prstGeom prst="rect">
            <a:avLst/>
          </a:prstGeom>
          <a:effectLst>
            <a:outerShdw blurRad="50800" dist="38100" dir="2700000" algn="tl" rotWithShape="0">
              <a:prstClr val="black">
                <a:alpha val="40000"/>
              </a:prstClr>
            </a:outerShdw>
          </a:effectLst>
        </p:spPr>
      </p:pic>
      <p:pic>
        <p:nvPicPr>
          <p:cNvPr id="7" name="Imagen 6"/>
          <p:cNvPicPr>
            <a:picLocks noChangeAspect="1"/>
          </p:cNvPicPr>
          <p:nvPr/>
        </p:nvPicPr>
        <p:blipFill>
          <a:blip r:embed="rId4"/>
          <a:stretch>
            <a:fillRect/>
          </a:stretch>
        </p:blipFill>
        <p:spPr>
          <a:xfrm>
            <a:off x="8014816" y="2533314"/>
            <a:ext cx="4610100" cy="3741420"/>
          </a:xfrm>
          <a:prstGeom prst="rect">
            <a:avLst/>
          </a:prstGeom>
          <a:effectLst>
            <a:outerShdw blurRad="50800" dist="38100" dir="2700000" algn="tl" rotWithShape="0">
              <a:prstClr val="black">
                <a:alpha val="40000"/>
              </a:prstClr>
            </a:outerShdw>
          </a:effectLst>
        </p:spPr>
      </p:pic>
      <p:pic>
        <p:nvPicPr>
          <p:cNvPr id="8" name="Imagen 7"/>
          <p:cNvPicPr>
            <a:picLocks noChangeAspect="1"/>
          </p:cNvPicPr>
          <p:nvPr/>
        </p:nvPicPr>
        <p:blipFill>
          <a:blip r:embed="rId5"/>
          <a:stretch>
            <a:fillRect/>
          </a:stretch>
        </p:blipFill>
        <p:spPr>
          <a:xfrm>
            <a:off x="8954517" y="4936217"/>
            <a:ext cx="3985260" cy="1767840"/>
          </a:xfrm>
          <a:prstGeom prst="rect">
            <a:avLst/>
          </a:prstGeom>
        </p:spPr>
      </p:pic>
    </p:spTree>
    <p:extLst>
      <p:ext uri="{BB962C8B-B14F-4D97-AF65-F5344CB8AC3E}">
        <p14:creationId xmlns:p14="http://schemas.microsoft.com/office/powerpoint/2010/main" val="172758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313557" y="2341265"/>
            <a:ext cx="7162800" cy="3840480"/>
          </a:xfrm>
          <a:prstGeom prst="rect">
            <a:avLst/>
          </a:prstGeom>
        </p:spPr>
      </p:pic>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Una nueva plataforma: </a:t>
            </a:r>
            <a:r>
              <a:rPr lang="es-ES" sz="4400" dirty="0" err="1" smtClean="0">
                <a:solidFill>
                  <a:srgbClr val="7030A0"/>
                </a:solidFill>
                <a:cs typeface="Arial" panose="020B0604020202020204" pitchFamily="34" charset="0"/>
              </a:rPr>
              <a:t>OmekaS</a:t>
            </a:r>
            <a:endParaRPr lang="es-ES" sz="4400" dirty="0">
              <a:solidFill>
                <a:srgbClr val="7030A0"/>
              </a:solidFill>
              <a:cs typeface="Arial" panose="020B0604020202020204" pitchFamily="34" charset="0"/>
            </a:endParaRPr>
          </a:p>
        </p:txBody>
      </p:sp>
      <p:cxnSp>
        <p:nvCxnSpPr>
          <p:cNvPr id="12" name="Conector recto de flecha 11"/>
          <p:cNvCxnSpPr/>
          <p:nvPr/>
        </p:nvCxnSpPr>
        <p:spPr>
          <a:xfrm>
            <a:off x="5426125" y="4717529"/>
            <a:ext cx="22915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ángulo 12"/>
          <p:cNvSpPr/>
          <p:nvPr/>
        </p:nvSpPr>
        <p:spPr>
          <a:xfrm>
            <a:off x="457573" y="1223883"/>
            <a:ext cx="11377264" cy="707886"/>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sz="2000" dirty="0" smtClean="0"/>
              <a:t>Un requisito indispensable era la geolocalización de las piezas, ya que se ha distinguido entre país de origen y país de destino</a:t>
            </a:r>
            <a:endParaRPr lang="es-ES" dirty="0"/>
          </a:p>
        </p:txBody>
      </p:sp>
      <p:pic>
        <p:nvPicPr>
          <p:cNvPr id="15" name="Imagen 14"/>
          <p:cNvPicPr>
            <a:picLocks noChangeAspect="1"/>
          </p:cNvPicPr>
          <p:nvPr/>
        </p:nvPicPr>
        <p:blipFill>
          <a:blip r:embed="rId4"/>
          <a:stretch>
            <a:fillRect/>
          </a:stretch>
        </p:blipFill>
        <p:spPr>
          <a:xfrm>
            <a:off x="7724095" y="2614587"/>
            <a:ext cx="5208842" cy="4152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53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0992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Una nueva plataforma: </a:t>
            </a:r>
            <a:r>
              <a:rPr lang="es-ES" sz="4400" dirty="0" err="1" smtClean="0">
                <a:solidFill>
                  <a:srgbClr val="7030A0"/>
                </a:solidFill>
                <a:cs typeface="Arial" panose="020B0604020202020204" pitchFamily="34" charset="0"/>
              </a:rPr>
              <a:t>OmekaS</a:t>
            </a:r>
            <a:endParaRPr lang="es-ES" sz="4400" dirty="0">
              <a:solidFill>
                <a:srgbClr val="7030A0"/>
              </a:solidFill>
              <a:cs typeface="Arial" panose="020B0604020202020204" pitchFamily="34" charset="0"/>
            </a:endParaRPr>
          </a:p>
        </p:txBody>
      </p:sp>
      <p:sp>
        <p:nvSpPr>
          <p:cNvPr id="13" name="Rectángulo 12"/>
          <p:cNvSpPr/>
          <p:nvPr/>
        </p:nvSpPr>
        <p:spPr>
          <a:xfrm>
            <a:off x="615689" y="2053233"/>
            <a:ext cx="5287401" cy="3816429"/>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sz="2200" dirty="0" smtClean="0"/>
              <a:t>Otros requisitos han sido:</a:t>
            </a:r>
          </a:p>
          <a:p>
            <a:pPr marL="864337" lvl="1" indent="-342900" fontAlgn="base">
              <a:buClr>
                <a:srgbClr val="7030A0"/>
              </a:buClr>
              <a:buFont typeface="Wingdings" panose="05000000000000000000" pitchFamily="2" charset="2"/>
              <a:buChar char="ü"/>
            </a:pPr>
            <a:r>
              <a:rPr lang="es-ES" sz="2200" dirty="0" smtClean="0"/>
              <a:t>Metadatos navegables</a:t>
            </a:r>
          </a:p>
          <a:p>
            <a:pPr marL="864337" lvl="1" indent="-342900" fontAlgn="base">
              <a:buClr>
                <a:srgbClr val="7030A0"/>
              </a:buClr>
              <a:buFont typeface="Wingdings" panose="05000000000000000000" pitchFamily="2" charset="2"/>
              <a:buChar char="ü"/>
            </a:pPr>
            <a:r>
              <a:rPr lang="es-ES" sz="2200" dirty="0" smtClean="0"/>
              <a:t>La personalización de campos </a:t>
            </a:r>
            <a:r>
              <a:rPr lang="es-ES" sz="2200" dirty="0" err="1" smtClean="0"/>
              <a:t>Dublin</a:t>
            </a:r>
            <a:r>
              <a:rPr lang="es-ES" sz="2200" dirty="0" smtClean="0"/>
              <a:t> Core manteniendo la compatibilidad, lo que ha exigido un desarrollo ad hoc</a:t>
            </a:r>
          </a:p>
          <a:p>
            <a:pPr marL="864337" lvl="1" indent="-342900" fontAlgn="base">
              <a:buClr>
                <a:srgbClr val="7030A0"/>
              </a:buClr>
              <a:buFont typeface="Wingdings" panose="05000000000000000000" pitchFamily="2" charset="2"/>
              <a:buChar char="ü"/>
            </a:pPr>
            <a:r>
              <a:rPr lang="es-ES" sz="2200" dirty="0" smtClean="0"/>
              <a:t>Etiquetas independientes en cada sitio</a:t>
            </a:r>
          </a:p>
          <a:p>
            <a:pPr marL="864337" lvl="1" indent="-342900" fontAlgn="base">
              <a:buClr>
                <a:srgbClr val="7030A0"/>
              </a:buClr>
              <a:buFont typeface="Wingdings" panose="05000000000000000000" pitchFamily="2" charset="2"/>
              <a:buChar char="ü"/>
            </a:pPr>
            <a:r>
              <a:rPr lang="es-ES" sz="2200" dirty="0" smtClean="0"/>
              <a:t>Posibilidad de crear </a:t>
            </a:r>
            <a:r>
              <a:rPr lang="es-ES" sz="2200" dirty="0" err="1" smtClean="0"/>
              <a:t>subcolecciones</a:t>
            </a:r>
            <a:endParaRPr lang="es-ES" sz="2200" dirty="0" smtClean="0"/>
          </a:p>
          <a:p>
            <a:pPr marL="864337" lvl="1" indent="-342900" fontAlgn="base">
              <a:buClr>
                <a:srgbClr val="7030A0"/>
              </a:buClr>
              <a:buFont typeface="Wingdings" panose="05000000000000000000" pitchFamily="2" charset="2"/>
              <a:buChar char="ü"/>
            </a:pPr>
            <a:r>
              <a:rPr lang="es-ES" sz="2200" dirty="0" smtClean="0"/>
              <a:t>Posibilidad de crear sitios </a:t>
            </a:r>
            <a:r>
              <a:rPr lang="es-ES" sz="2200" dirty="0" err="1" smtClean="0"/>
              <a:t>multiidoma</a:t>
            </a:r>
            <a:r>
              <a:rPr lang="es-ES" sz="2200" dirty="0" smtClean="0"/>
              <a:t> (pendiente de desarrollo)</a:t>
            </a:r>
            <a:endParaRPr lang="es-ES" sz="2200" dirty="0"/>
          </a:p>
        </p:txBody>
      </p:sp>
      <p:pic>
        <p:nvPicPr>
          <p:cNvPr id="5" name="Imagen 4"/>
          <p:cNvPicPr>
            <a:picLocks noChangeAspect="1"/>
          </p:cNvPicPr>
          <p:nvPr/>
        </p:nvPicPr>
        <p:blipFill>
          <a:blip r:embed="rId3"/>
          <a:stretch>
            <a:fillRect/>
          </a:stretch>
        </p:blipFill>
        <p:spPr>
          <a:xfrm>
            <a:off x="6434237" y="1257791"/>
            <a:ext cx="4541520" cy="3604260"/>
          </a:xfrm>
          <a:prstGeom prst="rect">
            <a:avLst/>
          </a:prstGeom>
          <a:effectLst>
            <a:outerShdw blurRad="50800" dist="38100" dir="2700000" algn="tl" rotWithShape="0">
              <a:prstClr val="black">
                <a:alpha val="40000"/>
              </a:prstClr>
            </a:outerShdw>
          </a:effectLst>
        </p:spPr>
      </p:pic>
      <p:pic>
        <p:nvPicPr>
          <p:cNvPr id="6" name="Imagen 5"/>
          <p:cNvPicPr>
            <a:picLocks noChangeAspect="1"/>
          </p:cNvPicPr>
          <p:nvPr/>
        </p:nvPicPr>
        <p:blipFill>
          <a:blip r:embed="rId4"/>
          <a:stretch>
            <a:fillRect/>
          </a:stretch>
        </p:blipFill>
        <p:spPr>
          <a:xfrm>
            <a:off x="8554442" y="3421385"/>
            <a:ext cx="4145280" cy="3467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003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Equipo del proyecto</a:t>
            </a:r>
            <a:endParaRPr lang="es-ES" sz="4400" dirty="0">
              <a:solidFill>
                <a:srgbClr val="7030A0"/>
              </a:solidFill>
              <a:cs typeface="Arial" panose="020B0604020202020204" pitchFamily="34" charset="0"/>
            </a:endParaRPr>
          </a:p>
        </p:txBody>
      </p:sp>
      <p:sp>
        <p:nvSpPr>
          <p:cNvPr id="13" name="Rectángulo 12"/>
          <p:cNvSpPr/>
          <p:nvPr/>
        </p:nvSpPr>
        <p:spPr>
          <a:xfrm>
            <a:off x="385565" y="1815162"/>
            <a:ext cx="6480720" cy="4401205"/>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sz="2000" dirty="0" smtClean="0"/>
              <a:t>Todos ellos pertenecen a la Biblioteca de Humanidades, Comunicación y Documentación:</a:t>
            </a:r>
          </a:p>
          <a:p>
            <a:pPr marL="864337" lvl="1" indent="-342900" fontAlgn="base">
              <a:buClr>
                <a:srgbClr val="7030A0"/>
              </a:buClr>
              <a:buFont typeface="Wingdings" panose="05000000000000000000" pitchFamily="2" charset="2"/>
              <a:buChar char="ü"/>
            </a:pPr>
            <a:r>
              <a:rPr lang="es-ES" sz="2000" dirty="0" smtClean="0"/>
              <a:t>Lola </a:t>
            </a:r>
            <a:r>
              <a:rPr lang="es-ES" sz="2000" dirty="0" err="1" smtClean="0"/>
              <a:t>Santonja</a:t>
            </a:r>
            <a:r>
              <a:rPr lang="es-ES" sz="2000" dirty="0" smtClean="0"/>
              <a:t>, Directora de la Biblioteca</a:t>
            </a:r>
          </a:p>
          <a:p>
            <a:pPr marL="864337" lvl="1" indent="-342900" fontAlgn="base">
              <a:buClr>
                <a:srgbClr val="7030A0"/>
              </a:buClr>
              <a:buFont typeface="Wingdings" panose="05000000000000000000" pitchFamily="2" charset="2"/>
              <a:buChar char="ü"/>
            </a:pPr>
            <a:r>
              <a:rPr lang="es-ES" sz="2000" dirty="0" smtClean="0"/>
              <a:t>Inmaculada Muro, Coordinadora de Proceso e Información Especializada</a:t>
            </a:r>
          </a:p>
          <a:p>
            <a:pPr marL="864337" lvl="1" indent="-342900" fontAlgn="base">
              <a:buClr>
                <a:srgbClr val="7030A0"/>
              </a:buClr>
              <a:buFont typeface="Wingdings" panose="05000000000000000000" pitchFamily="2" charset="2"/>
              <a:buChar char="ü"/>
            </a:pPr>
            <a:r>
              <a:rPr lang="es-ES" sz="2000" dirty="0" smtClean="0"/>
              <a:t>Mar </a:t>
            </a:r>
            <a:r>
              <a:rPr lang="es-ES" sz="2000" dirty="0" err="1" smtClean="0"/>
              <a:t>Bujalance</a:t>
            </a:r>
            <a:r>
              <a:rPr lang="es-ES" sz="2000" dirty="0" smtClean="0"/>
              <a:t>, Responsable de comunicación</a:t>
            </a:r>
          </a:p>
          <a:p>
            <a:pPr marL="864337" lvl="1" indent="-342900" fontAlgn="base">
              <a:buClr>
                <a:srgbClr val="7030A0"/>
              </a:buClr>
              <a:buFont typeface="Wingdings" panose="05000000000000000000" pitchFamily="2" charset="2"/>
              <a:buChar char="ü"/>
            </a:pPr>
            <a:r>
              <a:rPr lang="es-ES" sz="2000" dirty="0" smtClean="0"/>
              <a:t>Carlos Romo, Informático de la Biblioteca</a:t>
            </a:r>
          </a:p>
          <a:p>
            <a:pPr marL="342900" indent="-342900" fontAlgn="base">
              <a:buClr>
                <a:srgbClr val="7030A0"/>
              </a:buClr>
              <a:buFont typeface="Wingdings" panose="05000000000000000000" pitchFamily="2" charset="2"/>
              <a:buChar char="ü"/>
            </a:pPr>
            <a:endParaRPr lang="es-ES" sz="2000" dirty="0" smtClean="0"/>
          </a:p>
          <a:p>
            <a:pPr marL="342900" indent="-342900" fontAlgn="base">
              <a:buClr>
                <a:srgbClr val="7030A0"/>
              </a:buClr>
              <a:buFont typeface="Wingdings" panose="05000000000000000000" pitchFamily="2" charset="2"/>
              <a:buChar char="ü"/>
            </a:pPr>
            <a:r>
              <a:rPr lang="es-ES" sz="2000" dirty="0" smtClean="0"/>
              <a:t>Este trabajo hubiera sido imposible sin su esfuerzo y dedicación y un aspecto clave fundamental, su estrecha vinculación con los profesores de los departamentos de su Facultad, que les ha permitido estar al tanto de los proyectos en los que trabajan y ganarse su confianza para poder participar y aportar su </a:t>
            </a:r>
            <a:r>
              <a:rPr lang="es-ES" sz="2000" i="1" dirty="0" err="1" smtClean="0"/>
              <a:t>know</a:t>
            </a:r>
            <a:r>
              <a:rPr lang="es-ES" sz="2000" i="1" dirty="0" smtClean="0"/>
              <a:t> </a:t>
            </a:r>
            <a:r>
              <a:rPr lang="es-ES" sz="2000" i="1" dirty="0" err="1" smtClean="0"/>
              <a:t>how</a:t>
            </a:r>
            <a:r>
              <a:rPr lang="es-ES" sz="2000" i="1" dirty="0" smtClean="0"/>
              <a:t> </a:t>
            </a:r>
            <a:r>
              <a:rPr lang="es-ES" sz="2000" dirty="0" smtClean="0"/>
              <a:t>en los mismos</a:t>
            </a:r>
            <a:endParaRPr lang="es-ES" dirty="0"/>
          </a:p>
        </p:txBody>
      </p:sp>
      <p:pic>
        <p:nvPicPr>
          <p:cNvPr id="4" name="Imagen 3"/>
          <p:cNvPicPr>
            <a:picLocks noChangeAspect="1"/>
          </p:cNvPicPr>
          <p:nvPr/>
        </p:nvPicPr>
        <p:blipFill>
          <a:blip r:embed="rId3"/>
          <a:stretch>
            <a:fillRect/>
          </a:stretch>
        </p:blipFill>
        <p:spPr>
          <a:xfrm>
            <a:off x="7010301" y="1981225"/>
            <a:ext cx="6080760" cy="4069080"/>
          </a:xfrm>
          <a:prstGeom prst="rect">
            <a:avLst/>
          </a:prstGeom>
        </p:spPr>
      </p:pic>
    </p:spTree>
    <p:extLst>
      <p:ext uri="{BB962C8B-B14F-4D97-AF65-F5344CB8AC3E}">
        <p14:creationId xmlns:p14="http://schemas.microsoft.com/office/powerpoint/2010/main" val="29732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r="-3000"/>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EE743D2-40F9-498A-86E6-C8D5FE946D20}"/>
              </a:ext>
            </a:extLst>
          </p:cNvPr>
          <p:cNvPicPr>
            <a:picLocks noChangeAspect="1"/>
          </p:cNvPicPr>
          <p:nvPr/>
        </p:nvPicPr>
        <p:blipFill>
          <a:blip r:embed="rId3"/>
          <a:stretch>
            <a:fillRect/>
          </a:stretch>
        </p:blipFill>
        <p:spPr>
          <a:xfrm>
            <a:off x="602885" y="133350"/>
            <a:ext cx="3971925" cy="729615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 name="Imagen 2"/>
          <p:cNvPicPr>
            <a:picLocks noChangeAspect="1"/>
          </p:cNvPicPr>
          <p:nvPr/>
        </p:nvPicPr>
        <p:blipFill>
          <a:blip r:embed="rId4"/>
          <a:stretch>
            <a:fillRect/>
          </a:stretch>
        </p:blipFill>
        <p:spPr>
          <a:xfrm>
            <a:off x="10034637" y="5581625"/>
            <a:ext cx="2895600" cy="1009650"/>
          </a:xfrm>
          <a:prstGeom prst="rect">
            <a:avLst/>
          </a:prstGeom>
        </p:spPr>
      </p:pic>
    </p:spTree>
    <p:extLst>
      <p:ext uri="{BB962C8B-B14F-4D97-AF65-F5344CB8AC3E}">
        <p14:creationId xmlns:p14="http://schemas.microsoft.com/office/powerpoint/2010/main" val="170089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171" y="1385217"/>
            <a:ext cx="12684893" cy="3108543"/>
          </a:xfrm>
          <a:prstGeom prst="rect">
            <a:avLst/>
          </a:prstGeom>
          <a:noFill/>
        </p:spPr>
        <p:txBody>
          <a:bodyPr wrap="square" rtlCol="0">
            <a:spAutoFit/>
          </a:bodyPr>
          <a:lstStyle/>
          <a:p>
            <a:pPr marL="978637" lvl="1" indent="-457200" algn="just">
              <a:buClr>
                <a:srgbClr val="7030A0"/>
              </a:buClr>
              <a:buFont typeface="Wingdings" panose="05000000000000000000" pitchFamily="2" charset="2"/>
              <a:buChar char="ü"/>
            </a:pPr>
            <a:r>
              <a:rPr lang="es-ES" sz="2800" dirty="0" smtClean="0">
                <a:solidFill>
                  <a:srgbClr val="002060"/>
                </a:solidFill>
                <a:cs typeface="Arial" panose="020B0604020202020204" pitchFamily="34" charset="0"/>
              </a:rPr>
              <a:t>¿Por qué Humanidades Digitales?</a:t>
            </a:r>
          </a:p>
          <a:p>
            <a:pPr marL="978637" lvl="1" indent="-457200" algn="just">
              <a:buClr>
                <a:srgbClr val="7030A0"/>
              </a:buClr>
              <a:buFont typeface="Wingdings" panose="05000000000000000000" pitchFamily="2" charset="2"/>
              <a:buChar char="ü"/>
            </a:pPr>
            <a:r>
              <a:rPr lang="es-ES" sz="2800" dirty="0" smtClean="0">
                <a:solidFill>
                  <a:srgbClr val="002060"/>
                </a:solidFill>
                <a:cs typeface="Arial" panose="020B0604020202020204" pitchFamily="34" charset="0"/>
              </a:rPr>
              <a:t>Aprovechamiento de herramientas ya existentes: </a:t>
            </a:r>
            <a:r>
              <a:rPr lang="es-ES" sz="2800" dirty="0" err="1" smtClean="0">
                <a:solidFill>
                  <a:srgbClr val="002060"/>
                </a:solidFill>
                <a:cs typeface="Arial" panose="020B0604020202020204" pitchFamily="34" charset="0"/>
              </a:rPr>
              <a:t>Libguides</a:t>
            </a:r>
            <a:r>
              <a:rPr lang="es-ES" sz="2800" dirty="0" smtClean="0">
                <a:solidFill>
                  <a:srgbClr val="002060"/>
                </a:solidFill>
                <a:cs typeface="Arial" panose="020B0604020202020204" pitchFamily="34" charset="0"/>
              </a:rPr>
              <a:t> y </a:t>
            </a:r>
            <a:r>
              <a:rPr lang="es-ES" sz="2800" dirty="0" err="1" smtClean="0">
                <a:solidFill>
                  <a:srgbClr val="002060"/>
                </a:solidFill>
                <a:cs typeface="Arial" panose="020B0604020202020204" pitchFamily="34" charset="0"/>
              </a:rPr>
              <a:t>eArchivo</a:t>
            </a:r>
            <a:r>
              <a:rPr lang="es-ES" sz="2800" dirty="0" smtClean="0">
                <a:solidFill>
                  <a:srgbClr val="002060"/>
                </a:solidFill>
                <a:cs typeface="Arial" panose="020B0604020202020204" pitchFamily="34" charset="0"/>
              </a:rPr>
              <a:t> y              e-</a:t>
            </a:r>
            <a:r>
              <a:rPr lang="es-ES" sz="2800" dirty="0" err="1" smtClean="0">
                <a:solidFill>
                  <a:srgbClr val="002060"/>
                </a:solidFill>
                <a:cs typeface="Arial" panose="020B0604020202020204" pitchFamily="34" charset="0"/>
              </a:rPr>
              <a:t>cienciaDatos</a:t>
            </a:r>
            <a:endParaRPr lang="es-ES" sz="2800" dirty="0">
              <a:solidFill>
                <a:srgbClr val="002060"/>
              </a:solidFill>
              <a:cs typeface="Arial" panose="020B0604020202020204" pitchFamily="34" charset="0"/>
            </a:endParaRPr>
          </a:p>
          <a:p>
            <a:pPr marL="978637" lvl="1" indent="-457200" algn="just">
              <a:buClr>
                <a:srgbClr val="7030A0"/>
              </a:buClr>
              <a:buFont typeface="Wingdings" panose="05000000000000000000" pitchFamily="2" charset="2"/>
              <a:buChar char="ü"/>
            </a:pPr>
            <a:r>
              <a:rPr lang="es-ES" sz="2800" dirty="0" smtClean="0">
                <a:solidFill>
                  <a:srgbClr val="002060"/>
                </a:solidFill>
                <a:cs typeface="Arial" panose="020B0604020202020204" pitchFamily="34" charset="0"/>
              </a:rPr>
              <a:t>Creación de nuevas herramientas </a:t>
            </a:r>
            <a:r>
              <a:rPr lang="es-ES" sz="2800" i="1" dirty="0" smtClean="0">
                <a:solidFill>
                  <a:srgbClr val="002060"/>
                </a:solidFill>
                <a:cs typeface="Arial" panose="020B0604020202020204" pitchFamily="34" charset="0"/>
              </a:rPr>
              <a:t>ad hoc</a:t>
            </a:r>
            <a:r>
              <a:rPr lang="es-ES" sz="2800" dirty="0" smtClean="0">
                <a:solidFill>
                  <a:srgbClr val="002060"/>
                </a:solidFill>
                <a:cs typeface="Arial" panose="020B0604020202020204" pitchFamily="34" charset="0"/>
              </a:rPr>
              <a:t>: La gens isiaca y el Diccionario de Colegiales Mayores Españoles</a:t>
            </a:r>
            <a:endParaRPr lang="es-ES" sz="2800" dirty="0">
              <a:solidFill>
                <a:srgbClr val="002060"/>
              </a:solidFill>
              <a:cs typeface="Arial" panose="020B0604020202020204" pitchFamily="34" charset="0"/>
            </a:endParaRPr>
          </a:p>
          <a:p>
            <a:pPr marL="978637" lvl="1" indent="-457200" algn="just">
              <a:buClr>
                <a:srgbClr val="7030A0"/>
              </a:buClr>
              <a:buFont typeface="Wingdings" panose="05000000000000000000" pitchFamily="2" charset="2"/>
              <a:buChar char="ü"/>
            </a:pPr>
            <a:r>
              <a:rPr lang="es-ES" sz="2800" dirty="0" smtClean="0">
                <a:solidFill>
                  <a:srgbClr val="002060"/>
                </a:solidFill>
                <a:cs typeface="Arial" panose="020B0604020202020204" pitchFamily="34" charset="0"/>
              </a:rPr>
              <a:t>Creación de una nueva plataforma que acoja todas las iniciativas: </a:t>
            </a:r>
            <a:r>
              <a:rPr lang="es-ES" sz="2800" dirty="0" err="1" smtClean="0">
                <a:solidFill>
                  <a:srgbClr val="002060"/>
                </a:solidFill>
                <a:cs typeface="Arial" panose="020B0604020202020204" pitchFamily="34" charset="0"/>
              </a:rPr>
              <a:t>OmekaS</a:t>
            </a:r>
            <a:endParaRPr lang="es-ES" sz="2800" dirty="0">
              <a:solidFill>
                <a:srgbClr val="002060"/>
              </a:solidFill>
              <a:cs typeface="Arial" panose="020B0604020202020204" pitchFamily="34" charset="0"/>
            </a:endParaRPr>
          </a:p>
          <a:p>
            <a:pPr lvl="1" algn="just"/>
            <a:endParaRPr lang="es-ES" sz="2400" b="1" dirty="0">
              <a:solidFill>
                <a:srgbClr val="002060"/>
              </a:solidFill>
              <a:cs typeface="Arial" panose="020B0604020202020204" pitchFamily="34" charset="0"/>
            </a:endParaRPr>
          </a:p>
        </p:txBody>
      </p:sp>
      <p:sp>
        <p:nvSpPr>
          <p:cNvPr id="3" name="CuadroTexto 2"/>
          <p:cNvSpPr txBox="1"/>
          <p:nvPr/>
        </p:nvSpPr>
        <p:spPr>
          <a:xfrm>
            <a:off x="613074" y="653717"/>
            <a:ext cx="12241360" cy="830997"/>
          </a:xfrm>
          <a:prstGeom prst="rect">
            <a:avLst/>
          </a:prstGeom>
          <a:noFill/>
        </p:spPr>
        <p:txBody>
          <a:bodyPr wrap="square" rtlCol="0">
            <a:spAutoFit/>
          </a:bodyPr>
          <a:lstStyle/>
          <a:p>
            <a:pPr lvl="1" algn="ctr"/>
            <a:r>
              <a:rPr lang="es-ES" sz="4800" dirty="0">
                <a:solidFill>
                  <a:srgbClr val="7030A0"/>
                </a:solidFill>
                <a:cs typeface="Arial" panose="020B0604020202020204" pitchFamily="34" charset="0"/>
              </a:rPr>
              <a:t>Índice</a:t>
            </a:r>
            <a:endParaRPr lang="es-ES" sz="1800" dirty="0">
              <a:solidFill>
                <a:srgbClr val="7030A0"/>
              </a:solidFill>
              <a:cs typeface="Arial" panose="020B0604020202020204" pitchFamily="34" charset="0"/>
            </a:endParaRPr>
          </a:p>
        </p:txBody>
      </p:sp>
      <p:pic>
        <p:nvPicPr>
          <p:cNvPr id="4" name="Picture 6"/>
          <p:cNvPicPr>
            <a:picLocks noChangeAspect="1" noChangeArrowheads="1"/>
          </p:cNvPicPr>
          <p:nvPr/>
        </p:nvPicPr>
        <p:blipFill>
          <a:blip r:embed="rId3" cstate="print"/>
          <a:srcRect/>
          <a:stretch>
            <a:fillRect/>
          </a:stretch>
        </p:blipFill>
        <p:spPr bwMode="auto">
          <a:xfrm>
            <a:off x="2557280" y="4722835"/>
            <a:ext cx="2805000" cy="1800200"/>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5130923" y="4730825"/>
            <a:ext cx="2853527" cy="1800200"/>
          </a:xfrm>
          <a:prstGeom prst="rect">
            <a:avLst/>
          </a:prstGeom>
          <a:noFill/>
          <a:ln w="9525">
            <a:noFill/>
            <a:miter lim="800000"/>
            <a:headEnd/>
            <a:tailEnd/>
          </a:ln>
          <a:effectLst/>
        </p:spPr>
      </p:pic>
      <p:pic>
        <p:nvPicPr>
          <p:cNvPr id="6" name="Picture 1"/>
          <p:cNvPicPr>
            <a:picLocks noChangeAspect="1" noChangeArrowheads="1"/>
          </p:cNvPicPr>
          <p:nvPr/>
        </p:nvPicPr>
        <p:blipFill>
          <a:blip r:embed="rId5" cstate="print"/>
          <a:srcRect/>
          <a:stretch>
            <a:fillRect/>
          </a:stretch>
        </p:blipFill>
        <p:spPr bwMode="auto">
          <a:xfrm>
            <a:off x="7984450" y="4722835"/>
            <a:ext cx="2797066" cy="1800200"/>
          </a:xfrm>
          <a:prstGeom prst="rect">
            <a:avLst/>
          </a:prstGeom>
          <a:noFill/>
          <a:ln w="9525">
            <a:noFill/>
            <a:miter lim="800000"/>
            <a:headEnd/>
            <a:tailEnd/>
          </a:ln>
          <a:effectLst/>
        </p:spPr>
      </p:pic>
      <p:pic>
        <p:nvPicPr>
          <p:cNvPr id="7" name="Picture 3"/>
          <p:cNvPicPr>
            <a:picLocks noChangeAspect="1" noChangeArrowheads="1"/>
          </p:cNvPicPr>
          <p:nvPr/>
        </p:nvPicPr>
        <p:blipFill>
          <a:blip r:embed="rId6" cstate="print"/>
          <a:srcRect/>
          <a:stretch>
            <a:fillRect/>
          </a:stretch>
        </p:blipFill>
        <p:spPr bwMode="auto">
          <a:xfrm>
            <a:off x="0" y="4722834"/>
            <a:ext cx="2573723" cy="1800201"/>
          </a:xfrm>
          <a:prstGeom prst="rect">
            <a:avLst/>
          </a:prstGeom>
          <a:noFill/>
          <a:ln w="9525">
            <a:noFill/>
            <a:miter lim="800000"/>
            <a:headEnd/>
            <a:tailEnd/>
          </a:ln>
          <a:effectLst/>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9817" y="4747210"/>
            <a:ext cx="2680491" cy="1775825"/>
          </a:xfrm>
          <a:prstGeom prst="rect">
            <a:avLst/>
          </a:prstGeom>
        </p:spPr>
      </p:pic>
    </p:spTree>
    <p:extLst>
      <p:ext uri="{BB962C8B-B14F-4D97-AF65-F5344CB8AC3E}">
        <p14:creationId xmlns:p14="http://schemas.microsoft.com/office/powerpoint/2010/main" val="356175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duotone>
              <a:schemeClr val="accent4">
                <a:shade val="45000"/>
                <a:satMod val="135000"/>
              </a:schemeClr>
              <a:prstClr val="white"/>
            </a:duotone>
          </a:blip>
          <a:stretch>
            <a:fillRect/>
          </a:stretch>
        </p:blipFill>
        <p:spPr>
          <a:xfrm>
            <a:off x="6749302" y="2494715"/>
            <a:ext cx="5804311" cy="3758138"/>
          </a:xfrm>
          <a:prstGeom prst="rect">
            <a:avLst/>
          </a:prstGeom>
        </p:spPr>
      </p:pic>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¿Por qué Humanidades Digitales?</a:t>
            </a:r>
            <a:endParaRPr lang="es-ES" sz="4400" dirty="0">
              <a:solidFill>
                <a:srgbClr val="7030A0"/>
              </a:solidFill>
              <a:cs typeface="Arial" panose="020B0604020202020204" pitchFamily="34" charset="0"/>
            </a:endParaRPr>
          </a:p>
        </p:txBody>
      </p:sp>
      <p:sp>
        <p:nvSpPr>
          <p:cNvPr id="2" name="Rectángulo 1"/>
          <p:cNvSpPr/>
          <p:nvPr/>
        </p:nvSpPr>
        <p:spPr>
          <a:xfrm>
            <a:off x="817613" y="1621185"/>
            <a:ext cx="11377264" cy="1061829"/>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dirty="0"/>
              <a:t>El progreso en la aplicación de las tecnologías digitales al ámbito de las Humanidades configura actualmente un espacio propio de conocimiento abierto destinado a contestar o replantear las preguntas propias de las humanidades y de las ciencias </a:t>
            </a:r>
            <a:r>
              <a:rPr lang="es-ES" dirty="0" smtClean="0"/>
              <a:t>sociales</a:t>
            </a:r>
          </a:p>
        </p:txBody>
      </p:sp>
      <p:sp>
        <p:nvSpPr>
          <p:cNvPr id="16" name="Rectángulo 15"/>
          <p:cNvSpPr/>
          <p:nvPr/>
        </p:nvSpPr>
        <p:spPr>
          <a:xfrm>
            <a:off x="817613" y="2663622"/>
            <a:ext cx="5688632" cy="3400931"/>
          </a:xfrm>
          <a:prstGeom prst="rect">
            <a:avLst/>
          </a:prstGeom>
        </p:spPr>
        <p:txBody>
          <a:bodyPr wrap="square">
            <a:spAutoFit/>
          </a:bodyPr>
          <a:lstStyle/>
          <a:p>
            <a:pPr marL="342900" indent="-342900" fontAlgn="base">
              <a:spcAft>
                <a:spcPts val="600"/>
              </a:spcAft>
              <a:buClr>
                <a:srgbClr val="7030A0"/>
              </a:buClr>
              <a:buFont typeface="Wingdings" panose="05000000000000000000" pitchFamily="2" charset="2"/>
              <a:buChar char="ü"/>
            </a:pPr>
            <a:r>
              <a:rPr lang="es-ES" dirty="0" smtClean="0"/>
              <a:t>También tiene que ver con el conocimiento, desarrollo y difusión del patrimonio histórico y cultural, pero al ser nosotros una universidad joven, este aspecto nos interesa menos</a:t>
            </a:r>
          </a:p>
          <a:p>
            <a:pPr marL="342900" indent="-342900" fontAlgn="base">
              <a:buClr>
                <a:srgbClr val="7030A0"/>
              </a:buClr>
              <a:buFont typeface="Wingdings" panose="05000000000000000000" pitchFamily="2" charset="2"/>
              <a:buChar char="ü"/>
            </a:pPr>
            <a:r>
              <a:rPr lang="es-ES" dirty="0" smtClean="0"/>
              <a:t>De hecho, para nosotros es fundamentalmente el apoyo que la biblioteca puede aportar a los temas y grupos de investigación en el área de Humanidades y Ciencias </a:t>
            </a:r>
            <a:r>
              <a:rPr lang="es-ES" dirty="0"/>
              <a:t>S</a:t>
            </a:r>
            <a:r>
              <a:rPr lang="es-ES" dirty="0" smtClean="0"/>
              <a:t>ociales, que tiene mucho que ver con el uso de la tecnología y la organización del conocimiento</a:t>
            </a:r>
          </a:p>
        </p:txBody>
      </p:sp>
    </p:spTree>
    <p:extLst>
      <p:ext uri="{BB962C8B-B14F-4D97-AF65-F5344CB8AC3E}">
        <p14:creationId xmlns:p14="http://schemas.microsoft.com/office/powerpoint/2010/main" val="418516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Aprovechamiento de </a:t>
            </a:r>
            <a:r>
              <a:rPr lang="es-ES" sz="4400" dirty="0" err="1" smtClean="0">
                <a:solidFill>
                  <a:srgbClr val="7030A0"/>
                </a:solidFill>
                <a:cs typeface="Arial" panose="020B0604020202020204" pitchFamily="34" charset="0"/>
              </a:rPr>
              <a:t>LibGuides</a:t>
            </a:r>
            <a:r>
              <a:rPr lang="es-ES" sz="4400" dirty="0" smtClean="0">
                <a:solidFill>
                  <a:srgbClr val="7030A0"/>
                </a:solidFill>
                <a:cs typeface="Arial" panose="020B0604020202020204" pitchFamily="34" charset="0"/>
              </a:rPr>
              <a:t> </a:t>
            </a:r>
            <a:endParaRPr lang="es-ES" sz="4400" dirty="0">
              <a:solidFill>
                <a:srgbClr val="7030A0"/>
              </a:solidFill>
              <a:cs typeface="Arial" panose="020B0604020202020204" pitchFamily="34" charset="0"/>
            </a:endParaRPr>
          </a:p>
        </p:txBody>
      </p:sp>
      <p:sp>
        <p:nvSpPr>
          <p:cNvPr id="2" name="Rectángulo 1"/>
          <p:cNvSpPr/>
          <p:nvPr/>
        </p:nvSpPr>
        <p:spPr>
          <a:xfrm>
            <a:off x="6901549" y="1782882"/>
            <a:ext cx="6336704" cy="5309146"/>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dirty="0" smtClean="0"/>
              <a:t>La primera demanda de los grupos de investigación fue contar con una herramienta para la gestión de recursos especializados. Para ello, decidimos usar </a:t>
            </a:r>
            <a:r>
              <a:rPr lang="es-ES" dirty="0" err="1" smtClean="0"/>
              <a:t>Libguides</a:t>
            </a:r>
            <a:endParaRPr lang="es-ES" dirty="0" smtClean="0"/>
          </a:p>
          <a:p>
            <a:pPr marL="864337" lvl="1" indent="-342900" fontAlgn="base">
              <a:buClr>
                <a:srgbClr val="7030A0"/>
              </a:buClr>
              <a:buFont typeface="Wingdings" panose="05000000000000000000" pitchFamily="2" charset="2"/>
              <a:buChar char="ü"/>
            </a:pPr>
            <a:r>
              <a:rPr lang="es-ES" sz="1800" i="1" dirty="0" smtClean="0"/>
              <a:t>Investigación de estudios de género</a:t>
            </a:r>
            <a:r>
              <a:rPr lang="es-ES" sz="1800" dirty="0" smtClean="0"/>
              <a:t>: colaboración entre el Instituto de Estudios de Género y la Biblioteca</a:t>
            </a:r>
          </a:p>
          <a:p>
            <a:pPr marL="864337" lvl="1" indent="-342900" fontAlgn="base">
              <a:buClr>
                <a:srgbClr val="7030A0"/>
              </a:buClr>
              <a:buFont typeface="Wingdings" panose="05000000000000000000" pitchFamily="2" charset="2"/>
              <a:buChar char="ü"/>
            </a:pPr>
            <a:r>
              <a:rPr lang="es-ES" sz="1800" dirty="0" smtClean="0"/>
              <a:t>@CIN-EMA: Su </a:t>
            </a:r>
            <a:r>
              <a:rPr lang="es-ES" sz="1800" dirty="0"/>
              <a:t>origen </a:t>
            </a:r>
            <a:r>
              <a:rPr lang="es-ES" sz="1800" dirty="0" smtClean="0"/>
              <a:t>es </a:t>
            </a:r>
            <a:r>
              <a:rPr lang="es-ES" sz="1800" dirty="0"/>
              <a:t>el proyecto de investigación </a:t>
            </a:r>
            <a:r>
              <a:rPr lang="es-ES" sz="1800" b="1" dirty="0"/>
              <a:t>"</a:t>
            </a:r>
            <a:r>
              <a:rPr lang="es-ES" sz="1800" i="1" dirty="0"/>
              <a:t>Las relaciones transnacionales en el cine digital hispanoamericano: los ejes de España, México y Argentina" (CSO2014-52750-P)</a:t>
            </a:r>
            <a:r>
              <a:rPr lang="es-ES" sz="1800" dirty="0"/>
              <a:t>, </a:t>
            </a:r>
            <a:r>
              <a:rPr lang="es-ES" sz="1800" dirty="0" smtClean="0"/>
              <a:t>en </a:t>
            </a:r>
            <a:r>
              <a:rPr lang="es-ES" sz="1800" dirty="0"/>
              <a:t>el que </a:t>
            </a:r>
            <a:r>
              <a:rPr lang="es-ES" sz="1800" dirty="0" smtClean="0"/>
              <a:t>participó </a:t>
            </a:r>
            <a:r>
              <a:rPr lang="es-ES" sz="1800" dirty="0"/>
              <a:t>un equipo </a:t>
            </a:r>
            <a:r>
              <a:rPr lang="es-ES" sz="1800" dirty="0" smtClean="0"/>
              <a:t>internacional </a:t>
            </a:r>
            <a:r>
              <a:rPr lang="es-ES" sz="1800" dirty="0"/>
              <a:t>de 32 investigadores </a:t>
            </a:r>
            <a:r>
              <a:rPr lang="es-ES" sz="1800" dirty="0" smtClean="0"/>
              <a:t>de </a:t>
            </a:r>
            <a:r>
              <a:rPr lang="es-ES" sz="1800" dirty="0"/>
              <a:t>ocho países, </a:t>
            </a:r>
            <a:r>
              <a:rPr lang="es-ES" sz="1800" dirty="0" smtClean="0"/>
              <a:t>y se </a:t>
            </a:r>
            <a:r>
              <a:rPr lang="es-ES" sz="1800" dirty="0"/>
              <a:t>focalizó en la producción y la circulación de los cines hispánicos en la era </a:t>
            </a:r>
            <a:r>
              <a:rPr lang="es-ES" sz="1800" dirty="0" smtClean="0"/>
              <a:t>digital</a:t>
            </a:r>
          </a:p>
          <a:p>
            <a:pPr marL="864337" lvl="1" indent="-342900" fontAlgn="base">
              <a:buClr>
                <a:srgbClr val="7030A0"/>
              </a:buClr>
              <a:buFont typeface="Wingdings" panose="05000000000000000000" pitchFamily="2" charset="2"/>
              <a:buChar char="ü"/>
            </a:pPr>
            <a:r>
              <a:rPr lang="es-ES" sz="1800" dirty="0" smtClean="0"/>
              <a:t>HISMEDI: Historia y memoria digital, basado en el </a:t>
            </a:r>
            <a:r>
              <a:rPr lang="es-ES" sz="1800" dirty="0" smtClean="0"/>
              <a:t>proyecto</a:t>
            </a:r>
            <a:r>
              <a:rPr lang="es-ES" sz="1800" dirty="0"/>
              <a:t> </a:t>
            </a:r>
            <a:r>
              <a:rPr lang="es-ES" sz="1800" i="1" dirty="0"/>
              <a:t>Historia y Memoria Histórica </a:t>
            </a:r>
            <a:r>
              <a:rPr lang="es-ES" sz="1800" i="1" dirty="0" err="1"/>
              <a:t>on</a:t>
            </a:r>
            <a:r>
              <a:rPr lang="es-ES" sz="1800" i="1" dirty="0"/>
              <a:t> line. Retos y oportunidades para el conocimiento del pasado en </a:t>
            </a:r>
            <a:r>
              <a:rPr lang="es-ES" sz="1800" i="1" dirty="0" smtClean="0"/>
              <a:t>Internet</a:t>
            </a:r>
            <a:r>
              <a:rPr lang="es-ES" sz="1800" dirty="0"/>
              <a:t> </a:t>
            </a:r>
            <a:endParaRPr lang="es-ES" sz="1800" dirty="0" smtClean="0"/>
          </a:p>
          <a:p>
            <a:pPr marL="864337" lvl="1" indent="-342900" fontAlgn="base">
              <a:buClr>
                <a:srgbClr val="7030A0"/>
              </a:buClr>
              <a:buFont typeface="Wingdings" panose="05000000000000000000" pitchFamily="2" charset="2"/>
              <a:buChar char="ü"/>
            </a:pPr>
            <a:endParaRPr lang="es-ES" dirty="0" smtClean="0"/>
          </a:p>
        </p:txBody>
      </p:sp>
      <p:pic>
        <p:nvPicPr>
          <p:cNvPr id="10" name="Imagen 9"/>
          <p:cNvPicPr>
            <a:picLocks noChangeAspect="1"/>
          </p:cNvPicPr>
          <p:nvPr/>
        </p:nvPicPr>
        <p:blipFill>
          <a:blip r:embed="rId3"/>
          <a:stretch>
            <a:fillRect/>
          </a:stretch>
        </p:blipFill>
        <p:spPr>
          <a:xfrm>
            <a:off x="457573" y="1322467"/>
            <a:ext cx="5425440" cy="3954780"/>
          </a:xfrm>
          <a:prstGeom prst="rect">
            <a:avLst/>
          </a:prstGeom>
          <a:effectLst>
            <a:outerShdw blurRad="50800" dist="38100" dir="2700000" algn="tl" rotWithShape="0">
              <a:prstClr val="black">
                <a:alpha val="40000"/>
              </a:prstClr>
            </a:outerShdw>
          </a:effectLst>
        </p:spPr>
      </p:pic>
      <p:pic>
        <p:nvPicPr>
          <p:cNvPr id="11" name="Imagen 10"/>
          <p:cNvPicPr>
            <a:picLocks noChangeAspect="1"/>
          </p:cNvPicPr>
          <p:nvPr/>
        </p:nvPicPr>
        <p:blipFill>
          <a:blip r:embed="rId4"/>
          <a:stretch>
            <a:fillRect/>
          </a:stretch>
        </p:blipFill>
        <p:spPr>
          <a:xfrm>
            <a:off x="1067089" y="2413273"/>
            <a:ext cx="5669280" cy="4229100"/>
          </a:xfrm>
          <a:prstGeom prst="rect">
            <a:avLst/>
          </a:prstGeom>
          <a:effectLst>
            <a:outerShdw blurRad="50800" dist="38100" dir="2700000" algn="tl" rotWithShape="0">
              <a:prstClr val="black">
                <a:alpha val="40000"/>
              </a:prstClr>
            </a:outerShdw>
          </a:effectLst>
        </p:spPr>
      </p:pic>
      <p:pic>
        <p:nvPicPr>
          <p:cNvPr id="12" name="Imagen 11"/>
          <p:cNvPicPr>
            <a:picLocks noChangeAspect="1"/>
          </p:cNvPicPr>
          <p:nvPr/>
        </p:nvPicPr>
        <p:blipFill>
          <a:blip r:embed="rId5"/>
          <a:stretch>
            <a:fillRect/>
          </a:stretch>
        </p:blipFill>
        <p:spPr>
          <a:xfrm>
            <a:off x="2041749" y="3525178"/>
            <a:ext cx="5318760" cy="35280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279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Aprovechamiento del </a:t>
            </a:r>
            <a:r>
              <a:rPr lang="es-ES" sz="4400" dirty="0" err="1" smtClean="0">
                <a:solidFill>
                  <a:srgbClr val="7030A0"/>
                </a:solidFill>
                <a:cs typeface="Arial" panose="020B0604020202020204" pitchFamily="34" charset="0"/>
              </a:rPr>
              <a:t>eArchivo</a:t>
            </a:r>
            <a:endParaRPr lang="es-ES" sz="4400" dirty="0">
              <a:solidFill>
                <a:srgbClr val="7030A0"/>
              </a:solidFill>
              <a:cs typeface="Arial" panose="020B0604020202020204" pitchFamily="34" charset="0"/>
            </a:endParaRPr>
          </a:p>
        </p:txBody>
      </p:sp>
      <p:sp>
        <p:nvSpPr>
          <p:cNvPr id="2" name="Rectángulo 1"/>
          <p:cNvSpPr/>
          <p:nvPr/>
        </p:nvSpPr>
        <p:spPr>
          <a:xfrm>
            <a:off x="313557" y="1994466"/>
            <a:ext cx="6336704" cy="4616648"/>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dirty="0"/>
              <a:t>El proyecto </a:t>
            </a:r>
            <a:r>
              <a:rPr lang="es-ES" dirty="0" err="1"/>
              <a:t>Almahisto</a:t>
            </a:r>
            <a:r>
              <a:rPr lang="es-ES" dirty="0"/>
              <a:t> (HAR2011-27540) </a:t>
            </a:r>
            <a:r>
              <a:rPr lang="es-ES" dirty="0" smtClean="0"/>
              <a:t>consiste en la creación y mantenimiento de un </a:t>
            </a:r>
            <a:r>
              <a:rPr lang="es-ES" dirty="0"/>
              <a:t>repositorio institucional en el que </a:t>
            </a:r>
            <a:r>
              <a:rPr lang="es-ES" dirty="0" smtClean="0"/>
              <a:t>se pretenden almacenar </a:t>
            </a:r>
            <a:r>
              <a:rPr lang="es-ES" dirty="0"/>
              <a:t>todos los documentos necesarios para desarrollar una investigación historiográfica en el período que va desde la llegada de los Borbones al trono de España (1700) hasta el final de la Guerra Civil (</a:t>
            </a:r>
            <a:r>
              <a:rPr lang="es-ES" dirty="0" smtClean="0"/>
              <a:t>1939)</a:t>
            </a:r>
          </a:p>
          <a:p>
            <a:pPr marL="342900" indent="-342900" fontAlgn="base">
              <a:buClr>
                <a:srgbClr val="7030A0"/>
              </a:buClr>
              <a:buFont typeface="Wingdings" panose="05000000000000000000" pitchFamily="2" charset="2"/>
              <a:buChar char="ü"/>
            </a:pPr>
            <a:r>
              <a:rPr lang="es-ES" dirty="0" smtClean="0"/>
              <a:t>Este </a:t>
            </a:r>
            <a:r>
              <a:rPr lang="es-ES" dirty="0"/>
              <a:t>proyecto continúa la trayectoria de otros proyectos de investigación desarrollados en el seno del Instituto de Historiografía “Julio Caro Baroja” y de los departamentos de Humanidades, Documentación e Informática de la Universidad Carlos III de </a:t>
            </a:r>
            <a:r>
              <a:rPr lang="es-ES" dirty="0" smtClean="0"/>
              <a:t>Madrid.</a:t>
            </a:r>
          </a:p>
          <a:p>
            <a:pPr marL="342900" indent="-342900" fontAlgn="base">
              <a:buClr>
                <a:srgbClr val="7030A0"/>
              </a:buClr>
              <a:buFont typeface="Wingdings" panose="05000000000000000000" pitchFamily="2" charset="2"/>
              <a:buChar char="ü"/>
            </a:pPr>
            <a:r>
              <a:rPr lang="es-ES" dirty="0" smtClean="0"/>
              <a:t>Está previsto </a:t>
            </a:r>
            <a:r>
              <a:rPr lang="es-ES" dirty="0" smtClean="0"/>
              <a:t>que </a:t>
            </a:r>
            <a:r>
              <a:rPr lang="es-ES" dirty="0"/>
              <a:t>en el futuro recoja la documentación de otras etapas </a:t>
            </a:r>
            <a:r>
              <a:rPr lang="es-ES" dirty="0" smtClean="0"/>
              <a:t>históricas</a:t>
            </a:r>
          </a:p>
        </p:txBody>
      </p:sp>
      <p:pic>
        <p:nvPicPr>
          <p:cNvPr id="5" name="Imagen 4"/>
          <p:cNvPicPr>
            <a:picLocks noChangeAspect="1"/>
          </p:cNvPicPr>
          <p:nvPr/>
        </p:nvPicPr>
        <p:blipFill>
          <a:blip r:embed="rId3"/>
          <a:stretch>
            <a:fillRect/>
          </a:stretch>
        </p:blipFill>
        <p:spPr>
          <a:xfrm>
            <a:off x="6920434" y="1837209"/>
            <a:ext cx="5951220" cy="50520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266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Aprovechamiento de e-</a:t>
            </a:r>
            <a:r>
              <a:rPr lang="es-ES" sz="4400" dirty="0" err="1" smtClean="0">
                <a:solidFill>
                  <a:srgbClr val="7030A0"/>
                </a:solidFill>
                <a:cs typeface="Arial" panose="020B0604020202020204" pitchFamily="34" charset="0"/>
              </a:rPr>
              <a:t>cienciaDatos</a:t>
            </a:r>
            <a:endParaRPr lang="es-ES" sz="4400" dirty="0">
              <a:solidFill>
                <a:srgbClr val="7030A0"/>
              </a:solidFill>
              <a:cs typeface="Arial" panose="020B0604020202020204" pitchFamily="34" charset="0"/>
            </a:endParaRPr>
          </a:p>
        </p:txBody>
      </p:sp>
      <p:sp>
        <p:nvSpPr>
          <p:cNvPr id="2" name="Rectángulo 1"/>
          <p:cNvSpPr/>
          <p:nvPr/>
        </p:nvSpPr>
        <p:spPr>
          <a:xfrm>
            <a:off x="392615" y="1214923"/>
            <a:ext cx="11442222" cy="1015663"/>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sz="2000" dirty="0" smtClean="0"/>
              <a:t>Los profesores Antonio Tena (UC3M) y Giovanni Federico (</a:t>
            </a:r>
            <a:r>
              <a:rPr lang="es-ES" sz="2000" dirty="0" err="1" smtClean="0"/>
              <a:t>Universitá</a:t>
            </a:r>
            <a:r>
              <a:rPr lang="es-ES" sz="2000" dirty="0" smtClean="0"/>
              <a:t> di Pisa) han desarrollado un proyecto de investigación del área de Historia Económica sobre comercio internacional con datos de exportaciones e importaciones de más de 140 entidades políticas de todo el mundo entre 1800 y 1938</a:t>
            </a:r>
          </a:p>
        </p:txBody>
      </p:sp>
      <p:pic>
        <p:nvPicPr>
          <p:cNvPr id="5" name="Imagen 4"/>
          <p:cNvPicPr>
            <a:picLocks noChangeAspect="1"/>
          </p:cNvPicPr>
          <p:nvPr/>
        </p:nvPicPr>
        <p:blipFill>
          <a:blip r:embed="rId3"/>
          <a:stretch>
            <a:fillRect/>
          </a:stretch>
        </p:blipFill>
        <p:spPr>
          <a:xfrm>
            <a:off x="7802389" y="2946602"/>
            <a:ext cx="4472849" cy="3902671"/>
          </a:xfrm>
          <a:prstGeom prst="rect">
            <a:avLst/>
          </a:prstGeom>
          <a:effectLst>
            <a:outerShdw blurRad="50800" dist="38100" dir="2700000" algn="tl" rotWithShape="0">
              <a:prstClr val="black">
                <a:alpha val="40000"/>
              </a:prstClr>
            </a:outerShdw>
          </a:effectLst>
        </p:spPr>
      </p:pic>
      <p:sp>
        <p:nvSpPr>
          <p:cNvPr id="6" name="Rectángulo 5"/>
          <p:cNvSpPr/>
          <p:nvPr/>
        </p:nvSpPr>
        <p:spPr>
          <a:xfrm>
            <a:off x="529581" y="2201647"/>
            <a:ext cx="7416824" cy="677108"/>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sz="2000" dirty="0"/>
              <a:t>La biblioteca les ha proporcionado:</a:t>
            </a:r>
          </a:p>
          <a:p>
            <a:pPr marL="864337" lvl="1" indent="-342900" fontAlgn="base">
              <a:buClr>
                <a:srgbClr val="7030A0"/>
              </a:buClr>
              <a:buFont typeface="Wingdings" panose="05000000000000000000" pitchFamily="2" charset="2"/>
              <a:buChar char="ü"/>
            </a:pPr>
            <a:r>
              <a:rPr lang="es-ES" sz="1800" dirty="0" smtClean="0"/>
              <a:t>Depósito de la documentación y publicaciones en </a:t>
            </a:r>
            <a:r>
              <a:rPr lang="es-ES" sz="1800" dirty="0" err="1" smtClean="0"/>
              <a:t>eArchivo</a:t>
            </a:r>
            <a:endParaRPr lang="es-ES" sz="1800" dirty="0" smtClean="0"/>
          </a:p>
        </p:txBody>
      </p:sp>
      <p:pic>
        <p:nvPicPr>
          <p:cNvPr id="8" name="Imagen 7"/>
          <p:cNvPicPr>
            <a:picLocks noChangeAspect="1"/>
          </p:cNvPicPr>
          <p:nvPr/>
        </p:nvPicPr>
        <p:blipFill>
          <a:blip r:embed="rId4"/>
          <a:stretch>
            <a:fillRect/>
          </a:stretch>
        </p:blipFill>
        <p:spPr>
          <a:xfrm>
            <a:off x="1969741" y="3095808"/>
            <a:ext cx="4198620" cy="3604260"/>
          </a:xfrm>
          <a:prstGeom prst="rect">
            <a:avLst/>
          </a:prstGeom>
          <a:effectLst>
            <a:outerShdw blurRad="50800" dist="38100" dir="2700000" algn="tl" rotWithShape="0">
              <a:prstClr val="black">
                <a:alpha val="40000"/>
              </a:prstClr>
            </a:outerShdw>
          </a:effectLst>
        </p:spPr>
      </p:pic>
      <p:sp>
        <p:nvSpPr>
          <p:cNvPr id="4" name="Rectángulo 3"/>
          <p:cNvSpPr/>
          <p:nvPr/>
        </p:nvSpPr>
        <p:spPr>
          <a:xfrm>
            <a:off x="7370341" y="2512256"/>
            <a:ext cx="3796039" cy="369332"/>
          </a:xfrm>
          <a:prstGeom prst="rect">
            <a:avLst/>
          </a:prstGeom>
        </p:spPr>
        <p:txBody>
          <a:bodyPr wrap="none">
            <a:spAutoFit/>
          </a:bodyPr>
          <a:lstStyle/>
          <a:p>
            <a:pPr marL="864337" lvl="1" indent="-342900" fontAlgn="base">
              <a:buClr>
                <a:srgbClr val="7030A0"/>
              </a:buClr>
              <a:buFont typeface="Wingdings" panose="05000000000000000000" pitchFamily="2" charset="2"/>
              <a:buChar char="ü"/>
            </a:pPr>
            <a:r>
              <a:rPr lang="es-ES" sz="1800" dirty="0"/>
              <a:t>Una página web del proyecto</a:t>
            </a:r>
            <a:endParaRPr lang="es-ES" sz="1800" dirty="0"/>
          </a:p>
        </p:txBody>
      </p:sp>
    </p:spTree>
    <p:extLst>
      <p:ext uri="{BB962C8B-B14F-4D97-AF65-F5344CB8AC3E}">
        <p14:creationId xmlns:p14="http://schemas.microsoft.com/office/powerpoint/2010/main" val="63242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Aprovechamiento de e-</a:t>
            </a:r>
            <a:r>
              <a:rPr lang="es-ES" sz="4400" dirty="0" err="1" smtClean="0">
                <a:solidFill>
                  <a:srgbClr val="7030A0"/>
                </a:solidFill>
                <a:cs typeface="Arial" panose="020B0604020202020204" pitchFamily="34" charset="0"/>
              </a:rPr>
              <a:t>cienciaDatos</a:t>
            </a:r>
            <a:endParaRPr lang="es-ES" sz="4400" dirty="0">
              <a:solidFill>
                <a:srgbClr val="7030A0"/>
              </a:solidFill>
              <a:cs typeface="Arial" panose="020B0604020202020204" pitchFamily="34" charset="0"/>
            </a:endParaRPr>
          </a:p>
        </p:txBody>
      </p:sp>
      <p:sp>
        <p:nvSpPr>
          <p:cNvPr id="2" name="Rectángulo 1"/>
          <p:cNvSpPr/>
          <p:nvPr/>
        </p:nvSpPr>
        <p:spPr>
          <a:xfrm>
            <a:off x="487170" y="1364165"/>
            <a:ext cx="6336704" cy="415498"/>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dirty="0" smtClean="0"/>
              <a:t>Depósito de datos en e-</a:t>
            </a:r>
            <a:r>
              <a:rPr lang="es-ES" dirty="0" err="1" smtClean="0"/>
              <a:t>cienciaDatos</a:t>
            </a:r>
            <a:r>
              <a:rPr lang="es-ES" dirty="0" smtClean="0"/>
              <a:t> (160 </a:t>
            </a:r>
            <a:r>
              <a:rPr lang="es-ES" dirty="0" err="1" smtClean="0"/>
              <a:t>datasets</a:t>
            </a:r>
            <a:r>
              <a:rPr lang="es-ES" dirty="0" smtClean="0"/>
              <a:t>)</a:t>
            </a:r>
          </a:p>
        </p:txBody>
      </p:sp>
      <p:pic>
        <p:nvPicPr>
          <p:cNvPr id="7" name="Imagen 6"/>
          <p:cNvPicPr>
            <a:picLocks noChangeAspect="1"/>
          </p:cNvPicPr>
          <p:nvPr/>
        </p:nvPicPr>
        <p:blipFill>
          <a:blip r:embed="rId3"/>
          <a:stretch>
            <a:fillRect/>
          </a:stretch>
        </p:blipFill>
        <p:spPr>
          <a:xfrm>
            <a:off x="1086846" y="1846771"/>
            <a:ext cx="5137352" cy="4680520"/>
          </a:xfrm>
          <a:prstGeom prst="rect">
            <a:avLst/>
          </a:prstGeom>
          <a:effectLst>
            <a:outerShdw blurRad="50800" dist="38100" dir="2700000" algn="tl" rotWithShape="0">
              <a:prstClr val="black">
                <a:alpha val="40000"/>
              </a:prstClr>
            </a:outerShdw>
          </a:effectLst>
        </p:spPr>
      </p:pic>
      <p:pic>
        <p:nvPicPr>
          <p:cNvPr id="10" name="Imagen 9"/>
          <p:cNvPicPr>
            <a:picLocks noChangeAspect="1"/>
          </p:cNvPicPr>
          <p:nvPr/>
        </p:nvPicPr>
        <p:blipFill>
          <a:blip r:embed="rId4"/>
          <a:stretch>
            <a:fillRect/>
          </a:stretch>
        </p:blipFill>
        <p:spPr>
          <a:xfrm>
            <a:off x="6506245" y="2629297"/>
            <a:ext cx="6536726" cy="3096344"/>
          </a:xfrm>
          <a:prstGeom prst="rect">
            <a:avLst/>
          </a:prstGeom>
          <a:effectLst>
            <a:outerShdw blurRad="50800" dist="38100" dir="2700000" algn="tl" rotWithShape="0">
              <a:prstClr val="black">
                <a:alpha val="40000"/>
              </a:prstClr>
            </a:outerShdw>
          </a:effectLst>
        </p:spPr>
      </p:pic>
      <p:sp>
        <p:nvSpPr>
          <p:cNvPr id="11" name="Rectángulo 10"/>
          <p:cNvSpPr/>
          <p:nvPr/>
        </p:nvSpPr>
        <p:spPr>
          <a:xfrm>
            <a:off x="6706267" y="2160140"/>
            <a:ext cx="6336704" cy="415498"/>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dirty="0" smtClean="0"/>
              <a:t>Geolocalización con Google </a:t>
            </a:r>
            <a:r>
              <a:rPr lang="es-ES" dirty="0" err="1" smtClean="0"/>
              <a:t>My</a:t>
            </a:r>
            <a:r>
              <a:rPr lang="es-ES" dirty="0"/>
              <a:t> </a:t>
            </a:r>
            <a:r>
              <a:rPr lang="es-ES" dirty="0" err="1" smtClean="0"/>
              <a:t>Maps</a:t>
            </a:r>
            <a:endParaRPr lang="es-ES" dirty="0" smtClean="0"/>
          </a:p>
        </p:txBody>
      </p:sp>
    </p:spTree>
    <p:extLst>
      <p:ext uri="{BB962C8B-B14F-4D97-AF65-F5344CB8AC3E}">
        <p14:creationId xmlns:p14="http://schemas.microsoft.com/office/powerpoint/2010/main" val="131380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Creación de nuevas herramientas</a:t>
            </a:r>
            <a:endParaRPr lang="es-ES" sz="4400" dirty="0">
              <a:solidFill>
                <a:srgbClr val="7030A0"/>
              </a:solidFill>
              <a:cs typeface="Arial" panose="020B0604020202020204" pitchFamily="34" charset="0"/>
            </a:endParaRPr>
          </a:p>
        </p:txBody>
      </p:sp>
      <p:sp>
        <p:nvSpPr>
          <p:cNvPr id="2" name="Rectángulo 1"/>
          <p:cNvSpPr/>
          <p:nvPr/>
        </p:nvSpPr>
        <p:spPr>
          <a:xfrm>
            <a:off x="6279183" y="1765201"/>
            <a:ext cx="6721475" cy="5262979"/>
          </a:xfrm>
          <a:prstGeom prst="rect">
            <a:avLst/>
          </a:prstGeom>
        </p:spPr>
        <p:txBody>
          <a:bodyPr>
            <a:spAutoFit/>
          </a:bodyPr>
          <a:lstStyle/>
          <a:p>
            <a:pPr marL="342900" indent="-342900" fontAlgn="base">
              <a:buClr>
                <a:srgbClr val="7030A0"/>
              </a:buClr>
              <a:buFont typeface="Wingdings" panose="05000000000000000000" pitchFamily="2" charset="2"/>
              <a:buChar char="ü"/>
            </a:pPr>
            <a:r>
              <a:rPr lang="es-ES" i="1" dirty="0" smtClean="0"/>
              <a:t>La </a:t>
            </a:r>
            <a:r>
              <a:rPr lang="es-ES" i="1" dirty="0"/>
              <a:t>gens isiaca en </a:t>
            </a:r>
            <a:r>
              <a:rPr lang="es-ES" i="1" dirty="0" smtClean="0"/>
              <a:t>Hispania </a:t>
            </a:r>
            <a:r>
              <a:rPr lang="es-ES" dirty="0"/>
              <a:t>ofrece un catálogo con más de 200 restos arqueológicos de la época romana dedicados a Isis y otros dioses egipcios, localizados en la Península </a:t>
            </a:r>
            <a:r>
              <a:rPr lang="es-ES" dirty="0" smtClean="0"/>
              <a:t>Ibérica</a:t>
            </a:r>
            <a:endParaRPr lang="es-ES" dirty="0"/>
          </a:p>
          <a:p>
            <a:pPr marL="342900" indent="-342900" fontAlgn="base">
              <a:buClr>
                <a:srgbClr val="7030A0"/>
              </a:buClr>
              <a:buFont typeface="Wingdings" panose="05000000000000000000" pitchFamily="2" charset="2"/>
              <a:buChar char="ü"/>
            </a:pPr>
            <a:r>
              <a:rPr lang="es-ES" dirty="0"/>
              <a:t>Este trabajo es el fruto de la colaboración entre el </a:t>
            </a:r>
            <a:r>
              <a:rPr lang="es-ES" dirty="0" smtClean="0"/>
              <a:t>Grupo </a:t>
            </a:r>
            <a:r>
              <a:rPr lang="es-ES" dirty="0"/>
              <a:t>de </a:t>
            </a:r>
            <a:r>
              <a:rPr lang="es-ES" dirty="0" smtClean="0"/>
              <a:t>Investigación </a:t>
            </a:r>
            <a:r>
              <a:rPr lang="es-ES" i="1" dirty="0"/>
              <a:t>Historiografía e Historia de las Religiones</a:t>
            </a:r>
            <a:r>
              <a:rPr lang="es-ES" dirty="0"/>
              <a:t> de la UC3M y el Servicio de </a:t>
            </a:r>
            <a:r>
              <a:rPr lang="es-ES" dirty="0" smtClean="0"/>
              <a:t>Biblioteca</a:t>
            </a:r>
          </a:p>
          <a:p>
            <a:pPr marL="342900" indent="-342900" fontAlgn="base">
              <a:buClr>
                <a:srgbClr val="7030A0"/>
              </a:buClr>
              <a:buFont typeface="Wingdings" panose="05000000000000000000" pitchFamily="2" charset="2"/>
              <a:buChar char="ü"/>
            </a:pPr>
            <a:r>
              <a:rPr lang="es-ES" dirty="0"/>
              <a:t>Esta publicación en abierto </a:t>
            </a:r>
            <a:r>
              <a:rPr lang="es-ES" dirty="0" smtClean="0"/>
              <a:t>se basa en el libro </a:t>
            </a:r>
            <a:r>
              <a:rPr lang="es-ES" dirty="0"/>
              <a:t>de J. Alvar, </a:t>
            </a:r>
            <a:r>
              <a:rPr lang="es-ES" i="1" dirty="0"/>
              <a:t>Los cultos Egipcios en Hispania</a:t>
            </a:r>
            <a:r>
              <a:rPr lang="es-ES" dirty="0"/>
              <a:t>, Besançon, 2012 (HAR2008-02434/HIST, financiado por el MCINN), </a:t>
            </a:r>
            <a:r>
              <a:rPr lang="es-ES" dirty="0" smtClean="0"/>
              <a:t>pero en la que </a:t>
            </a:r>
            <a:r>
              <a:rPr lang="es-ES" dirty="0"/>
              <a:t>se ha actualizado su contenido. El objetivo </a:t>
            </a:r>
            <a:r>
              <a:rPr lang="es-ES" dirty="0" smtClean="0"/>
              <a:t>ahora es </a:t>
            </a:r>
            <a:r>
              <a:rPr lang="es-ES" dirty="0"/>
              <a:t>mantenerlo vivo, introduciendo en él las novedades que vayan surgiendo como consecuencia de nuevos hallazgos o nuevas interpretaciones. En este sentido, al final de cada ficha aparece su fecha de </a:t>
            </a:r>
            <a:r>
              <a:rPr lang="es-ES" dirty="0" smtClean="0"/>
              <a:t>actualización</a:t>
            </a:r>
            <a:r>
              <a:rPr lang="es-ES" dirty="0"/>
              <a:t>  </a:t>
            </a:r>
          </a:p>
        </p:txBody>
      </p:sp>
      <p:pic>
        <p:nvPicPr>
          <p:cNvPr id="6" name="Imagen 5"/>
          <p:cNvPicPr>
            <a:picLocks noChangeAspect="1"/>
          </p:cNvPicPr>
          <p:nvPr/>
        </p:nvPicPr>
        <p:blipFill>
          <a:blip r:embed="rId3"/>
          <a:stretch>
            <a:fillRect/>
          </a:stretch>
        </p:blipFill>
        <p:spPr>
          <a:xfrm>
            <a:off x="748458" y="1308363"/>
            <a:ext cx="5196840" cy="563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069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15689" y="541065"/>
            <a:ext cx="12241360" cy="769441"/>
          </a:xfrm>
          <a:prstGeom prst="rect">
            <a:avLst/>
          </a:prstGeom>
          <a:noFill/>
        </p:spPr>
        <p:txBody>
          <a:bodyPr wrap="square" rtlCol="0">
            <a:spAutoFit/>
          </a:bodyPr>
          <a:lstStyle/>
          <a:p>
            <a:pPr lvl="1" algn="ctr"/>
            <a:r>
              <a:rPr lang="es-ES" sz="4400" dirty="0" smtClean="0">
                <a:solidFill>
                  <a:srgbClr val="7030A0"/>
                </a:solidFill>
                <a:cs typeface="Arial" panose="020B0604020202020204" pitchFamily="34" charset="0"/>
              </a:rPr>
              <a:t>Creación de nuevas herramientas</a:t>
            </a:r>
            <a:endParaRPr lang="es-ES" sz="4400" dirty="0">
              <a:solidFill>
                <a:srgbClr val="7030A0"/>
              </a:solidFill>
              <a:cs typeface="Arial" panose="020B0604020202020204" pitchFamily="34" charset="0"/>
            </a:endParaRPr>
          </a:p>
        </p:txBody>
      </p:sp>
      <p:pic>
        <p:nvPicPr>
          <p:cNvPr id="7" name="Imagen 6"/>
          <p:cNvPicPr>
            <a:picLocks noChangeAspect="1"/>
          </p:cNvPicPr>
          <p:nvPr/>
        </p:nvPicPr>
        <p:blipFill>
          <a:blip r:embed="rId3"/>
          <a:stretch>
            <a:fillRect/>
          </a:stretch>
        </p:blipFill>
        <p:spPr>
          <a:xfrm>
            <a:off x="6146205" y="1405161"/>
            <a:ext cx="5425440" cy="2811780"/>
          </a:xfrm>
          <a:prstGeom prst="rect">
            <a:avLst/>
          </a:prstGeom>
          <a:effectLst>
            <a:outerShdw blurRad="50800" dist="38100" dir="2700000" algn="tl" rotWithShape="0">
              <a:prstClr val="black">
                <a:alpha val="40000"/>
              </a:prstClr>
            </a:outerShdw>
          </a:effectLst>
        </p:spPr>
      </p:pic>
      <p:pic>
        <p:nvPicPr>
          <p:cNvPr id="8" name="Imagen 7"/>
          <p:cNvPicPr>
            <a:picLocks noChangeAspect="1"/>
          </p:cNvPicPr>
          <p:nvPr/>
        </p:nvPicPr>
        <p:blipFill>
          <a:blip r:embed="rId4"/>
          <a:stretch>
            <a:fillRect/>
          </a:stretch>
        </p:blipFill>
        <p:spPr>
          <a:xfrm>
            <a:off x="7298333" y="4501505"/>
            <a:ext cx="4853940" cy="2491740"/>
          </a:xfrm>
          <a:prstGeom prst="rect">
            <a:avLst/>
          </a:prstGeom>
          <a:effectLst>
            <a:outerShdw blurRad="50800" dist="38100" dir="2700000" algn="tl" rotWithShape="0">
              <a:prstClr val="black">
                <a:alpha val="40000"/>
              </a:prstClr>
            </a:outerShdw>
          </a:effectLst>
        </p:spPr>
      </p:pic>
      <p:sp>
        <p:nvSpPr>
          <p:cNvPr id="9" name="Rectángulo 8"/>
          <p:cNvSpPr/>
          <p:nvPr/>
        </p:nvSpPr>
        <p:spPr>
          <a:xfrm>
            <a:off x="589838" y="2398306"/>
            <a:ext cx="5256584" cy="3000821"/>
          </a:xfrm>
          <a:prstGeom prst="rect">
            <a:avLst/>
          </a:prstGeom>
        </p:spPr>
        <p:txBody>
          <a:bodyPr wrap="square">
            <a:spAutoFit/>
          </a:bodyPr>
          <a:lstStyle/>
          <a:p>
            <a:pPr marL="342900" indent="-342900" fontAlgn="base">
              <a:buClr>
                <a:srgbClr val="7030A0"/>
              </a:buClr>
              <a:buFont typeface="Wingdings" panose="05000000000000000000" pitchFamily="2" charset="2"/>
              <a:buChar char="ü"/>
            </a:pPr>
            <a:r>
              <a:rPr lang="es-ES" dirty="0" smtClean="0"/>
              <a:t>Se crea una base </a:t>
            </a:r>
            <a:r>
              <a:rPr lang="es-ES" dirty="0"/>
              <a:t>de datos </a:t>
            </a:r>
            <a:r>
              <a:rPr lang="es-ES" dirty="0" smtClean="0"/>
              <a:t>con </a:t>
            </a:r>
            <a:r>
              <a:rPr lang="es-ES" dirty="0"/>
              <a:t>interfaz web que permite recuperar la información contenida en cada una de las fichas </a:t>
            </a:r>
            <a:r>
              <a:rPr lang="es-ES" dirty="0" err="1"/>
              <a:t>catalográficas</a:t>
            </a:r>
            <a:r>
              <a:rPr lang="es-ES" dirty="0"/>
              <a:t> de </a:t>
            </a:r>
            <a:r>
              <a:rPr lang="es-ES" dirty="0" smtClean="0"/>
              <a:t>las </a:t>
            </a:r>
            <a:r>
              <a:rPr lang="es-ES" dirty="0"/>
              <a:t>piezas descritas en el </a:t>
            </a:r>
            <a:r>
              <a:rPr lang="es-ES" dirty="0" smtClean="0"/>
              <a:t>catálogo (</a:t>
            </a:r>
            <a:r>
              <a:rPr lang="es-ES" dirty="0" err="1" smtClean="0"/>
              <a:t>MySQL</a:t>
            </a:r>
            <a:r>
              <a:rPr lang="es-ES" dirty="0" smtClean="0"/>
              <a:t>/PHP) </a:t>
            </a:r>
            <a:endParaRPr lang="es-ES" dirty="0"/>
          </a:p>
          <a:p>
            <a:pPr marL="342900" indent="-342900" fontAlgn="base">
              <a:buClr>
                <a:srgbClr val="7030A0"/>
              </a:buClr>
              <a:buFont typeface="Wingdings" panose="05000000000000000000" pitchFamily="2" charset="2"/>
              <a:buChar char="ü"/>
            </a:pPr>
            <a:r>
              <a:rPr lang="es-ES" dirty="0" smtClean="0"/>
              <a:t>Geolocalización de las piezas mediante un mapa personalizado de Google </a:t>
            </a:r>
            <a:r>
              <a:rPr lang="es-ES" dirty="0" err="1" smtClean="0"/>
              <a:t>Maps</a:t>
            </a:r>
            <a:r>
              <a:rPr lang="es-ES" dirty="0" smtClean="0"/>
              <a:t> (</a:t>
            </a:r>
            <a:r>
              <a:rPr lang="es-ES" dirty="0" err="1" smtClean="0"/>
              <a:t>My</a:t>
            </a:r>
            <a:r>
              <a:rPr lang="es-ES" dirty="0" smtClean="0"/>
              <a:t> </a:t>
            </a:r>
            <a:r>
              <a:rPr lang="es-ES" dirty="0" err="1" smtClean="0"/>
              <a:t>Maps</a:t>
            </a:r>
            <a:r>
              <a:rPr lang="es-ES" dirty="0" smtClean="0"/>
              <a:t>), agrupando ubicaciones y piezas en diferentes capas</a:t>
            </a:r>
            <a:endParaRPr lang="es-ES" dirty="0"/>
          </a:p>
        </p:txBody>
      </p:sp>
    </p:spTree>
    <p:extLst>
      <p:ext uri="{BB962C8B-B14F-4D97-AF65-F5344CB8AC3E}">
        <p14:creationId xmlns:p14="http://schemas.microsoft.com/office/powerpoint/2010/main" val="25456297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16700</TotalTime>
  <Words>1036</Words>
  <Application>Microsoft Office PowerPoint</Application>
  <PresentationFormat>Personalizado</PresentationFormat>
  <Paragraphs>85</Paragraphs>
  <Slides>17</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lucass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Alvaro G5</dc:creator>
  <cp:lastModifiedBy>Usuario de Windows</cp:lastModifiedBy>
  <cp:revision>424</cp:revision>
  <dcterms:created xsi:type="dcterms:W3CDTF">2016-06-30T16:21:52Z</dcterms:created>
  <dcterms:modified xsi:type="dcterms:W3CDTF">2019-06-17T07:42:57Z</dcterms:modified>
</cp:coreProperties>
</file>