
<file path=[Content_Types].xml><?xml version="1.0" encoding="utf-8"?>
<Types xmlns="http://schemas.openxmlformats.org/package/2006/content-types">
  <Default Extension="emf" ContentType="image/x-emf"/>
  <Default Extension="fntdata" ContentType="application/x-fontdata"/>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83" r:id="rId4"/>
    <p:sldId id="274" r:id="rId5"/>
    <p:sldId id="275" r:id="rId6"/>
    <p:sldId id="273" r:id="rId7"/>
    <p:sldId id="258" r:id="rId8"/>
    <p:sldId id="276" r:id="rId9"/>
    <p:sldId id="279" r:id="rId10"/>
    <p:sldId id="277" r:id="rId11"/>
    <p:sldId id="284" r:id="rId12"/>
    <p:sldId id="261" r:id="rId13"/>
    <p:sldId id="287" r:id="rId14"/>
    <p:sldId id="280" r:id="rId15"/>
    <p:sldId id="294" r:id="rId16"/>
    <p:sldId id="285" r:id="rId17"/>
    <p:sldId id="260" r:id="rId18"/>
    <p:sldId id="264" r:id="rId19"/>
    <p:sldId id="282" r:id="rId20"/>
    <p:sldId id="271" r:id="rId21"/>
    <p:sldId id="262" r:id="rId22"/>
    <p:sldId id="290" r:id="rId23"/>
    <p:sldId id="289" r:id="rId24"/>
    <p:sldId id="288" r:id="rId25"/>
    <p:sldId id="270" r:id="rId26"/>
    <p:sldId id="267" r:id="rId27"/>
    <p:sldId id="291" r:id="rId28"/>
    <p:sldId id="292" r:id="rId29"/>
    <p:sldId id="268" r:id="rId30"/>
    <p:sldId id="272" r:id="rId31"/>
    <p:sldId id="265" r:id="rId32"/>
    <p:sldId id="259" r:id="rId33"/>
    <p:sldId id="293" r:id="rId34"/>
    <p:sldId id="269" r:id="rId35"/>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Poppins" panose="00000500000000000000" pitchFamily="2" charset="0"/>
      <p:regular r:id="rId40"/>
      <p:bold r:id="rId41"/>
      <p:italic r:id="rId42"/>
      <p:boldItalic r:id="rId43"/>
    </p:embeddedFont>
    <p:embeddedFont>
      <p:font typeface="Roboto" panose="02000000000000000000" pitchFamily="2"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2743"/>
    <a:srgbClr val="E06F01"/>
    <a:srgbClr val="D5261D"/>
    <a:srgbClr val="99B951"/>
    <a:srgbClr val="D6533C"/>
    <a:srgbClr val="E02B20"/>
    <a:srgbClr val="FFC2B4"/>
    <a:srgbClr val="E18171"/>
    <a:srgbClr val="E09908"/>
    <a:srgbClr val="F2ED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A19984-3F39-4BCB-9799-9842D6CFBE23}" v="72" dt="2021-10-05T12:25:02.7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97" autoAdjust="0"/>
    <p:restoredTop sz="94622" autoAdjust="0"/>
  </p:normalViewPr>
  <p:slideViewPr>
    <p:cSldViewPr>
      <p:cViewPr varScale="1">
        <p:scale>
          <a:sx n="40" d="100"/>
          <a:sy n="40" d="100"/>
        </p:scale>
        <p:origin x="56" y="6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15.sv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svg"/><Relationship Id="rId7" Type="http://schemas.openxmlformats.org/officeDocument/2006/relationships/image" Target="../media/image4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5.emf"/><Relationship Id="rId5" Type="http://schemas.openxmlformats.org/officeDocument/2006/relationships/image" Target="../media/image41.svg"/><Relationship Id="rId10" Type="http://schemas.openxmlformats.org/officeDocument/2006/relationships/image" Target="../media/image44.emf"/><Relationship Id="rId4" Type="http://schemas.openxmlformats.org/officeDocument/2006/relationships/image" Target="../media/image40.png"/><Relationship Id="rId9"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svg"/><Relationship Id="rId7" Type="http://schemas.openxmlformats.org/officeDocument/2006/relationships/image" Target="../media/image4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34.svg"/></Relationships>
</file>

<file path=ppt/slides/_rels/slide14.xml.rels><?xml version="1.0" encoding="UTF-8" standalone="yes"?>
<Relationships xmlns="http://schemas.openxmlformats.org/package/2006/relationships"><Relationship Id="rId8" Type="http://schemas.openxmlformats.org/officeDocument/2006/relationships/hyperlink" Target="http://ixa2.si.ehu.eus/clarin-es/en" TargetMode="External"/><Relationship Id="rId3" Type="http://schemas.openxmlformats.org/officeDocument/2006/relationships/image" Target="../media/image12.svg"/><Relationship Id="rId7" Type="http://schemas.openxmlformats.org/officeDocument/2006/relationships/image" Target="../media/image5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8.png"/><Relationship Id="rId5" Type="http://schemas.openxmlformats.org/officeDocument/2006/relationships/image" Target="../media/image26.svg"/><Relationship Id="rId10" Type="http://schemas.openxmlformats.org/officeDocument/2006/relationships/image" Target="../media/image8.png"/><Relationship Id="rId4" Type="http://schemas.openxmlformats.org/officeDocument/2006/relationships/image" Target="../media/image25.png"/><Relationship Id="rId9" Type="http://schemas.openxmlformats.org/officeDocument/2006/relationships/image" Target="../media/image15.sv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3.svg"/><Relationship Id="rId7" Type="http://schemas.openxmlformats.org/officeDocument/2006/relationships/image" Target="../media/image30.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4.sv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28.svg"/><Relationship Id="rId7" Type="http://schemas.openxmlformats.org/officeDocument/2006/relationships/image" Target="../media/image17.svg"/><Relationship Id="rId12" Type="http://schemas.openxmlformats.org/officeDocument/2006/relationships/image" Target="../media/image6.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7.svg"/><Relationship Id="rId5" Type="http://schemas.openxmlformats.org/officeDocument/2006/relationships/image" Target="../media/image47.svg"/><Relationship Id="rId10" Type="http://schemas.openxmlformats.org/officeDocument/2006/relationships/image" Target="../media/image11.png"/><Relationship Id="rId4" Type="http://schemas.openxmlformats.org/officeDocument/2006/relationships/image" Target="../media/image46.png"/><Relationship Id="rId9" Type="http://schemas.openxmlformats.org/officeDocument/2006/relationships/image" Target="../media/image51.sv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8.svg"/><Relationship Id="rId7" Type="http://schemas.openxmlformats.org/officeDocument/2006/relationships/image" Target="../media/image17.svg"/><Relationship Id="rId12" Type="http://schemas.openxmlformats.org/officeDocument/2006/relationships/image" Target="../media/image6.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7.svg"/><Relationship Id="rId5" Type="http://schemas.openxmlformats.org/officeDocument/2006/relationships/image" Target="../media/image47.svg"/><Relationship Id="rId10" Type="http://schemas.openxmlformats.org/officeDocument/2006/relationships/image" Target="../media/image11.png"/><Relationship Id="rId4" Type="http://schemas.openxmlformats.org/officeDocument/2006/relationships/image" Target="../media/image46.png"/><Relationship Id="rId9" Type="http://schemas.openxmlformats.org/officeDocument/2006/relationships/image" Target="../media/image51.sv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6.svg"/><Relationship Id="rId7" Type="http://schemas.openxmlformats.org/officeDocument/2006/relationships/image" Target="../media/image22.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56.svg"/><Relationship Id="rId5" Type="http://schemas.openxmlformats.org/officeDocument/2006/relationships/image" Target="../media/image53.sv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54.sv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3.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43.svg"/><Relationship Id="rId5" Type="http://schemas.openxmlformats.org/officeDocument/2006/relationships/image" Target="../media/image58.svg"/><Relationship Id="rId10" Type="http://schemas.openxmlformats.org/officeDocument/2006/relationships/image" Target="../media/image42.png"/><Relationship Id="rId4" Type="http://schemas.openxmlformats.org/officeDocument/2006/relationships/image" Target="../media/image57.png"/><Relationship Id="rId9" Type="http://schemas.openxmlformats.org/officeDocument/2006/relationships/image" Target="../media/image62.sv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53.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65.svg"/><Relationship Id="rId5" Type="http://schemas.openxmlformats.org/officeDocument/2006/relationships/image" Target="../media/image36.svg"/><Relationship Id="rId10" Type="http://schemas.openxmlformats.org/officeDocument/2006/relationships/image" Target="../media/image23.png"/><Relationship Id="rId4" Type="http://schemas.openxmlformats.org/officeDocument/2006/relationships/image" Target="../media/image35.png"/><Relationship Id="rId9" Type="http://schemas.openxmlformats.org/officeDocument/2006/relationships/image" Target="../media/image62.svg"/></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0.sv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3.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43.svg"/><Relationship Id="rId5" Type="http://schemas.openxmlformats.org/officeDocument/2006/relationships/image" Target="../media/image58.svg"/><Relationship Id="rId10" Type="http://schemas.openxmlformats.org/officeDocument/2006/relationships/image" Target="../media/image42.png"/><Relationship Id="rId4" Type="http://schemas.openxmlformats.org/officeDocument/2006/relationships/image" Target="../media/image57.png"/><Relationship Id="rId9" Type="http://schemas.openxmlformats.org/officeDocument/2006/relationships/image" Target="../media/image62.sv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8.png"/><Relationship Id="rId5" Type="http://schemas.openxmlformats.org/officeDocument/2006/relationships/image" Target="../media/image26.svg"/><Relationship Id="rId10" Type="http://schemas.openxmlformats.org/officeDocument/2006/relationships/image" Target="../media/image8.png"/><Relationship Id="rId4" Type="http://schemas.openxmlformats.org/officeDocument/2006/relationships/image" Target="../media/image25.png"/><Relationship Id="rId9" Type="http://schemas.openxmlformats.org/officeDocument/2006/relationships/image" Target="../media/image15.svg"/></Relationships>
</file>

<file path=ppt/slides/_rels/slide2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hyperlink" Target="https://cordis.europa.eu/project/id/679528" TargetMode="External"/><Relationship Id="rId5" Type="http://schemas.openxmlformats.org/officeDocument/2006/relationships/image" Target="../media/image66.sv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8.svg"/><Relationship Id="rId7" Type="http://schemas.openxmlformats.org/officeDocument/2006/relationships/image" Target="../media/image20.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9.svg"/><Relationship Id="rId4" Type="http://schemas.openxmlformats.org/officeDocument/2006/relationships/image" Target="../media/image5.png"/><Relationship Id="rId9" Type="http://schemas.openxmlformats.org/officeDocument/2006/relationships/image" Target="../media/image56.svg"/></Relationships>
</file>

<file path=ppt/slides/_rels/slide3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7.svg"/><Relationship Id="rId7" Type="http://schemas.openxmlformats.org/officeDocument/2006/relationships/image" Target="../media/image66.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0.svg"/><Relationship Id="rId10" Type="http://schemas.openxmlformats.org/officeDocument/2006/relationships/image" Target="../media/image41.svg"/><Relationship Id="rId4" Type="http://schemas.openxmlformats.org/officeDocument/2006/relationships/image" Target="../media/image19.png"/><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0.png"/><Relationship Id="rId3" Type="http://schemas.openxmlformats.org/officeDocument/2006/relationships/slideLayout" Target="../slideLayouts/slideLayout7.xml"/><Relationship Id="rId7" Type="http://schemas.openxmlformats.org/officeDocument/2006/relationships/image" Target="../media/image20.svg"/><Relationship Id="rId12" Type="http://schemas.openxmlformats.org/officeDocument/2006/relationships/image" Target="../media/image41.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11" Type="http://schemas.openxmlformats.org/officeDocument/2006/relationships/image" Target="../media/image40.png"/><Relationship Id="rId5" Type="http://schemas.openxmlformats.org/officeDocument/2006/relationships/image" Target="../media/image47.svg"/><Relationship Id="rId10" Type="http://schemas.openxmlformats.org/officeDocument/2006/relationships/image" Target="../media/image15.svg"/><Relationship Id="rId4" Type="http://schemas.openxmlformats.org/officeDocument/2006/relationships/image" Target="../media/image46.png"/><Relationship Id="rId9" Type="http://schemas.openxmlformats.org/officeDocument/2006/relationships/image" Target="../media/image66.sv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7.svg"/><Relationship Id="rId7" Type="http://schemas.openxmlformats.org/officeDocument/2006/relationships/image" Target="../media/image72.svg"/><Relationship Id="rId12" Type="http://schemas.openxmlformats.org/officeDocument/2006/relationships/image" Target="../media/image8.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18.pn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svg"/><Relationship Id="rId7"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7.svg"/><Relationship Id="rId4" Type="http://schemas.openxmlformats.org/officeDocument/2006/relationships/image" Target="../media/image11.pn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4390" y="0"/>
            <a:ext cx="5094488" cy="5094488"/>
            <a:chOff x="0" y="0"/>
            <a:chExt cx="1913890" cy="1913890"/>
          </a:xfrm>
          <a:solidFill>
            <a:srgbClr val="E02B20"/>
          </a:solidFill>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685800" y="843285"/>
            <a:ext cx="3907181" cy="3907181"/>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91692" y="5442804"/>
            <a:ext cx="4695396" cy="4695396"/>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814006" y="4489728"/>
            <a:ext cx="4349690" cy="2174845"/>
          </a:xfrm>
          <a:prstGeom prst="rect">
            <a:avLst/>
          </a:prstGeom>
        </p:spPr>
      </p:pic>
      <p:grpSp>
        <p:nvGrpSpPr>
          <p:cNvPr id="11" name="Group 11"/>
          <p:cNvGrpSpPr/>
          <p:nvPr/>
        </p:nvGrpSpPr>
        <p:grpSpPr>
          <a:xfrm>
            <a:off x="8218998" y="5117432"/>
            <a:ext cx="8013032" cy="3745200"/>
            <a:chOff x="2399574" y="736946"/>
            <a:chExt cx="10684043" cy="4993601"/>
          </a:xfrm>
        </p:grpSpPr>
        <p:sp>
          <p:nvSpPr>
            <p:cNvPr id="14" name="TextBox 14"/>
            <p:cNvSpPr txBox="1"/>
            <p:nvPr/>
          </p:nvSpPr>
          <p:spPr>
            <a:xfrm>
              <a:off x="2399574" y="736946"/>
              <a:ext cx="8782236" cy="2824704"/>
            </a:xfrm>
            <a:prstGeom prst="rect">
              <a:avLst/>
            </a:prstGeom>
          </p:spPr>
          <p:txBody>
            <a:bodyPr lIns="0" tIns="0" rIns="0" bIns="0" rtlCol="0" anchor="t">
              <a:spAutoFit/>
            </a:bodyPr>
            <a:lstStyle/>
            <a:p>
              <a:pPr algn="ctr">
                <a:lnSpc>
                  <a:spcPts val="5642"/>
                </a:lnSpc>
              </a:pPr>
              <a:r>
                <a:rPr lang="es-ES" sz="4000" cap="all" spc="94" dirty="0">
                  <a:solidFill>
                    <a:srgbClr val="D5261D"/>
                  </a:solidFill>
                  <a:latin typeface="Poppins" panose="00000500000000000000" pitchFamily="2" charset="0"/>
                  <a:ea typeface="Roboto" panose="02000000000000000000" pitchFamily="2" charset="0"/>
                  <a:cs typeface="Poppins" panose="00000500000000000000" pitchFamily="2" charset="0"/>
                </a:rPr>
                <a:t>Herramientas y soluciones. </a:t>
              </a:r>
            </a:p>
            <a:p>
              <a:pPr algn="ctr">
                <a:lnSpc>
                  <a:spcPts val="5642"/>
                </a:lnSpc>
              </a:pPr>
              <a:r>
                <a:rPr lang="es-ES" sz="4000" cap="all" spc="94" dirty="0">
                  <a:solidFill>
                    <a:srgbClr val="D5261D"/>
                  </a:solidFill>
                  <a:latin typeface="Poppins" panose="00000500000000000000" pitchFamily="2" charset="0"/>
                  <a:ea typeface="Roboto" panose="02000000000000000000" pitchFamily="2" charset="0"/>
                  <a:cs typeface="Poppins" panose="00000500000000000000" pitchFamily="2" charset="0"/>
                </a:rPr>
                <a:t>Proyectos de futuro</a:t>
              </a:r>
              <a:endParaRPr lang="en-US" sz="4000" cap="all" spc="94" dirty="0">
                <a:solidFill>
                  <a:srgbClr val="D5261D"/>
                </a:solidFill>
                <a:latin typeface="Poppins" panose="00000500000000000000" pitchFamily="2" charset="0"/>
                <a:ea typeface="Roboto" panose="02000000000000000000" pitchFamily="2" charset="0"/>
                <a:cs typeface="Poppins" panose="00000500000000000000" pitchFamily="2" charset="0"/>
              </a:endParaRPr>
            </a:p>
          </p:txBody>
        </p:sp>
        <p:sp>
          <p:nvSpPr>
            <p:cNvPr id="15" name="TextBox 15"/>
            <p:cNvSpPr txBox="1"/>
            <p:nvPr/>
          </p:nvSpPr>
          <p:spPr>
            <a:xfrm>
              <a:off x="2415617" y="5038904"/>
              <a:ext cx="10668000" cy="691643"/>
            </a:xfrm>
            <a:prstGeom prst="rect">
              <a:avLst/>
            </a:prstGeom>
          </p:spPr>
          <p:txBody>
            <a:bodyPr wrap="square" lIns="0" tIns="0" rIns="0" bIns="0" rtlCol="0" anchor="t">
              <a:spAutoFit/>
            </a:bodyPr>
            <a:lstStyle/>
            <a:p>
              <a:pPr>
                <a:lnSpc>
                  <a:spcPts val="3919"/>
                </a:lnSpc>
                <a:spcBef>
                  <a:spcPct val="0"/>
                </a:spcBef>
              </a:pPr>
              <a:r>
                <a:rPr lang="en-US" sz="4000" cap="all" dirty="0">
                  <a:solidFill>
                    <a:srgbClr val="10223D"/>
                  </a:solidFill>
                  <a:latin typeface="Poppins" panose="00000500000000000000" pitchFamily="2" charset="0"/>
                  <a:ea typeface="Roboto" panose="02000000000000000000" pitchFamily="2" charset="0"/>
                  <a:cs typeface="Poppins" panose="00000500000000000000" pitchFamily="2" charset="0"/>
                </a:rPr>
                <a:t>Beatriz Tejada Carrasco</a:t>
              </a:r>
            </a:p>
          </p:txBody>
        </p:sp>
      </p:grpSp>
      <p:pic>
        <p:nvPicPr>
          <p:cNvPr id="16" name="Picture 16"/>
          <p:cNvPicPr>
            <a:picLocks noChangeAspect="1"/>
          </p:cNvPicPr>
          <p:nvPr/>
        </p:nvPicPr>
        <p:blipFill>
          <a:blip r:embed="rId8"/>
          <a:srcRect/>
          <a:stretch>
            <a:fillRect/>
          </a:stretch>
        </p:blipFill>
        <p:spPr>
          <a:xfrm>
            <a:off x="8458200" y="2484666"/>
            <a:ext cx="6108274" cy="1714135"/>
          </a:xfrm>
          <a:prstGeom prst="rect">
            <a:avLst/>
          </a:prstGeom>
        </p:spPr>
      </p:pic>
      <p:pic>
        <p:nvPicPr>
          <p:cNvPr id="5" name="Imagen 4" descr="Icono&#10;&#10;Descripción generada automáticamente">
            <a:extLst>
              <a:ext uri="{FF2B5EF4-FFF2-40B4-BE49-F238E27FC236}">
                <a16:creationId xmlns:a16="http://schemas.microsoft.com/office/drawing/2014/main" id="{05E3C757-2A58-41D1-842D-E0C81CEAA4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0600" y="1181575"/>
            <a:ext cx="1311567" cy="1296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grpSp>
        <p:nvGrpSpPr>
          <p:cNvPr id="2" name="Group 2"/>
          <p:cNvGrpSpPr/>
          <p:nvPr/>
        </p:nvGrpSpPr>
        <p:grpSpPr>
          <a:xfrm>
            <a:off x="7391400" y="7104557"/>
            <a:ext cx="8527501" cy="3247794"/>
            <a:chOff x="0" y="0"/>
            <a:chExt cx="2884612" cy="1098637"/>
          </a:xfrm>
          <a:solidFill>
            <a:srgbClr val="D66F01"/>
          </a:solidFill>
        </p:grpSpPr>
        <p:sp>
          <p:nvSpPr>
            <p:cNvPr id="3" name="Freeform 3"/>
            <p:cNvSpPr/>
            <p:nvPr/>
          </p:nvSpPr>
          <p:spPr>
            <a:xfrm>
              <a:off x="0" y="0"/>
              <a:ext cx="2884612" cy="1098636"/>
            </a:xfrm>
            <a:custGeom>
              <a:avLst/>
              <a:gdLst/>
              <a:ahLst/>
              <a:cxnLst/>
              <a:rect l="l" t="t" r="r" b="b"/>
              <a:pathLst>
                <a:path w="2884612" h="1098636">
                  <a:moveTo>
                    <a:pt x="0" y="0"/>
                  </a:moveTo>
                  <a:lnTo>
                    <a:pt x="2884612" y="0"/>
                  </a:lnTo>
                  <a:lnTo>
                    <a:pt x="2884612" y="1098636"/>
                  </a:lnTo>
                  <a:lnTo>
                    <a:pt x="0" y="1098636"/>
                  </a:lnTo>
                  <a:close/>
                </a:path>
              </a:pathLst>
            </a:custGeom>
            <a:grpFill/>
          </p:spPr>
        </p:sp>
      </p:grpSp>
      <p:grpSp>
        <p:nvGrpSpPr>
          <p:cNvPr id="7" name="Group 7"/>
          <p:cNvGrpSpPr/>
          <p:nvPr/>
        </p:nvGrpSpPr>
        <p:grpSpPr>
          <a:xfrm>
            <a:off x="14173200" y="7077306"/>
            <a:ext cx="3247794" cy="3247794"/>
            <a:chOff x="0" y="0"/>
            <a:chExt cx="6350000" cy="6350000"/>
          </a:xfrm>
          <a:solidFill>
            <a:srgbClr val="E09908"/>
          </a:solidFill>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9" name="TextBox 9"/>
          <p:cNvSpPr txBox="1"/>
          <p:nvPr/>
        </p:nvSpPr>
        <p:spPr>
          <a:xfrm>
            <a:off x="1066800" y="2775961"/>
            <a:ext cx="7391400" cy="1362681"/>
          </a:xfrm>
          <a:prstGeom prst="rect">
            <a:avLst/>
          </a:prstGeom>
        </p:spPr>
        <p:txBody>
          <a:bodyPr wrap="square" lIns="0" tIns="0" rIns="0" bIns="0" rtlCol="0" anchor="t">
            <a:spAutoFit/>
          </a:bodyPr>
          <a:lstStyle/>
          <a:p>
            <a:pPr>
              <a:lnSpc>
                <a:spcPts val="5418"/>
              </a:lnSpc>
            </a:pPr>
            <a:r>
              <a:rPr lang="en-US" sz="4200" spc="168" dirty="0">
                <a:solidFill>
                  <a:srgbClr val="10223D"/>
                </a:solidFill>
                <a:latin typeface="Poppins" panose="00000500000000000000" pitchFamily="2" charset="0"/>
                <a:cs typeface="Poppins" panose="00000500000000000000" pitchFamily="2" charset="0"/>
              </a:rPr>
              <a:t>Plataforma </a:t>
            </a:r>
            <a:r>
              <a:rPr lang="en-US" sz="4200" spc="168" dirty="0" err="1">
                <a:solidFill>
                  <a:srgbClr val="10223D"/>
                </a:solidFill>
                <a:latin typeface="Poppins" panose="00000500000000000000" pitchFamily="2" charset="0"/>
                <a:cs typeface="Poppins" panose="00000500000000000000" pitchFamily="2" charset="0"/>
              </a:rPr>
              <a:t>internacional</a:t>
            </a:r>
            <a:r>
              <a:rPr lang="en-US" sz="4200" spc="168" dirty="0">
                <a:solidFill>
                  <a:srgbClr val="10223D"/>
                </a:solidFill>
                <a:latin typeface="Poppins" panose="00000500000000000000" pitchFamily="2" charset="0"/>
                <a:cs typeface="Poppins" panose="00000500000000000000" pitchFamily="2" charset="0"/>
              </a:rPr>
              <a:t> de blogs </a:t>
            </a:r>
            <a:r>
              <a:rPr lang="en-US" sz="4200" spc="168" dirty="0" err="1">
                <a:solidFill>
                  <a:srgbClr val="10223D"/>
                </a:solidFill>
                <a:latin typeface="Poppins" panose="00000500000000000000" pitchFamily="2" charset="0"/>
                <a:cs typeface="Poppins" panose="00000500000000000000" pitchFamily="2" charset="0"/>
              </a:rPr>
              <a:t>académicos</a:t>
            </a:r>
            <a:endParaRPr lang="en-US" sz="4200" spc="168" dirty="0">
              <a:solidFill>
                <a:srgbClr val="10223D"/>
              </a:solidFill>
              <a:latin typeface="Poppins" panose="00000500000000000000" pitchFamily="2" charset="0"/>
              <a:cs typeface="Poppins" panose="00000500000000000000" pitchFamily="2" charset="0"/>
            </a:endParaRPr>
          </a:p>
        </p:txBody>
      </p:sp>
      <p:sp>
        <p:nvSpPr>
          <p:cNvPr id="10" name="TextBox 10"/>
          <p:cNvSpPr txBox="1"/>
          <p:nvPr/>
        </p:nvSpPr>
        <p:spPr>
          <a:xfrm>
            <a:off x="10287001" y="2665661"/>
            <a:ext cx="6705599" cy="4078039"/>
          </a:xfrm>
          <a:prstGeom prst="rect">
            <a:avLst/>
          </a:prstGeom>
        </p:spPr>
        <p:txBody>
          <a:bodyPr wrap="square" lIns="0" tIns="0" rIns="0" bIns="0" rtlCol="0" anchor="t">
            <a:spAutoFit/>
          </a:bodyPr>
          <a:lstStyle/>
          <a:p>
            <a:pPr algn="r">
              <a:lnSpc>
                <a:spcPts val="4000"/>
              </a:lnSpc>
            </a:pPr>
            <a:r>
              <a:rPr lang="es-ES" sz="3200" spc="44" dirty="0">
                <a:solidFill>
                  <a:srgbClr val="10223D"/>
                </a:solidFill>
                <a:latin typeface="Roboto" panose="02000000000000000000" pitchFamily="2" charset="0"/>
                <a:ea typeface="Roboto" panose="02000000000000000000" pitchFamily="2" charset="0"/>
              </a:rPr>
              <a:t>El equipo técnico de la UNED entrega el blog completamente configurado.</a:t>
            </a:r>
          </a:p>
          <a:p>
            <a:pPr algn="r">
              <a:lnSpc>
                <a:spcPts val="4000"/>
              </a:lnSpc>
            </a:pPr>
            <a:r>
              <a:rPr lang="es-ES" sz="3200" spc="44" dirty="0">
                <a:solidFill>
                  <a:srgbClr val="10223D"/>
                </a:solidFill>
                <a:latin typeface="Roboto" panose="02000000000000000000" pitchFamily="2" charset="0"/>
                <a:ea typeface="Roboto" panose="02000000000000000000" pitchFamily="2" charset="0"/>
              </a:rPr>
              <a:t>Cada blog albergado dentro de </a:t>
            </a:r>
            <a:r>
              <a:rPr lang="es-ES" sz="3200" spc="44" dirty="0" err="1">
                <a:solidFill>
                  <a:srgbClr val="10223D"/>
                </a:solidFill>
                <a:latin typeface="Roboto" panose="02000000000000000000" pitchFamily="2" charset="0"/>
                <a:ea typeface="Roboto" panose="02000000000000000000" pitchFamily="2" charset="0"/>
              </a:rPr>
              <a:t>Hypothèses</a:t>
            </a:r>
            <a:r>
              <a:rPr lang="es-ES" sz="3200" spc="44" dirty="0">
                <a:solidFill>
                  <a:srgbClr val="10223D"/>
                </a:solidFill>
                <a:latin typeface="Roboto" panose="02000000000000000000" pitchFamily="2" charset="0"/>
                <a:ea typeface="Roboto" panose="02000000000000000000" pitchFamily="2" charset="0"/>
              </a:rPr>
              <a:t> es totalmente independiente, por lo que sus responsables son autónomos a la hora de editarlo.</a:t>
            </a:r>
            <a:endParaRPr lang="en-US" sz="3200" spc="44" dirty="0">
              <a:solidFill>
                <a:srgbClr val="10223D"/>
              </a:solidFill>
              <a:latin typeface="Roboto" panose="02000000000000000000" pitchFamily="2" charset="0"/>
              <a:ea typeface="Roboto" panose="02000000000000000000" pitchFamily="2" charset="0"/>
            </a:endParaRPr>
          </a:p>
        </p:txBody>
      </p:sp>
      <p:grpSp>
        <p:nvGrpSpPr>
          <p:cNvPr id="11" name="Grupo 10">
            <a:extLst>
              <a:ext uri="{FF2B5EF4-FFF2-40B4-BE49-F238E27FC236}">
                <a16:creationId xmlns:a16="http://schemas.microsoft.com/office/drawing/2014/main" id="{84F45660-27FE-46F1-813C-96D35B236884}"/>
              </a:ext>
            </a:extLst>
          </p:cNvPr>
          <p:cNvGrpSpPr/>
          <p:nvPr/>
        </p:nvGrpSpPr>
        <p:grpSpPr>
          <a:xfrm rot="16200000">
            <a:off x="2605432" y="2625369"/>
            <a:ext cx="5163190" cy="10267630"/>
            <a:chOff x="13160905" y="19370"/>
            <a:chExt cx="5163190" cy="10267630"/>
          </a:xfrm>
        </p:grpSpPr>
        <p:pic>
          <p:nvPicPr>
            <p:cNvPr id="13" name="Picture 2">
              <a:extLst>
                <a:ext uri="{FF2B5EF4-FFF2-40B4-BE49-F238E27FC236}">
                  <a16:creationId xmlns:a16="http://schemas.microsoft.com/office/drawing/2014/main" id="{09FEF790-9E29-47C8-A961-812C50629F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80595" y="7715250"/>
              <a:ext cx="5143500" cy="2571750"/>
            </a:xfrm>
            <a:prstGeom prst="rect">
              <a:avLst/>
            </a:prstGeom>
          </p:spPr>
        </p:pic>
        <p:grpSp>
          <p:nvGrpSpPr>
            <p:cNvPr id="14" name="Group 3">
              <a:extLst>
                <a:ext uri="{FF2B5EF4-FFF2-40B4-BE49-F238E27FC236}">
                  <a16:creationId xmlns:a16="http://schemas.microsoft.com/office/drawing/2014/main" id="{FEC7FA5D-BD0E-49CF-9752-179BE341987F}"/>
                </a:ext>
              </a:extLst>
            </p:cNvPr>
            <p:cNvGrpSpPr/>
            <p:nvPr/>
          </p:nvGrpSpPr>
          <p:grpSpPr>
            <a:xfrm>
              <a:off x="15732655" y="5143500"/>
              <a:ext cx="2571750" cy="2571750"/>
              <a:chOff x="0" y="0"/>
              <a:chExt cx="1913890" cy="1913890"/>
            </a:xfrm>
          </p:grpSpPr>
          <p:sp>
            <p:nvSpPr>
              <p:cNvPr id="20" name="Freeform 4">
                <a:extLst>
                  <a:ext uri="{FF2B5EF4-FFF2-40B4-BE49-F238E27FC236}">
                    <a16:creationId xmlns:a16="http://schemas.microsoft.com/office/drawing/2014/main" id="{3FAA8E55-7CF7-4793-A779-E90E3DC41F29}"/>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C2B4"/>
              </a:solidFill>
            </p:spPr>
          </p:sp>
        </p:grpSp>
        <p:grpSp>
          <p:nvGrpSpPr>
            <p:cNvPr id="15" name="Group 5">
              <a:extLst>
                <a:ext uri="{FF2B5EF4-FFF2-40B4-BE49-F238E27FC236}">
                  <a16:creationId xmlns:a16="http://schemas.microsoft.com/office/drawing/2014/main" id="{D6963681-598B-4EB2-B470-339E602AC83C}"/>
                </a:ext>
              </a:extLst>
            </p:cNvPr>
            <p:cNvGrpSpPr/>
            <p:nvPr/>
          </p:nvGrpSpPr>
          <p:grpSpPr>
            <a:xfrm>
              <a:off x="13160905" y="5143500"/>
              <a:ext cx="2571750" cy="2571750"/>
              <a:chOff x="0" y="0"/>
              <a:chExt cx="1913890" cy="1913890"/>
            </a:xfrm>
          </p:grpSpPr>
          <p:sp>
            <p:nvSpPr>
              <p:cNvPr id="19" name="Freeform 6">
                <a:extLst>
                  <a:ext uri="{FF2B5EF4-FFF2-40B4-BE49-F238E27FC236}">
                    <a16:creationId xmlns:a16="http://schemas.microsoft.com/office/drawing/2014/main" id="{52C83002-EA26-4155-A117-93A490E6364F}"/>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6533C"/>
              </a:solidFill>
            </p:spPr>
          </p:sp>
        </p:grpSp>
        <p:pic>
          <p:nvPicPr>
            <p:cNvPr id="16" name="Picture 9">
              <a:extLst>
                <a:ext uri="{FF2B5EF4-FFF2-40B4-BE49-F238E27FC236}">
                  <a16:creationId xmlns:a16="http://schemas.microsoft.com/office/drawing/2014/main" id="{5405D620-ADE1-4D60-8922-51A025C963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4466470" y="1305245"/>
              <a:ext cx="5143500" cy="2571750"/>
            </a:xfrm>
            <a:prstGeom prst="rect">
              <a:avLst/>
            </a:prstGeom>
          </p:spPr>
        </p:pic>
        <p:pic>
          <p:nvPicPr>
            <p:cNvPr id="17" name="Picture 10">
              <a:extLst>
                <a:ext uri="{FF2B5EF4-FFF2-40B4-BE49-F238E27FC236}">
                  <a16:creationId xmlns:a16="http://schemas.microsoft.com/office/drawing/2014/main" id="{25C7DD0D-DEA7-4ED4-B4DC-C84F1F65EA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60905" y="2571430"/>
              <a:ext cx="2591440" cy="2591440"/>
            </a:xfrm>
            <a:prstGeom prst="rect">
              <a:avLst/>
            </a:prstGeom>
          </p:spPr>
        </p:pic>
        <p:pic>
          <p:nvPicPr>
            <p:cNvPr id="18" name="Picture 11">
              <a:extLst>
                <a:ext uri="{FF2B5EF4-FFF2-40B4-BE49-F238E27FC236}">
                  <a16:creationId xmlns:a16="http://schemas.microsoft.com/office/drawing/2014/main" id="{A347E4F2-2303-4967-9704-1607668A4C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60905" y="19370"/>
              <a:ext cx="2591440" cy="2591440"/>
            </a:xfrm>
            <a:prstGeom prst="rect">
              <a:avLst/>
            </a:prstGeom>
          </p:spPr>
        </p:pic>
      </p:grpSp>
    </p:spTree>
    <p:extLst>
      <p:ext uri="{BB962C8B-B14F-4D97-AF65-F5344CB8AC3E}">
        <p14:creationId xmlns:p14="http://schemas.microsoft.com/office/powerpoint/2010/main" val="1529946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grpSp>
        <p:nvGrpSpPr>
          <p:cNvPr id="2" name="Group 2"/>
          <p:cNvGrpSpPr/>
          <p:nvPr/>
        </p:nvGrpSpPr>
        <p:grpSpPr>
          <a:xfrm>
            <a:off x="4599207" y="6858000"/>
            <a:ext cx="6858000" cy="3429000"/>
            <a:chOff x="0" y="0"/>
            <a:chExt cx="4797026" cy="2398513"/>
          </a:xfrm>
          <a:solidFill>
            <a:srgbClr val="FFC2B4"/>
          </a:solidFill>
        </p:grpSpPr>
        <p:sp>
          <p:nvSpPr>
            <p:cNvPr id="3" name="Freeform 3"/>
            <p:cNvSpPr/>
            <p:nvPr/>
          </p:nvSpPr>
          <p:spPr>
            <a:xfrm>
              <a:off x="0" y="0"/>
              <a:ext cx="4797026" cy="2398513"/>
            </a:xfrm>
            <a:custGeom>
              <a:avLst/>
              <a:gdLst/>
              <a:ahLst/>
              <a:cxnLst/>
              <a:rect l="l" t="t" r="r" b="b"/>
              <a:pathLst>
                <a:path w="4797026" h="2398513">
                  <a:moveTo>
                    <a:pt x="0" y="0"/>
                  </a:moveTo>
                  <a:lnTo>
                    <a:pt x="4797026" y="0"/>
                  </a:lnTo>
                  <a:lnTo>
                    <a:pt x="4797026" y="2398513"/>
                  </a:lnTo>
                  <a:lnTo>
                    <a:pt x="0" y="2398513"/>
                  </a:lnTo>
                  <a:close/>
                </a:path>
              </a:pathLst>
            </a:custGeom>
            <a:grpFill/>
          </p:spPr>
        </p:sp>
      </p:grpSp>
      <p:sp>
        <p:nvSpPr>
          <p:cNvPr id="9" name="TextBox 9"/>
          <p:cNvSpPr txBox="1"/>
          <p:nvPr/>
        </p:nvSpPr>
        <p:spPr>
          <a:xfrm>
            <a:off x="3048000" y="2819378"/>
            <a:ext cx="3794249" cy="670183"/>
          </a:xfrm>
          <a:prstGeom prst="rect">
            <a:avLst/>
          </a:prstGeom>
        </p:spPr>
        <p:txBody>
          <a:bodyPr wrap="square" lIns="0" tIns="0" rIns="0" bIns="0" rtlCol="0" anchor="t">
            <a:spAutoFit/>
          </a:bodyPr>
          <a:lstStyle/>
          <a:p>
            <a:pPr>
              <a:lnSpc>
                <a:spcPts val="5418"/>
              </a:lnSpc>
            </a:pPr>
            <a:r>
              <a:rPr lang="en-US" sz="4200" b="1" cap="all" spc="168" dirty="0">
                <a:solidFill>
                  <a:srgbClr val="742743"/>
                </a:solidFill>
                <a:latin typeface="Poppins" panose="00000500000000000000" pitchFamily="2" charset="0"/>
                <a:cs typeface="Poppins" panose="00000500000000000000" pitchFamily="2" charset="0"/>
              </a:rPr>
              <a:t>OMEKA S</a:t>
            </a:r>
          </a:p>
        </p:txBody>
      </p:sp>
      <p:sp>
        <p:nvSpPr>
          <p:cNvPr id="11" name="TextBox 11"/>
          <p:cNvSpPr txBox="1"/>
          <p:nvPr/>
        </p:nvSpPr>
        <p:spPr>
          <a:xfrm>
            <a:off x="15773400" y="2335496"/>
            <a:ext cx="817782" cy="560798"/>
          </a:xfrm>
          <a:prstGeom prst="rect">
            <a:avLst/>
          </a:prstGeom>
        </p:spPr>
        <p:txBody>
          <a:bodyPr wrap="square" lIns="0" tIns="0" rIns="0" bIns="0" rtlCol="0" anchor="t">
            <a:spAutoFit/>
          </a:bodyPr>
          <a:lstStyle/>
          <a:p>
            <a:pPr>
              <a:lnSpc>
                <a:spcPts val="4200"/>
              </a:lnSpc>
            </a:pPr>
            <a:r>
              <a:rPr lang="en-US" sz="4200" b="1" spc="432" dirty="0">
                <a:solidFill>
                  <a:srgbClr val="F2EDDB"/>
                </a:solidFill>
                <a:latin typeface="Poppins" panose="00000500000000000000" pitchFamily="2" charset="0"/>
                <a:cs typeface="Poppins" panose="00000500000000000000" pitchFamily="2" charset="0"/>
              </a:rPr>
              <a:t>02</a:t>
            </a:r>
          </a:p>
        </p:txBody>
      </p:sp>
      <p:grpSp>
        <p:nvGrpSpPr>
          <p:cNvPr id="15" name="Grupo 14">
            <a:extLst>
              <a:ext uri="{FF2B5EF4-FFF2-40B4-BE49-F238E27FC236}">
                <a16:creationId xmlns:a16="http://schemas.microsoft.com/office/drawing/2014/main" id="{727900DF-AFF8-4C21-A492-DB5EFBB76212}"/>
              </a:ext>
            </a:extLst>
          </p:cNvPr>
          <p:cNvGrpSpPr/>
          <p:nvPr/>
        </p:nvGrpSpPr>
        <p:grpSpPr>
          <a:xfrm>
            <a:off x="4626414" y="6823911"/>
            <a:ext cx="13715999" cy="3429000"/>
            <a:chOff x="54414" y="6858000"/>
            <a:chExt cx="13715999" cy="3429000"/>
          </a:xfrm>
        </p:grpSpPr>
        <p:grpSp>
          <p:nvGrpSpPr>
            <p:cNvPr id="4" name="Group 4"/>
            <p:cNvGrpSpPr/>
            <p:nvPr/>
          </p:nvGrpSpPr>
          <p:grpSpPr>
            <a:xfrm>
              <a:off x="6912413" y="6858000"/>
              <a:ext cx="6858000" cy="3429000"/>
              <a:chOff x="38061" y="0"/>
              <a:chExt cx="4797026" cy="2398513"/>
            </a:xfrm>
            <a:solidFill>
              <a:srgbClr val="E02B20"/>
            </a:solidFill>
          </p:grpSpPr>
          <p:sp>
            <p:nvSpPr>
              <p:cNvPr id="5" name="Freeform 5"/>
              <p:cNvSpPr/>
              <p:nvPr/>
            </p:nvSpPr>
            <p:spPr>
              <a:xfrm>
                <a:off x="38061" y="0"/>
                <a:ext cx="4797026" cy="2398513"/>
              </a:xfrm>
              <a:custGeom>
                <a:avLst/>
                <a:gdLst/>
                <a:ahLst/>
                <a:cxnLst/>
                <a:rect l="l" t="t" r="r" b="b"/>
                <a:pathLst>
                  <a:path w="4797026" h="2398513">
                    <a:moveTo>
                      <a:pt x="0" y="0"/>
                    </a:moveTo>
                    <a:lnTo>
                      <a:pt x="4797026" y="0"/>
                    </a:lnTo>
                    <a:lnTo>
                      <a:pt x="4797026" y="2398513"/>
                    </a:lnTo>
                    <a:lnTo>
                      <a:pt x="0" y="2398513"/>
                    </a:lnTo>
                    <a:close/>
                  </a:path>
                </a:pathLst>
              </a:custGeom>
              <a:solidFill>
                <a:srgbClr val="D6533C"/>
              </a:solidFill>
            </p:spPr>
          </p:sp>
        </p:grpSp>
        <p:pic>
          <p:nvPicPr>
            <p:cNvPr id="13" name="Picture 7">
              <a:extLst>
                <a:ext uri="{FF2B5EF4-FFF2-40B4-BE49-F238E27FC236}">
                  <a16:creationId xmlns:a16="http://schemas.microsoft.com/office/drawing/2014/main" id="{4F6262AB-CBA3-4CA4-B88E-95045B220C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858000" y="6858000"/>
              <a:ext cx="3429000" cy="3429000"/>
            </a:xfrm>
            <a:prstGeom prst="rect">
              <a:avLst/>
            </a:prstGeom>
          </p:spPr>
        </p:pic>
        <p:pic>
          <p:nvPicPr>
            <p:cNvPr id="14" name="Picture 12">
              <a:extLst>
                <a:ext uri="{FF2B5EF4-FFF2-40B4-BE49-F238E27FC236}">
                  <a16:creationId xmlns:a16="http://schemas.microsoft.com/office/drawing/2014/main" id="{4AB65AB5-CB0A-4A5E-82C1-08C1568234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414" y="6858000"/>
              <a:ext cx="6858000" cy="3429000"/>
            </a:xfrm>
            <a:prstGeom prst="rect">
              <a:avLst/>
            </a:prstGeom>
          </p:spPr>
        </p:pic>
      </p:grpSp>
      <p:sp>
        <p:nvSpPr>
          <p:cNvPr id="12" name="TextBox 10">
            <a:extLst>
              <a:ext uri="{FF2B5EF4-FFF2-40B4-BE49-F238E27FC236}">
                <a16:creationId xmlns:a16="http://schemas.microsoft.com/office/drawing/2014/main" id="{E3688456-73EE-441F-957F-9B9FDE6673AD}"/>
              </a:ext>
            </a:extLst>
          </p:cNvPr>
          <p:cNvSpPr txBox="1"/>
          <p:nvPr/>
        </p:nvSpPr>
        <p:spPr>
          <a:xfrm>
            <a:off x="7620001" y="2819378"/>
            <a:ext cx="7620000" cy="2244204"/>
          </a:xfrm>
          <a:prstGeom prst="rect">
            <a:avLst/>
          </a:prstGeom>
        </p:spPr>
        <p:txBody>
          <a:bodyPr wrap="square" lIns="0" tIns="0" rIns="0" bIns="0" rtlCol="0" anchor="t">
            <a:spAutoFit/>
          </a:bodyPr>
          <a:lstStyle/>
          <a:p>
            <a:pPr>
              <a:lnSpc>
                <a:spcPts val="3534"/>
              </a:lnSpc>
            </a:pPr>
            <a:r>
              <a:rPr lang="es-ES" sz="3200" b="0" i="0" dirty="0">
                <a:solidFill>
                  <a:schemeClr val="tx1">
                    <a:lumMod val="85000"/>
                    <a:lumOff val="15000"/>
                  </a:schemeClr>
                </a:solidFill>
                <a:effectLst/>
                <a:latin typeface="Roboto" panose="02000000000000000000" pitchFamily="2" charset="0"/>
                <a:ea typeface="Roboto" panose="02000000000000000000" pitchFamily="2" charset="0"/>
              </a:rPr>
              <a:t>Software libre, flexible y de código abierto para publicar en web, divulgar o mostrar colecciones digitales de cualquier tipo </a:t>
            </a:r>
            <a:r>
              <a:rPr lang="es-ES" sz="3200" dirty="0">
                <a:solidFill>
                  <a:schemeClr val="tx1">
                    <a:lumMod val="85000"/>
                    <a:lumOff val="15000"/>
                  </a:schemeClr>
                </a:solidFill>
                <a:latin typeface="Roboto" panose="02000000000000000000" pitchFamily="2" charset="0"/>
                <a:ea typeface="Roboto" panose="02000000000000000000" pitchFamily="2" charset="0"/>
              </a:rPr>
              <a:t>(</a:t>
            </a:r>
            <a:r>
              <a:rPr lang="es-ES" sz="3200" b="0" i="0" dirty="0">
                <a:solidFill>
                  <a:schemeClr val="tx1">
                    <a:lumMod val="85000"/>
                    <a:lumOff val="15000"/>
                  </a:schemeClr>
                </a:solidFill>
                <a:effectLst/>
                <a:latin typeface="Roboto" panose="02000000000000000000" pitchFamily="2" charset="0"/>
                <a:ea typeface="Roboto" panose="02000000000000000000" pitchFamily="2" charset="0"/>
              </a:rPr>
              <a:t>libros, láminas, fotografías, piezas de museos, etc.).</a:t>
            </a:r>
            <a:endParaRPr lang="en-US" sz="3200" spc="46"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6" name="Picture 4">
            <a:extLst>
              <a:ext uri="{FF2B5EF4-FFF2-40B4-BE49-F238E27FC236}">
                <a16:creationId xmlns:a16="http://schemas.microsoft.com/office/drawing/2014/main" id="{09789304-11D9-4873-B63E-7BE6394706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flipH="1" flipV="1">
            <a:off x="1219200" y="6823911"/>
            <a:ext cx="3429000" cy="3429000"/>
          </a:xfrm>
          <a:prstGeom prst="rect">
            <a:avLst/>
          </a:prstGeom>
        </p:spPr>
      </p:pic>
      <p:pic>
        <p:nvPicPr>
          <p:cNvPr id="18" name="Picture 10">
            <a:extLst>
              <a:ext uri="{FF2B5EF4-FFF2-40B4-BE49-F238E27FC236}">
                <a16:creationId xmlns:a16="http://schemas.microsoft.com/office/drawing/2014/main" id="{AA148648-BA5E-453F-A809-005189F886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200000">
            <a:off x="15140079" y="6814616"/>
            <a:ext cx="3247794" cy="3220460"/>
          </a:xfrm>
          <a:prstGeom prst="rect">
            <a:avLst/>
          </a:prstGeom>
        </p:spPr>
      </p:pic>
      <p:pic>
        <p:nvPicPr>
          <p:cNvPr id="7" name="Imagen 6">
            <a:extLst>
              <a:ext uri="{FF2B5EF4-FFF2-40B4-BE49-F238E27FC236}">
                <a16:creationId xmlns:a16="http://schemas.microsoft.com/office/drawing/2014/main" id="{F61D0995-F062-4146-B175-BC5BD54AF67C}"/>
              </a:ext>
            </a:extLst>
          </p:cNvPr>
          <p:cNvPicPr>
            <a:picLocks noChangeAspect="1"/>
          </p:cNvPicPr>
          <p:nvPr/>
        </p:nvPicPr>
        <p:blipFill rotWithShape="1">
          <a:blip r:embed="rId10"/>
          <a:srcRect l="67528" t="4405" r="1755" b="4286"/>
          <a:stretch/>
        </p:blipFill>
        <p:spPr>
          <a:xfrm>
            <a:off x="3124200" y="6243850"/>
            <a:ext cx="2835152" cy="3402121"/>
          </a:xfrm>
          <a:prstGeom prst="rect">
            <a:avLst/>
          </a:prstGeom>
        </p:spPr>
      </p:pic>
      <p:pic>
        <p:nvPicPr>
          <p:cNvPr id="17" name="Imagen 16">
            <a:extLst>
              <a:ext uri="{FF2B5EF4-FFF2-40B4-BE49-F238E27FC236}">
                <a16:creationId xmlns:a16="http://schemas.microsoft.com/office/drawing/2014/main" id="{58D0FC80-A0F4-4821-A674-65A79207D7B5}"/>
              </a:ext>
            </a:extLst>
          </p:cNvPr>
          <p:cNvPicPr>
            <a:picLocks noChangeAspect="1"/>
          </p:cNvPicPr>
          <p:nvPr/>
        </p:nvPicPr>
        <p:blipFill rotWithShape="1">
          <a:blip r:embed="rId11"/>
          <a:srcRect l="700" t="4657" r="68469" b="8118"/>
          <a:stretch/>
        </p:blipFill>
        <p:spPr>
          <a:xfrm>
            <a:off x="9159865" y="6210300"/>
            <a:ext cx="2955935" cy="3384000"/>
          </a:xfrm>
          <a:prstGeom prst="rect">
            <a:avLst/>
          </a:prstGeom>
        </p:spPr>
      </p:pic>
      <p:pic>
        <p:nvPicPr>
          <p:cNvPr id="20" name="Imagen 19">
            <a:extLst>
              <a:ext uri="{FF2B5EF4-FFF2-40B4-BE49-F238E27FC236}">
                <a16:creationId xmlns:a16="http://schemas.microsoft.com/office/drawing/2014/main" id="{DD36B2E7-D0AB-4C6D-885E-13F806C2C291}"/>
              </a:ext>
            </a:extLst>
          </p:cNvPr>
          <p:cNvPicPr>
            <a:picLocks noChangeAspect="1"/>
          </p:cNvPicPr>
          <p:nvPr/>
        </p:nvPicPr>
        <p:blipFill rotWithShape="1">
          <a:blip r:embed="rId11"/>
          <a:srcRect l="34497" t="5210" r="34575" b="3992"/>
          <a:stretch/>
        </p:blipFill>
        <p:spPr>
          <a:xfrm>
            <a:off x="15316200" y="6179100"/>
            <a:ext cx="2848565" cy="3384000"/>
          </a:xfrm>
          <a:prstGeom prst="rect">
            <a:avLst/>
          </a:prstGeom>
        </p:spPr>
      </p:pic>
      <p:pic>
        <p:nvPicPr>
          <p:cNvPr id="22" name="Imagen 21">
            <a:extLst>
              <a:ext uri="{FF2B5EF4-FFF2-40B4-BE49-F238E27FC236}">
                <a16:creationId xmlns:a16="http://schemas.microsoft.com/office/drawing/2014/main" id="{AB80C8B5-5A5D-4A63-89DF-D84222FD13C9}"/>
              </a:ext>
            </a:extLst>
          </p:cNvPr>
          <p:cNvPicPr>
            <a:picLocks noChangeAspect="1"/>
          </p:cNvPicPr>
          <p:nvPr/>
        </p:nvPicPr>
        <p:blipFill rotWithShape="1">
          <a:blip r:embed="rId11"/>
          <a:srcRect l="69510" t="4244" b="5340"/>
          <a:stretch/>
        </p:blipFill>
        <p:spPr>
          <a:xfrm>
            <a:off x="12268200" y="6210300"/>
            <a:ext cx="2835152" cy="3402120"/>
          </a:xfrm>
          <a:prstGeom prst="rect">
            <a:avLst/>
          </a:prstGeom>
        </p:spPr>
      </p:pic>
      <p:pic>
        <p:nvPicPr>
          <p:cNvPr id="24" name="Imagen 23">
            <a:extLst>
              <a:ext uri="{FF2B5EF4-FFF2-40B4-BE49-F238E27FC236}">
                <a16:creationId xmlns:a16="http://schemas.microsoft.com/office/drawing/2014/main" id="{1A8E8E93-6BAB-46B9-AA12-35C64D95D602}"/>
              </a:ext>
            </a:extLst>
          </p:cNvPr>
          <p:cNvPicPr>
            <a:picLocks noChangeAspect="1"/>
          </p:cNvPicPr>
          <p:nvPr/>
        </p:nvPicPr>
        <p:blipFill rotWithShape="1">
          <a:blip r:embed="rId10"/>
          <a:srcRect l="1358" t="5973" r="70927" b="7693"/>
          <a:stretch/>
        </p:blipFill>
        <p:spPr>
          <a:xfrm>
            <a:off x="204555" y="6251594"/>
            <a:ext cx="2691045" cy="3384000"/>
          </a:xfrm>
          <a:prstGeom prst="rect">
            <a:avLst/>
          </a:prstGeom>
        </p:spPr>
      </p:pic>
      <p:pic>
        <p:nvPicPr>
          <p:cNvPr id="26" name="Imagen 25">
            <a:extLst>
              <a:ext uri="{FF2B5EF4-FFF2-40B4-BE49-F238E27FC236}">
                <a16:creationId xmlns:a16="http://schemas.microsoft.com/office/drawing/2014/main" id="{E9A9A573-E9A4-4A8E-B83F-4E630E27DE08}"/>
              </a:ext>
            </a:extLst>
          </p:cNvPr>
          <p:cNvPicPr>
            <a:picLocks noChangeAspect="1"/>
          </p:cNvPicPr>
          <p:nvPr/>
        </p:nvPicPr>
        <p:blipFill rotWithShape="1">
          <a:blip r:embed="rId10"/>
          <a:srcRect l="34605" t="5083" r="34894" b="1312"/>
          <a:stretch/>
        </p:blipFill>
        <p:spPr>
          <a:xfrm>
            <a:off x="6172200" y="6218488"/>
            <a:ext cx="2760537" cy="3420000"/>
          </a:xfrm>
          <a:prstGeom prst="rect">
            <a:avLst/>
          </a:prstGeom>
        </p:spPr>
      </p:pic>
    </p:spTree>
    <p:extLst>
      <p:ext uri="{BB962C8B-B14F-4D97-AF65-F5344CB8AC3E}">
        <p14:creationId xmlns:p14="http://schemas.microsoft.com/office/powerpoint/2010/main" val="3903316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0001198" y="6031866"/>
            <a:ext cx="4864482" cy="4239092"/>
            <a:chOff x="0" y="0"/>
            <a:chExt cx="1720099" cy="1917423"/>
          </a:xfrm>
          <a:solidFill>
            <a:srgbClr val="FFC2B4"/>
          </a:solidFill>
        </p:grpSpPr>
        <p:sp>
          <p:nvSpPr>
            <p:cNvPr id="3" name="Freeform 3"/>
            <p:cNvSpPr/>
            <p:nvPr/>
          </p:nvSpPr>
          <p:spPr>
            <a:xfrm>
              <a:off x="0" y="0"/>
              <a:ext cx="1720099" cy="1917423"/>
            </a:xfrm>
            <a:custGeom>
              <a:avLst/>
              <a:gdLst/>
              <a:ahLst/>
              <a:cxnLst/>
              <a:rect l="l" t="t" r="r" b="b"/>
              <a:pathLst>
                <a:path w="1720099" h="1917423">
                  <a:moveTo>
                    <a:pt x="0" y="0"/>
                  </a:moveTo>
                  <a:lnTo>
                    <a:pt x="1720099" y="0"/>
                  </a:lnTo>
                  <a:lnTo>
                    <a:pt x="1720099" y="1917423"/>
                  </a:lnTo>
                  <a:lnTo>
                    <a:pt x="0" y="1917423"/>
                  </a:lnTo>
                  <a:close/>
                </a:path>
              </a:pathLst>
            </a:custGeom>
            <a:grpFill/>
          </p:spPr>
        </p:sp>
      </p:grpSp>
      <p:sp>
        <p:nvSpPr>
          <p:cNvPr id="4" name="AutoShape 4"/>
          <p:cNvSpPr/>
          <p:nvPr/>
        </p:nvSpPr>
        <p:spPr>
          <a:xfrm>
            <a:off x="13894649" y="6057900"/>
            <a:ext cx="4393351" cy="4229100"/>
          </a:xfrm>
          <a:prstGeom prst="rect">
            <a:avLst/>
          </a:prstGeom>
          <a:solidFill>
            <a:srgbClr val="E09908"/>
          </a:solidFill>
        </p:spPr>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flipH="1">
            <a:off x="11373175" y="5382413"/>
            <a:ext cx="4902582" cy="4902582"/>
          </a:xfrm>
          <a:prstGeom prst="rect">
            <a:avLst/>
          </a:prstGeom>
        </p:spPr>
      </p:pic>
      <p:grpSp>
        <p:nvGrpSpPr>
          <p:cNvPr id="6" name="Group 6"/>
          <p:cNvGrpSpPr/>
          <p:nvPr/>
        </p:nvGrpSpPr>
        <p:grpSpPr>
          <a:xfrm rot="5400000">
            <a:off x="5541601" y="5736181"/>
            <a:ext cx="4239092" cy="4902582"/>
            <a:chOff x="0" y="0"/>
            <a:chExt cx="7628461" cy="6897008"/>
          </a:xfrm>
          <a:solidFill>
            <a:srgbClr val="E02B20"/>
          </a:solidFill>
        </p:grpSpPr>
        <p:sp>
          <p:nvSpPr>
            <p:cNvPr id="7" name="Freeform 7"/>
            <p:cNvSpPr/>
            <p:nvPr/>
          </p:nvSpPr>
          <p:spPr>
            <a:xfrm>
              <a:off x="0" y="0"/>
              <a:ext cx="7628461" cy="6897008"/>
            </a:xfrm>
            <a:custGeom>
              <a:avLst/>
              <a:gdLst/>
              <a:ahLst/>
              <a:cxnLst/>
              <a:rect l="l" t="t" r="r" b="b"/>
              <a:pathLst>
                <a:path w="7628461" h="6897008">
                  <a:moveTo>
                    <a:pt x="7628461" y="6897008"/>
                  </a:moveTo>
                  <a:lnTo>
                    <a:pt x="0" y="6897008"/>
                  </a:lnTo>
                  <a:lnTo>
                    <a:pt x="0" y="0"/>
                  </a:lnTo>
                  <a:lnTo>
                    <a:pt x="7628461" y="6897008"/>
                  </a:lnTo>
                  <a:close/>
                </a:path>
              </a:pathLst>
            </a:custGeom>
            <a:grpFill/>
          </p:spPr>
        </p:sp>
      </p:grpSp>
      <p:grpSp>
        <p:nvGrpSpPr>
          <p:cNvPr id="8" name="Group 8"/>
          <p:cNvGrpSpPr/>
          <p:nvPr/>
        </p:nvGrpSpPr>
        <p:grpSpPr>
          <a:xfrm>
            <a:off x="15295126" y="6789535"/>
            <a:ext cx="1592397" cy="1592397"/>
            <a:chOff x="0" y="0"/>
            <a:chExt cx="6350000" cy="6350000"/>
          </a:xfrm>
          <a:solidFill>
            <a:srgbClr val="E02B20"/>
          </a:solidFill>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1" name="TextBox 11"/>
          <p:cNvSpPr txBox="1"/>
          <p:nvPr/>
        </p:nvSpPr>
        <p:spPr>
          <a:xfrm>
            <a:off x="1533047" y="1824816"/>
            <a:ext cx="5720607" cy="3077766"/>
          </a:xfrm>
          <a:prstGeom prst="rect">
            <a:avLst/>
          </a:prstGeom>
        </p:spPr>
        <p:txBody>
          <a:bodyPr lIns="0" tIns="0" rIns="0" bIns="0" rtlCol="0" anchor="t">
            <a:spAutoFit/>
          </a:bodyPr>
          <a:lstStyle/>
          <a:p>
            <a:pPr>
              <a:lnSpc>
                <a:spcPts val="4800"/>
              </a:lnSpc>
            </a:pPr>
            <a:r>
              <a:rPr lang="es-ES" sz="4200" b="1" cap="all" spc="168" dirty="0">
                <a:solidFill>
                  <a:srgbClr val="742743"/>
                </a:solidFill>
                <a:latin typeface="Poppins" panose="00000500000000000000" pitchFamily="2" charset="0"/>
                <a:cs typeface="Poppins" panose="00000500000000000000" pitchFamily="2" charset="0"/>
              </a:rPr>
              <a:t>QGIS</a:t>
            </a:r>
            <a:endParaRPr lang="es-ES" sz="2000" b="1" cap="all" spc="168" dirty="0">
              <a:solidFill>
                <a:srgbClr val="742743"/>
              </a:solidFill>
              <a:latin typeface="Poppins" panose="00000500000000000000" pitchFamily="2" charset="0"/>
              <a:cs typeface="Poppins" panose="00000500000000000000" pitchFamily="2" charset="0"/>
            </a:endParaRPr>
          </a:p>
          <a:p>
            <a:pPr>
              <a:lnSpc>
                <a:spcPts val="4800"/>
              </a:lnSpc>
            </a:pPr>
            <a:r>
              <a:rPr lang="es-ES" sz="4200" cap="all" spc="168" dirty="0">
                <a:solidFill>
                  <a:srgbClr val="10223D"/>
                </a:solidFill>
                <a:latin typeface="Poppins" panose="00000500000000000000" pitchFamily="2" charset="0"/>
                <a:cs typeface="Poppins" panose="00000500000000000000" pitchFamily="2" charset="0"/>
              </a:rPr>
              <a:t>Un Sistema </a:t>
            </a:r>
            <a:r>
              <a:rPr lang="es-ES" sz="4000" dirty="0">
                <a:solidFill>
                  <a:srgbClr val="10223D"/>
                </a:solidFill>
                <a:latin typeface="Poppins" panose="00000500000000000000" pitchFamily="2" charset="0"/>
                <a:cs typeface="Poppins" panose="00000500000000000000" pitchFamily="2" charset="0"/>
              </a:rPr>
              <a:t>de Información Geográfica libre y de Código Abierto</a:t>
            </a:r>
            <a:endParaRPr lang="en-US" sz="4000" dirty="0">
              <a:solidFill>
                <a:srgbClr val="10223D"/>
              </a:solidFill>
              <a:latin typeface="Poppins" panose="00000500000000000000" pitchFamily="2" charset="0"/>
              <a:cs typeface="Poppins" panose="00000500000000000000" pitchFamily="2" charset="0"/>
            </a:endParaRPr>
          </a:p>
        </p:txBody>
      </p:sp>
      <p:sp>
        <p:nvSpPr>
          <p:cNvPr id="12" name="TextBox 12"/>
          <p:cNvSpPr txBox="1"/>
          <p:nvPr/>
        </p:nvSpPr>
        <p:spPr>
          <a:xfrm>
            <a:off x="7739970" y="1397346"/>
            <a:ext cx="9144000" cy="3724096"/>
          </a:xfrm>
          <a:prstGeom prst="rect">
            <a:avLst/>
          </a:prstGeom>
        </p:spPr>
        <p:txBody>
          <a:bodyPr wrap="square" lIns="0" tIns="0" rIns="0" bIns="0" rtlCol="0" anchor="t">
            <a:spAutoFit/>
          </a:bodyPr>
          <a:lstStyle/>
          <a:p>
            <a:pPr algn="l"/>
            <a:endParaRPr lang="es-ES" sz="1800" b="0" i="0" u="none" strike="noStrike" baseline="0" dirty="0">
              <a:solidFill>
                <a:srgbClr val="000000"/>
              </a:solidFill>
              <a:latin typeface="Frutiger Serif LT Pro"/>
            </a:endParaRPr>
          </a:p>
          <a:p>
            <a:pPr algn="just"/>
            <a:r>
              <a:rPr lang="es-ES" sz="3200" dirty="0">
                <a:solidFill>
                  <a:srgbClr val="000000"/>
                </a:solidFill>
                <a:latin typeface="Roboto" panose="02000000000000000000" pitchFamily="2" charset="0"/>
                <a:ea typeface="Roboto" panose="02000000000000000000" pitchFamily="2" charset="0"/>
              </a:rPr>
              <a:t> Permite insertar en un lenguaje científico y preciso, como es el de la cartografía, obras históricas o culturales, ilustraciones pictóricas y piezas musicales. Posteriormente se muestran en visores web, permitiendo una difusión y democratización de las investigaciones antes restringidas a un público minoritario.</a:t>
            </a:r>
            <a:endParaRPr lang="en-US" sz="3200" dirty="0">
              <a:solidFill>
                <a:srgbClr val="000000"/>
              </a:solidFill>
              <a:latin typeface="Roboto" panose="02000000000000000000" pitchFamily="2" charset="0"/>
              <a:ea typeface="Roboto" panose="02000000000000000000" pitchFamily="2"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grpSp>
        <p:nvGrpSpPr>
          <p:cNvPr id="2" name="Group 2"/>
          <p:cNvGrpSpPr/>
          <p:nvPr/>
        </p:nvGrpSpPr>
        <p:grpSpPr>
          <a:xfrm>
            <a:off x="4599207" y="6858000"/>
            <a:ext cx="6858000" cy="3429000"/>
            <a:chOff x="0" y="0"/>
            <a:chExt cx="4797026" cy="2398513"/>
          </a:xfrm>
          <a:solidFill>
            <a:srgbClr val="FFC2B4"/>
          </a:solidFill>
        </p:grpSpPr>
        <p:sp>
          <p:nvSpPr>
            <p:cNvPr id="3" name="Freeform 3"/>
            <p:cNvSpPr/>
            <p:nvPr/>
          </p:nvSpPr>
          <p:spPr>
            <a:xfrm>
              <a:off x="0" y="0"/>
              <a:ext cx="4797026" cy="2398513"/>
            </a:xfrm>
            <a:custGeom>
              <a:avLst/>
              <a:gdLst/>
              <a:ahLst/>
              <a:cxnLst/>
              <a:rect l="l" t="t" r="r" b="b"/>
              <a:pathLst>
                <a:path w="4797026" h="2398513">
                  <a:moveTo>
                    <a:pt x="0" y="0"/>
                  </a:moveTo>
                  <a:lnTo>
                    <a:pt x="4797026" y="0"/>
                  </a:lnTo>
                  <a:lnTo>
                    <a:pt x="4797026" y="2398513"/>
                  </a:lnTo>
                  <a:lnTo>
                    <a:pt x="0" y="2398513"/>
                  </a:lnTo>
                  <a:close/>
                </a:path>
              </a:pathLst>
            </a:custGeom>
            <a:grpFill/>
          </p:spPr>
        </p:sp>
      </p:grpSp>
      <p:sp>
        <p:nvSpPr>
          <p:cNvPr id="9" name="TextBox 9"/>
          <p:cNvSpPr txBox="1"/>
          <p:nvPr/>
        </p:nvSpPr>
        <p:spPr>
          <a:xfrm>
            <a:off x="3048000" y="2819378"/>
            <a:ext cx="3794249" cy="670183"/>
          </a:xfrm>
          <a:prstGeom prst="rect">
            <a:avLst/>
          </a:prstGeom>
        </p:spPr>
        <p:txBody>
          <a:bodyPr wrap="square" lIns="0" tIns="0" rIns="0" bIns="0" rtlCol="0" anchor="t">
            <a:spAutoFit/>
          </a:bodyPr>
          <a:lstStyle/>
          <a:p>
            <a:pPr>
              <a:lnSpc>
                <a:spcPts val="5418"/>
              </a:lnSpc>
            </a:pPr>
            <a:r>
              <a:rPr lang="en-US" sz="4200" b="1" cap="all" spc="168" dirty="0">
                <a:solidFill>
                  <a:srgbClr val="742743"/>
                </a:solidFill>
                <a:latin typeface="Poppins" panose="00000500000000000000" pitchFamily="2" charset="0"/>
                <a:cs typeface="Poppins" panose="00000500000000000000" pitchFamily="2" charset="0"/>
              </a:rPr>
              <a:t>D-space</a:t>
            </a:r>
          </a:p>
        </p:txBody>
      </p:sp>
      <p:sp>
        <p:nvSpPr>
          <p:cNvPr id="11" name="TextBox 11"/>
          <p:cNvSpPr txBox="1"/>
          <p:nvPr/>
        </p:nvSpPr>
        <p:spPr>
          <a:xfrm>
            <a:off x="15773400" y="2335496"/>
            <a:ext cx="817782" cy="560798"/>
          </a:xfrm>
          <a:prstGeom prst="rect">
            <a:avLst/>
          </a:prstGeom>
        </p:spPr>
        <p:txBody>
          <a:bodyPr wrap="square" lIns="0" tIns="0" rIns="0" bIns="0" rtlCol="0" anchor="t">
            <a:spAutoFit/>
          </a:bodyPr>
          <a:lstStyle/>
          <a:p>
            <a:pPr>
              <a:lnSpc>
                <a:spcPts val="4200"/>
              </a:lnSpc>
            </a:pPr>
            <a:r>
              <a:rPr lang="en-US" sz="4200" b="1" spc="432" dirty="0">
                <a:solidFill>
                  <a:srgbClr val="F2EDDB"/>
                </a:solidFill>
                <a:latin typeface="Poppins" panose="00000500000000000000" pitchFamily="2" charset="0"/>
                <a:cs typeface="Poppins" panose="00000500000000000000" pitchFamily="2" charset="0"/>
              </a:rPr>
              <a:t>02</a:t>
            </a:r>
          </a:p>
        </p:txBody>
      </p:sp>
      <p:grpSp>
        <p:nvGrpSpPr>
          <p:cNvPr id="15" name="Grupo 14">
            <a:extLst>
              <a:ext uri="{FF2B5EF4-FFF2-40B4-BE49-F238E27FC236}">
                <a16:creationId xmlns:a16="http://schemas.microsoft.com/office/drawing/2014/main" id="{727900DF-AFF8-4C21-A492-DB5EFBB76212}"/>
              </a:ext>
            </a:extLst>
          </p:cNvPr>
          <p:cNvGrpSpPr/>
          <p:nvPr/>
        </p:nvGrpSpPr>
        <p:grpSpPr>
          <a:xfrm>
            <a:off x="4626414" y="6823911"/>
            <a:ext cx="13715999" cy="3429000"/>
            <a:chOff x="54414" y="6858000"/>
            <a:chExt cx="13715999" cy="3429000"/>
          </a:xfrm>
        </p:grpSpPr>
        <p:grpSp>
          <p:nvGrpSpPr>
            <p:cNvPr id="4" name="Group 4"/>
            <p:cNvGrpSpPr/>
            <p:nvPr/>
          </p:nvGrpSpPr>
          <p:grpSpPr>
            <a:xfrm>
              <a:off x="6912413" y="6858000"/>
              <a:ext cx="6858000" cy="3429000"/>
              <a:chOff x="38061" y="0"/>
              <a:chExt cx="4797026" cy="2398513"/>
            </a:xfrm>
            <a:solidFill>
              <a:srgbClr val="E02B20"/>
            </a:solidFill>
          </p:grpSpPr>
          <p:sp>
            <p:nvSpPr>
              <p:cNvPr id="5" name="Freeform 5"/>
              <p:cNvSpPr/>
              <p:nvPr/>
            </p:nvSpPr>
            <p:spPr>
              <a:xfrm>
                <a:off x="38061" y="0"/>
                <a:ext cx="4797026" cy="2398513"/>
              </a:xfrm>
              <a:custGeom>
                <a:avLst/>
                <a:gdLst/>
                <a:ahLst/>
                <a:cxnLst/>
                <a:rect l="l" t="t" r="r" b="b"/>
                <a:pathLst>
                  <a:path w="4797026" h="2398513">
                    <a:moveTo>
                      <a:pt x="0" y="0"/>
                    </a:moveTo>
                    <a:lnTo>
                      <a:pt x="4797026" y="0"/>
                    </a:lnTo>
                    <a:lnTo>
                      <a:pt x="4797026" y="2398513"/>
                    </a:lnTo>
                    <a:lnTo>
                      <a:pt x="0" y="2398513"/>
                    </a:lnTo>
                    <a:close/>
                  </a:path>
                </a:pathLst>
              </a:custGeom>
              <a:solidFill>
                <a:srgbClr val="D6533C"/>
              </a:solidFill>
            </p:spPr>
          </p:sp>
        </p:grpSp>
        <p:pic>
          <p:nvPicPr>
            <p:cNvPr id="13" name="Picture 7">
              <a:extLst>
                <a:ext uri="{FF2B5EF4-FFF2-40B4-BE49-F238E27FC236}">
                  <a16:creationId xmlns:a16="http://schemas.microsoft.com/office/drawing/2014/main" id="{4F6262AB-CBA3-4CA4-B88E-95045B220C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858000" y="6858000"/>
              <a:ext cx="3429000" cy="3429000"/>
            </a:xfrm>
            <a:prstGeom prst="rect">
              <a:avLst/>
            </a:prstGeom>
          </p:spPr>
        </p:pic>
        <p:pic>
          <p:nvPicPr>
            <p:cNvPr id="14" name="Picture 12">
              <a:extLst>
                <a:ext uri="{FF2B5EF4-FFF2-40B4-BE49-F238E27FC236}">
                  <a16:creationId xmlns:a16="http://schemas.microsoft.com/office/drawing/2014/main" id="{4AB65AB5-CB0A-4A5E-82C1-08C1568234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414" y="6858000"/>
              <a:ext cx="6858000" cy="3429000"/>
            </a:xfrm>
            <a:prstGeom prst="rect">
              <a:avLst/>
            </a:prstGeom>
          </p:spPr>
        </p:pic>
      </p:grpSp>
      <p:sp>
        <p:nvSpPr>
          <p:cNvPr id="12" name="TextBox 10">
            <a:extLst>
              <a:ext uri="{FF2B5EF4-FFF2-40B4-BE49-F238E27FC236}">
                <a16:creationId xmlns:a16="http://schemas.microsoft.com/office/drawing/2014/main" id="{E3688456-73EE-441F-957F-9B9FDE6673AD}"/>
              </a:ext>
            </a:extLst>
          </p:cNvPr>
          <p:cNvSpPr txBox="1"/>
          <p:nvPr/>
        </p:nvSpPr>
        <p:spPr>
          <a:xfrm>
            <a:off x="8763000" y="2896294"/>
            <a:ext cx="6613649" cy="1346522"/>
          </a:xfrm>
          <a:prstGeom prst="rect">
            <a:avLst/>
          </a:prstGeom>
        </p:spPr>
        <p:txBody>
          <a:bodyPr wrap="square" lIns="0" tIns="0" rIns="0" bIns="0" rtlCol="0" anchor="t">
            <a:spAutoFit/>
          </a:bodyPr>
          <a:lstStyle/>
          <a:p>
            <a:pPr>
              <a:lnSpc>
                <a:spcPts val="3534"/>
              </a:lnSpc>
            </a:pPr>
            <a:r>
              <a:rPr lang="es-ES" sz="3200" b="0" i="0" dirty="0">
                <a:solidFill>
                  <a:srgbClr val="000000"/>
                </a:solidFill>
                <a:effectLst/>
                <a:latin typeface="Roboto" panose="02000000000000000000" pitchFamily="2" charset="0"/>
                <a:ea typeface="Roboto" panose="02000000000000000000" pitchFamily="2" charset="0"/>
              </a:rPr>
              <a:t>Para generar repositorios específicos que requieran los proyectos  </a:t>
            </a:r>
            <a:endParaRPr lang="en-US" sz="3200" spc="46" dirty="0">
              <a:solidFill>
                <a:srgbClr val="10223D"/>
              </a:solidFill>
              <a:latin typeface="Roboto" panose="02000000000000000000" pitchFamily="2" charset="0"/>
              <a:ea typeface="Roboto" panose="02000000000000000000" pitchFamily="2" charset="0"/>
            </a:endParaRPr>
          </a:p>
        </p:txBody>
      </p:sp>
      <p:pic>
        <p:nvPicPr>
          <p:cNvPr id="16" name="Picture 4">
            <a:extLst>
              <a:ext uri="{FF2B5EF4-FFF2-40B4-BE49-F238E27FC236}">
                <a16:creationId xmlns:a16="http://schemas.microsoft.com/office/drawing/2014/main" id="{09789304-11D9-4873-B63E-7BE6394706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flipH="1" flipV="1">
            <a:off x="1219200" y="6823911"/>
            <a:ext cx="3429000" cy="3429000"/>
          </a:xfrm>
          <a:prstGeom prst="rect">
            <a:avLst/>
          </a:prstGeom>
        </p:spPr>
      </p:pic>
      <p:pic>
        <p:nvPicPr>
          <p:cNvPr id="18" name="Picture 10">
            <a:extLst>
              <a:ext uri="{FF2B5EF4-FFF2-40B4-BE49-F238E27FC236}">
                <a16:creationId xmlns:a16="http://schemas.microsoft.com/office/drawing/2014/main" id="{AA148648-BA5E-453F-A809-005189F886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200000">
            <a:off x="15108287" y="6815520"/>
            <a:ext cx="3247794" cy="3220460"/>
          </a:xfrm>
          <a:prstGeom prst="rect">
            <a:avLst/>
          </a:prstGeom>
        </p:spPr>
      </p:pic>
    </p:spTree>
    <p:extLst>
      <p:ext uri="{BB962C8B-B14F-4D97-AF65-F5344CB8AC3E}">
        <p14:creationId xmlns:p14="http://schemas.microsoft.com/office/powerpoint/2010/main" val="285303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3173075" y="0"/>
            <a:ext cx="5143500" cy="5143500"/>
            <a:chOff x="0" y="0"/>
            <a:chExt cx="1913890" cy="1913890"/>
          </a:xfrm>
          <a:solidFill>
            <a:srgbClr val="742743"/>
          </a:solidFill>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grpSp>
        <p:nvGrpSpPr>
          <p:cNvPr id="4" name="Group 4"/>
          <p:cNvGrpSpPr/>
          <p:nvPr/>
        </p:nvGrpSpPr>
        <p:grpSpPr>
          <a:xfrm rot="-5400000">
            <a:off x="11201400" y="0"/>
            <a:ext cx="5143500" cy="5143500"/>
            <a:chOff x="0" y="0"/>
            <a:chExt cx="1913890" cy="1913890"/>
          </a:xfrm>
          <a:solidFill>
            <a:srgbClr val="E02B20"/>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grpSp>
        <p:nvGrpSpPr>
          <p:cNvPr id="6" name="Group 6"/>
          <p:cNvGrpSpPr/>
          <p:nvPr/>
        </p:nvGrpSpPr>
        <p:grpSpPr>
          <a:xfrm rot="-5400000">
            <a:off x="12187237" y="4157662"/>
            <a:ext cx="5143500" cy="7115176"/>
            <a:chOff x="0" y="0"/>
            <a:chExt cx="1913890" cy="3827780"/>
          </a:xfrm>
        </p:grpSpPr>
        <p:sp>
          <p:nvSpPr>
            <p:cNvPr id="7" name="Freeform 7"/>
            <p:cNvSpPr/>
            <p:nvPr/>
          </p:nvSpPr>
          <p:spPr>
            <a:xfrm>
              <a:off x="0" y="0"/>
              <a:ext cx="1913890" cy="3827780"/>
            </a:xfrm>
            <a:custGeom>
              <a:avLst/>
              <a:gdLst/>
              <a:ahLst/>
              <a:cxnLst/>
              <a:rect l="l" t="t" r="r" b="b"/>
              <a:pathLst>
                <a:path w="1913890" h="3827780">
                  <a:moveTo>
                    <a:pt x="0" y="0"/>
                  </a:moveTo>
                  <a:lnTo>
                    <a:pt x="1913890" y="0"/>
                  </a:lnTo>
                  <a:lnTo>
                    <a:pt x="1913890" y="3827780"/>
                  </a:lnTo>
                  <a:lnTo>
                    <a:pt x="0" y="3827780"/>
                  </a:lnTo>
                  <a:close/>
                </a:path>
              </a:pathLst>
            </a:custGeom>
            <a:solidFill>
              <a:srgbClr val="FFC2B4"/>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1188576" y="6704953"/>
            <a:ext cx="7127999" cy="356400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63831" y="5143498"/>
            <a:ext cx="5143500" cy="257175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3168453" y="0"/>
            <a:ext cx="5143500" cy="5143500"/>
          </a:xfrm>
          <a:prstGeom prst="rect">
            <a:avLst/>
          </a:prstGeom>
        </p:spPr>
      </p:pic>
      <p:grpSp>
        <p:nvGrpSpPr>
          <p:cNvPr id="11" name="Group 11"/>
          <p:cNvGrpSpPr/>
          <p:nvPr/>
        </p:nvGrpSpPr>
        <p:grpSpPr>
          <a:xfrm>
            <a:off x="2138043" y="1628229"/>
            <a:ext cx="7823034" cy="6636719"/>
            <a:chOff x="99357" y="32548"/>
            <a:chExt cx="10430713" cy="8848955"/>
          </a:xfrm>
        </p:grpSpPr>
        <p:sp>
          <p:nvSpPr>
            <p:cNvPr id="12" name="TextBox 12"/>
            <p:cNvSpPr txBox="1"/>
            <p:nvPr/>
          </p:nvSpPr>
          <p:spPr>
            <a:xfrm>
              <a:off x="99357" y="32548"/>
              <a:ext cx="10430713" cy="4695045"/>
            </a:xfrm>
            <a:prstGeom prst="rect">
              <a:avLst/>
            </a:prstGeom>
          </p:spPr>
          <p:txBody>
            <a:bodyPr wrap="square" lIns="0" tIns="0" rIns="0" bIns="0" rtlCol="0" anchor="t">
              <a:spAutoFit/>
            </a:bodyPr>
            <a:lstStyle/>
            <a:p>
              <a:pPr>
                <a:lnSpc>
                  <a:spcPts val="4646"/>
                </a:lnSpc>
              </a:pPr>
              <a:r>
                <a:rPr lang="en-US" sz="4200" b="1" cap="all" spc="168" dirty="0">
                  <a:solidFill>
                    <a:schemeClr val="tx1">
                      <a:lumMod val="85000"/>
                      <a:lumOff val="15000"/>
                    </a:schemeClr>
                  </a:solidFill>
                  <a:latin typeface="Poppins" panose="00000500000000000000" pitchFamily="2" charset="0"/>
                  <a:cs typeface="Poppins" panose="00000500000000000000" pitchFamily="2" charset="0"/>
                </a:rPr>
                <a:t>ASESORÍA SOBRE HERRAMIENTAS DISPONIBLES</a:t>
              </a:r>
            </a:p>
            <a:p>
              <a:pPr>
                <a:lnSpc>
                  <a:spcPts val="4646"/>
                </a:lnSpc>
              </a:pPr>
              <a:endParaRPr lang="en-US" sz="3602" spc="144" dirty="0">
                <a:solidFill>
                  <a:srgbClr val="10223D"/>
                </a:solidFill>
                <a:latin typeface="Poppins" panose="00000500000000000000" pitchFamily="2" charset="0"/>
                <a:cs typeface="Poppins" panose="00000500000000000000" pitchFamily="2" charset="0"/>
              </a:endParaRPr>
            </a:p>
            <a:p>
              <a:pPr>
                <a:lnSpc>
                  <a:spcPts val="4646"/>
                </a:lnSpc>
              </a:pPr>
              <a:endParaRPr lang="en-US" sz="3602" spc="144" dirty="0">
                <a:solidFill>
                  <a:srgbClr val="10223D"/>
                </a:solidFill>
                <a:latin typeface="Poppins" panose="00000500000000000000" pitchFamily="2" charset="0"/>
                <a:cs typeface="Poppins" panose="00000500000000000000" pitchFamily="2" charset="0"/>
              </a:endParaRPr>
            </a:p>
            <a:p>
              <a:pPr>
                <a:lnSpc>
                  <a:spcPts val="4646"/>
                </a:lnSpc>
              </a:pPr>
              <a:endParaRPr lang="en-US" sz="3602" spc="144" dirty="0">
                <a:solidFill>
                  <a:srgbClr val="10223D"/>
                </a:solidFill>
                <a:latin typeface="Poppins" panose="00000500000000000000" pitchFamily="2" charset="0"/>
                <a:cs typeface="Poppins" panose="00000500000000000000" pitchFamily="2" charset="0"/>
              </a:endParaRPr>
            </a:p>
          </p:txBody>
        </p:sp>
        <p:sp>
          <p:nvSpPr>
            <p:cNvPr id="13" name="TextBox 13"/>
            <p:cNvSpPr txBox="1"/>
            <p:nvPr/>
          </p:nvSpPr>
          <p:spPr>
            <a:xfrm>
              <a:off x="1007833" y="4008375"/>
              <a:ext cx="7541218" cy="4873128"/>
            </a:xfrm>
            <a:prstGeom prst="rect">
              <a:avLst/>
            </a:prstGeom>
          </p:spPr>
          <p:txBody>
            <a:bodyPr lIns="0" tIns="0" rIns="0" bIns="0" rtlCol="0" anchor="t">
              <a:spAutoFit/>
            </a:bodyPr>
            <a:lstStyle/>
            <a:p>
              <a:pPr>
                <a:lnSpc>
                  <a:spcPts val="3648"/>
                </a:lnSpc>
              </a:pPr>
              <a:r>
                <a:rPr lang="en-US" sz="3200" spc="48" dirty="0" err="1">
                  <a:solidFill>
                    <a:srgbClr val="10223D"/>
                  </a:solidFill>
                  <a:latin typeface="Roboto" panose="02000000000000000000" pitchFamily="2" charset="0"/>
                  <a:ea typeface="Roboto" panose="02000000000000000000" pitchFamily="2" charset="0"/>
                </a:rPr>
                <a:t>Herramientas</a:t>
              </a:r>
              <a:r>
                <a:rPr lang="en-US" sz="3200" spc="48" dirty="0">
                  <a:solidFill>
                    <a:srgbClr val="10223D"/>
                  </a:solidFill>
                  <a:latin typeface="Roboto" panose="02000000000000000000" pitchFamily="2" charset="0"/>
                  <a:ea typeface="Roboto" panose="02000000000000000000" pitchFamily="2" charset="0"/>
                </a:rPr>
                <a:t> que </a:t>
              </a:r>
              <a:r>
                <a:rPr lang="en-US" sz="3200" spc="48" dirty="0" err="1">
                  <a:solidFill>
                    <a:srgbClr val="10223D"/>
                  </a:solidFill>
                  <a:latin typeface="Roboto" panose="02000000000000000000" pitchFamily="2" charset="0"/>
                  <a:ea typeface="Roboto" panose="02000000000000000000" pitchFamily="2" charset="0"/>
                </a:rPr>
                <a:t>generamos</a:t>
              </a:r>
              <a:r>
                <a:rPr lang="en-US" sz="3200" spc="48" dirty="0">
                  <a:solidFill>
                    <a:srgbClr val="10223D"/>
                  </a:solidFill>
                  <a:latin typeface="Roboto" panose="02000000000000000000" pitchFamily="2" charset="0"/>
                  <a:ea typeface="Roboto" panose="02000000000000000000" pitchFamily="2" charset="0"/>
                </a:rPr>
                <a:t> a </a:t>
              </a:r>
              <a:r>
                <a:rPr lang="en-US" sz="3200" spc="48" dirty="0" err="1">
                  <a:solidFill>
                    <a:srgbClr val="10223D"/>
                  </a:solidFill>
                  <a:latin typeface="Roboto" panose="02000000000000000000" pitchFamily="2" charset="0"/>
                  <a:ea typeface="Roboto" panose="02000000000000000000" pitchFamily="2" charset="0"/>
                </a:rPr>
                <a:t>través</a:t>
              </a:r>
              <a:r>
                <a:rPr lang="en-US" sz="3200" spc="48" dirty="0">
                  <a:solidFill>
                    <a:srgbClr val="10223D"/>
                  </a:solidFill>
                  <a:latin typeface="Roboto" panose="02000000000000000000" pitchFamily="2" charset="0"/>
                  <a:ea typeface="Roboto" panose="02000000000000000000" pitchFamily="2" charset="0"/>
                </a:rPr>
                <a:t> de </a:t>
              </a:r>
              <a:r>
                <a:rPr lang="en-US" sz="3200" spc="48" dirty="0" err="1">
                  <a:solidFill>
                    <a:srgbClr val="10223D"/>
                  </a:solidFill>
                  <a:latin typeface="Roboto" panose="02000000000000000000" pitchFamily="2" charset="0"/>
                  <a:ea typeface="Roboto" panose="02000000000000000000" pitchFamily="2" charset="0"/>
                </a:rPr>
                <a:t>nuestra</a:t>
              </a:r>
              <a:r>
                <a:rPr lang="en-US" sz="3200" spc="48" dirty="0">
                  <a:solidFill>
                    <a:srgbClr val="10223D"/>
                  </a:solidFill>
                  <a:latin typeface="Roboto" panose="02000000000000000000" pitchFamily="2" charset="0"/>
                  <a:ea typeface="Roboto" panose="02000000000000000000" pitchFamily="2" charset="0"/>
                </a:rPr>
                <a:t> </a:t>
              </a:r>
              <a:r>
                <a:rPr lang="en-US" sz="3200" spc="48" dirty="0" err="1">
                  <a:solidFill>
                    <a:srgbClr val="10223D"/>
                  </a:solidFill>
                  <a:latin typeface="Roboto" panose="02000000000000000000" pitchFamily="2" charset="0"/>
                  <a:ea typeface="Roboto" panose="02000000000000000000" pitchFamily="2" charset="0"/>
                </a:rPr>
                <a:t>participación</a:t>
              </a:r>
              <a:r>
                <a:rPr lang="en-US" sz="3200" spc="48" dirty="0">
                  <a:solidFill>
                    <a:srgbClr val="10223D"/>
                  </a:solidFill>
                  <a:latin typeface="Roboto" panose="02000000000000000000" pitchFamily="2" charset="0"/>
                  <a:ea typeface="Roboto" panose="02000000000000000000" pitchFamily="2" charset="0"/>
                </a:rPr>
                <a:t> </a:t>
              </a:r>
              <a:r>
                <a:rPr lang="en-US" sz="3200" spc="48" dirty="0" err="1">
                  <a:solidFill>
                    <a:srgbClr val="10223D"/>
                  </a:solidFill>
                  <a:latin typeface="Roboto" panose="02000000000000000000" pitchFamily="2" charset="0"/>
                  <a:ea typeface="Roboto" panose="02000000000000000000" pitchFamily="2" charset="0"/>
                </a:rPr>
                <a:t>en</a:t>
              </a:r>
              <a:r>
                <a:rPr lang="en-US" sz="3200" spc="48" dirty="0">
                  <a:solidFill>
                    <a:srgbClr val="10223D"/>
                  </a:solidFill>
                  <a:latin typeface="Roboto" panose="02000000000000000000" pitchFamily="2" charset="0"/>
                  <a:ea typeface="Roboto" panose="02000000000000000000" pitchFamily="2" charset="0"/>
                </a:rPr>
                <a:t> </a:t>
              </a:r>
              <a:r>
                <a:rPr lang="en-US" sz="3200" spc="48" dirty="0" err="1">
                  <a:solidFill>
                    <a:srgbClr val="10223D"/>
                  </a:solidFill>
                  <a:latin typeface="Roboto" panose="02000000000000000000" pitchFamily="2" charset="0"/>
                  <a:ea typeface="Roboto" panose="02000000000000000000" pitchFamily="2" charset="0"/>
                </a:rPr>
                <a:t>proyectos</a:t>
              </a:r>
              <a:r>
                <a:rPr lang="en-US" sz="3200" spc="48" dirty="0">
                  <a:solidFill>
                    <a:srgbClr val="10223D"/>
                  </a:solidFill>
                  <a:latin typeface="Roboto" panose="02000000000000000000" pitchFamily="2" charset="0"/>
                  <a:ea typeface="Roboto" panose="02000000000000000000" pitchFamily="2" charset="0"/>
                </a:rPr>
                <a:t> (</a:t>
              </a:r>
              <a:r>
                <a:rPr lang="en-US" sz="3200" spc="48" dirty="0">
                  <a:solidFill>
                    <a:schemeClr val="tx1">
                      <a:lumMod val="85000"/>
                      <a:lumOff val="15000"/>
                    </a:schemeClr>
                  </a:solidFill>
                  <a:latin typeface="Roboto" panose="02000000000000000000" pitchFamily="2" charset="0"/>
                  <a:ea typeface="Roboto" panose="02000000000000000000" pitchFamily="2" charset="0"/>
                  <a:hlinkClick r:id="rId8">
                    <a:extLst>
                      <a:ext uri="{A12FA001-AC4F-418D-AE19-62706E023703}">
                        <ahyp:hlinkClr xmlns:ahyp="http://schemas.microsoft.com/office/drawing/2018/hyperlinkcolor" val="tx"/>
                      </a:ext>
                    </a:extLst>
                  </a:hlinkClick>
                </a:rPr>
                <a:t>CLARIN</a:t>
              </a:r>
              <a:r>
                <a:rPr lang="en-US" sz="3200" spc="48" dirty="0">
                  <a:solidFill>
                    <a:srgbClr val="10223D"/>
                  </a:solidFill>
                  <a:latin typeface="Roboto" panose="02000000000000000000" pitchFamily="2" charset="0"/>
                  <a:ea typeface="Roboto" panose="02000000000000000000" pitchFamily="2" charset="0"/>
                </a:rPr>
                <a:t>, etc.) o de software libre que </a:t>
              </a:r>
              <a:r>
                <a:rPr lang="en-US" sz="3200" spc="48" dirty="0" err="1">
                  <a:solidFill>
                    <a:srgbClr val="10223D"/>
                  </a:solidFill>
                  <a:latin typeface="Roboto" panose="02000000000000000000" pitchFamily="2" charset="0"/>
                  <a:ea typeface="Roboto" panose="02000000000000000000" pitchFamily="2" charset="0"/>
                </a:rPr>
                <a:t>buscamos</a:t>
              </a:r>
              <a:r>
                <a:rPr lang="en-US" sz="3200" spc="48" dirty="0">
                  <a:solidFill>
                    <a:srgbClr val="10223D"/>
                  </a:solidFill>
                  <a:latin typeface="Roboto" panose="02000000000000000000" pitchFamily="2" charset="0"/>
                  <a:ea typeface="Roboto" panose="02000000000000000000" pitchFamily="2" charset="0"/>
                </a:rPr>
                <a:t> </a:t>
              </a:r>
              <a:r>
                <a:rPr lang="en-US" sz="3200" spc="48" dirty="0" err="1">
                  <a:solidFill>
                    <a:srgbClr val="10223D"/>
                  </a:solidFill>
                  <a:latin typeface="Roboto" panose="02000000000000000000" pitchFamily="2" charset="0"/>
                  <a:ea typeface="Roboto" panose="02000000000000000000" pitchFamily="2" charset="0"/>
                </a:rPr>
                <a:t>en</a:t>
              </a:r>
              <a:r>
                <a:rPr lang="en-US" sz="3200" spc="48" dirty="0">
                  <a:solidFill>
                    <a:srgbClr val="10223D"/>
                  </a:solidFill>
                  <a:latin typeface="Roboto" panose="02000000000000000000" pitchFamily="2" charset="0"/>
                  <a:ea typeface="Roboto" panose="02000000000000000000" pitchFamily="2" charset="0"/>
                </a:rPr>
                <a:t> </a:t>
              </a:r>
              <a:r>
                <a:rPr lang="en-US" sz="3200" spc="48" dirty="0" err="1">
                  <a:solidFill>
                    <a:srgbClr val="10223D"/>
                  </a:solidFill>
                  <a:latin typeface="Roboto" panose="02000000000000000000" pitchFamily="2" charset="0"/>
                  <a:ea typeface="Roboto" panose="02000000000000000000" pitchFamily="2" charset="0"/>
                </a:rPr>
                <a:t>función</a:t>
              </a:r>
              <a:r>
                <a:rPr lang="en-US" sz="3200" spc="48" dirty="0">
                  <a:solidFill>
                    <a:srgbClr val="10223D"/>
                  </a:solidFill>
                  <a:latin typeface="Roboto" panose="02000000000000000000" pitchFamily="2" charset="0"/>
                  <a:ea typeface="Roboto" panose="02000000000000000000" pitchFamily="2" charset="0"/>
                </a:rPr>
                <a:t> de las </a:t>
              </a:r>
              <a:r>
                <a:rPr lang="en-US" sz="3200" spc="48" dirty="0" err="1">
                  <a:solidFill>
                    <a:srgbClr val="10223D"/>
                  </a:solidFill>
                  <a:latin typeface="Roboto" panose="02000000000000000000" pitchFamily="2" charset="0"/>
                  <a:ea typeface="Roboto" panose="02000000000000000000" pitchFamily="2" charset="0"/>
                </a:rPr>
                <a:t>necesidades</a:t>
              </a:r>
              <a:r>
                <a:rPr lang="en-US" sz="3200" spc="48" dirty="0">
                  <a:solidFill>
                    <a:srgbClr val="10223D"/>
                  </a:solidFill>
                  <a:latin typeface="Roboto" panose="02000000000000000000" pitchFamily="2" charset="0"/>
                  <a:ea typeface="Roboto" panose="02000000000000000000" pitchFamily="2" charset="0"/>
                </a:rPr>
                <a:t> que </a:t>
              </a:r>
              <a:r>
                <a:rPr lang="en-US" sz="3200" spc="48" dirty="0" err="1">
                  <a:solidFill>
                    <a:srgbClr val="10223D"/>
                  </a:solidFill>
                  <a:latin typeface="Roboto" panose="02000000000000000000" pitchFamily="2" charset="0"/>
                  <a:ea typeface="Roboto" panose="02000000000000000000" pitchFamily="2" charset="0"/>
                </a:rPr>
                <a:t>nos</a:t>
              </a:r>
              <a:r>
                <a:rPr lang="en-US" sz="3200" spc="48" dirty="0">
                  <a:solidFill>
                    <a:srgbClr val="10223D"/>
                  </a:solidFill>
                  <a:latin typeface="Roboto" panose="02000000000000000000" pitchFamily="2" charset="0"/>
                  <a:ea typeface="Roboto" panose="02000000000000000000" pitchFamily="2" charset="0"/>
                </a:rPr>
                <a:t> </a:t>
              </a:r>
              <a:r>
                <a:rPr lang="en-US" sz="3200" spc="48" dirty="0" err="1">
                  <a:solidFill>
                    <a:srgbClr val="10223D"/>
                  </a:solidFill>
                  <a:latin typeface="Roboto" panose="02000000000000000000" pitchFamily="2" charset="0"/>
                  <a:ea typeface="Roboto" panose="02000000000000000000" pitchFamily="2" charset="0"/>
                </a:rPr>
                <a:t>expresan</a:t>
              </a:r>
              <a:r>
                <a:rPr lang="en-US" sz="3200" spc="48" dirty="0">
                  <a:solidFill>
                    <a:srgbClr val="10223D"/>
                  </a:solidFill>
                  <a:latin typeface="Roboto" panose="02000000000000000000" pitchFamily="2" charset="0"/>
                  <a:ea typeface="Roboto" panose="02000000000000000000" pitchFamily="2" charset="0"/>
                </a:rPr>
                <a:t>. </a:t>
              </a:r>
            </a:p>
            <a:p>
              <a:pPr>
                <a:lnSpc>
                  <a:spcPts val="3648"/>
                </a:lnSpc>
              </a:pPr>
              <a:endParaRPr lang="en-US" sz="2400" spc="48" dirty="0">
                <a:solidFill>
                  <a:srgbClr val="10223D"/>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526819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3173075" y="0"/>
            <a:ext cx="5143500" cy="5143500"/>
            <a:chOff x="0" y="0"/>
            <a:chExt cx="1913890" cy="1913890"/>
          </a:xfrm>
          <a:solidFill>
            <a:srgbClr val="742743"/>
          </a:solidFill>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grpSp>
        <p:nvGrpSpPr>
          <p:cNvPr id="4" name="Group 4"/>
          <p:cNvGrpSpPr/>
          <p:nvPr/>
        </p:nvGrpSpPr>
        <p:grpSpPr>
          <a:xfrm rot="-5400000">
            <a:off x="9906004" y="304801"/>
            <a:ext cx="5143500" cy="4533899"/>
            <a:chOff x="0" y="0"/>
            <a:chExt cx="1913890" cy="1828828"/>
          </a:xfrm>
          <a:solidFill>
            <a:srgbClr val="E02B20"/>
          </a:solidFill>
        </p:grpSpPr>
        <p:sp>
          <p:nvSpPr>
            <p:cNvPr id="5" name="Freeform 5"/>
            <p:cNvSpPr/>
            <p:nvPr/>
          </p:nvSpPr>
          <p:spPr>
            <a:xfrm>
              <a:off x="0" y="0"/>
              <a:ext cx="1913890" cy="1828828"/>
            </a:xfrm>
            <a:custGeom>
              <a:avLst/>
              <a:gdLst/>
              <a:ahLst/>
              <a:cxnLst/>
              <a:rect l="l" t="t" r="r" b="b"/>
              <a:pathLst>
                <a:path w="1913890" h="1913890">
                  <a:moveTo>
                    <a:pt x="0" y="0"/>
                  </a:moveTo>
                  <a:lnTo>
                    <a:pt x="1913890" y="0"/>
                  </a:lnTo>
                  <a:lnTo>
                    <a:pt x="1913890" y="1913890"/>
                  </a:lnTo>
                  <a:lnTo>
                    <a:pt x="0" y="1913890"/>
                  </a:lnTo>
                  <a:close/>
                </a:path>
              </a:pathLst>
            </a:custGeom>
            <a:grpFill/>
          </p:spPr>
          <p:txBody>
            <a:bodyPr/>
            <a:lstStyle/>
            <a:p>
              <a:endParaRPr lang="es-ES" dirty="0"/>
            </a:p>
          </p:txBody>
        </p:sp>
      </p:grpSp>
      <p:grpSp>
        <p:nvGrpSpPr>
          <p:cNvPr id="6" name="Group 6"/>
          <p:cNvGrpSpPr/>
          <p:nvPr/>
        </p:nvGrpSpPr>
        <p:grpSpPr>
          <a:xfrm rot="-5400000">
            <a:off x="11691940" y="3662364"/>
            <a:ext cx="5143500" cy="8105772"/>
            <a:chOff x="0" y="0"/>
            <a:chExt cx="1913890" cy="3827780"/>
          </a:xfrm>
        </p:grpSpPr>
        <p:sp>
          <p:nvSpPr>
            <p:cNvPr id="7" name="Freeform 7"/>
            <p:cNvSpPr/>
            <p:nvPr/>
          </p:nvSpPr>
          <p:spPr>
            <a:xfrm>
              <a:off x="0" y="0"/>
              <a:ext cx="1913890" cy="3827780"/>
            </a:xfrm>
            <a:custGeom>
              <a:avLst/>
              <a:gdLst/>
              <a:ahLst/>
              <a:cxnLst/>
              <a:rect l="l" t="t" r="r" b="b"/>
              <a:pathLst>
                <a:path w="1913890" h="3827780">
                  <a:moveTo>
                    <a:pt x="0" y="0"/>
                  </a:moveTo>
                  <a:lnTo>
                    <a:pt x="1913890" y="0"/>
                  </a:lnTo>
                  <a:lnTo>
                    <a:pt x="1913890" y="3827780"/>
                  </a:lnTo>
                  <a:lnTo>
                    <a:pt x="0" y="3827780"/>
                  </a:lnTo>
                  <a:close/>
                </a:path>
              </a:pathLst>
            </a:custGeom>
            <a:solidFill>
              <a:srgbClr val="FFC2B4"/>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0515600" y="6515101"/>
            <a:ext cx="7527130" cy="376356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92000" y="0"/>
            <a:ext cx="4800600" cy="24003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0248907" y="-12408"/>
            <a:ext cx="4495796" cy="5151772"/>
          </a:xfrm>
          <a:prstGeom prst="rect">
            <a:avLst/>
          </a:prstGeom>
        </p:spPr>
      </p:pic>
      <p:grpSp>
        <p:nvGrpSpPr>
          <p:cNvPr id="11" name="Group 11"/>
          <p:cNvGrpSpPr/>
          <p:nvPr/>
        </p:nvGrpSpPr>
        <p:grpSpPr>
          <a:xfrm>
            <a:off x="1167461" y="1098984"/>
            <a:ext cx="6909739" cy="8801311"/>
            <a:chOff x="-58159" y="-55624"/>
            <a:chExt cx="7625298" cy="11735078"/>
          </a:xfrm>
        </p:grpSpPr>
        <p:sp>
          <p:nvSpPr>
            <p:cNvPr id="12" name="TextBox 12"/>
            <p:cNvSpPr txBox="1"/>
            <p:nvPr/>
          </p:nvSpPr>
          <p:spPr>
            <a:xfrm>
              <a:off x="25921" y="-55624"/>
              <a:ext cx="7541218" cy="4695045"/>
            </a:xfrm>
            <a:prstGeom prst="rect">
              <a:avLst/>
            </a:prstGeom>
          </p:spPr>
          <p:txBody>
            <a:bodyPr lIns="0" tIns="0" rIns="0" bIns="0" rtlCol="0" anchor="t">
              <a:spAutoFit/>
            </a:bodyPr>
            <a:lstStyle/>
            <a:p>
              <a:pPr>
                <a:lnSpc>
                  <a:spcPts val="4646"/>
                </a:lnSpc>
              </a:pPr>
              <a:r>
                <a:rPr lang="en-US" sz="3602" spc="144" dirty="0">
                  <a:solidFill>
                    <a:srgbClr val="10223D"/>
                  </a:solidFill>
                  <a:latin typeface="Poppins" panose="00000500000000000000" pitchFamily="2" charset="0"/>
                  <a:cs typeface="Poppins" panose="00000500000000000000" pitchFamily="2" charset="0"/>
                </a:rPr>
                <a:t>El personal </a:t>
              </a:r>
              <a:r>
                <a:rPr lang="en-US" sz="3602" spc="144" dirty="0" err="1">
                  <a:solidFill>
                    <a:srgbClr val="10223D"/>
                  </a:solidFill>
                  <a:latin typeface="Poppins" panose="00000500000000000000" pitchFamily="2" charset="0"/>
                  <a:cs typeface="Poppins" panose="00000500000000000000" pitchFamily="2" charset="0"/>
                </a:rPr>
                <a:t>técnico</a:t>
              </a:r>
              <a:r>
                <a:rPr lang="en-US" sz="3602" spc="144" dirty="0">
                  <a:solidFill>
                    <a:srgbClr val="10223D"/>
                  </a:solidFill>
                  <a:latin typeface="Poppins" panose="00000500000000000000" pitchFamily="2" charset="0"/>
                  <a:cs typeface="Poppins" panose="00000500000000000000" pitchFamily="2" charset="0"/>
                </a:rPr>
                <a:t> del LINHD </a:t>
              </a:r>
              <a:r>
                <a:rPr lang="en-US" sz="3602" spc="144" dirty="0" err="1">
                  <a:solidFill>
                    <a:srgbClr val="10223D"/>
                  </a:solidFill>
                  <a:latin typeface="Poppins" panose="00000500000000000000" pitchFamily="2" charset="0"/>
                  <a:cs typeface="Poppins" panose="00000500000000000000" pitchFamily="2" charset="0"/>
                </a:rPr>
                <a:t>tiene</a:t>
              </a:r>
              <a:r>
                <a:rPr lang="en-US" sz="3602" spc="144" dirty="0">
                  <a:solidFill>
                    <a:srgbClr val="10223D"/>
                  </a:solidFill>
                  <a:latin typeface="Poppins" panose="00000500000000000000" pitchFamily="2" charset="0"/>
                  <a:cs typeface="Poppins" panose="00000500000000000000" pitchFamily="2" charset="0"/>
                </a:rPr>
                <a:t> </a:t>
              </a:r>
              <a:r>
                <a:rPr lang="en-US" sz="3602" spc="144" dirty="0" err="1">
                  <a:solidFill>
                    <a:srgbClr val="10223D"/>
                  </a:solidFill>
                  <a:latin typeface="Poppins" panose="00000500000000000000" pitchFamily="2" charset="0"/>
                  <a:cs typeface="Poppins" panose="00000500000000000000" pitchFamily="2" charset="0"/>
                </a:rPr>
                <a:t>siempre</a:t>
              </a:r>
              <a:r>
                <a:rPr lang="en-US" sz="3602" spc="144" dirty="0">
                  <a:solidFill>
                    <a:srgbClr val="10223D"/>
                  </a:solidFill>
                  <a:latin typeface="Poppins" panose="00000500000000000000" pitchFamily="2" charset="0"/>
                  <a:cs typeface="Poppins" panose="00000500000000000000" pitchFamily="2" charset="0"/>
                </a:rPr>
                <a:t> una </a:t>
              </a:r>
              <a:r>
                <a:rPr lang="en-US" sz="3602" spc="144" dirty="0" err="1">
                  <a:solidFill>
                    <a:srgbClr val="10223D"/>
                  </a:solidFill>
                  <a:latin typeface="Poppins" panose="00000500000000000000" pitchFamily="2" charset="0"/>
                  <a:cs typeface="Poppins" panose="00000500000000000000" pitchFamily="2" charset="0"/>
                </a:rPr>
                <a:t>actitud</a:t>
              </a:r>
              <a:r>
                <a:rPr lang="en-US" sz="3602" spc="144" dirty="0">
                  <a:solidFill>
                    <a:srgbClr val="10223D"/>
                  </a:solidFill>
                  <a:latin typeface="Poppins" panose="00000500000000000000" pitchFamily="2" charset="0"/>
                  <a:cs typeface="Poppins" panose="00000500000000000000" pitchFamily="2" charset="0"/>
                </a:rPr>
                <a:t> </a:t>
              </a:r>
              <a:r>
                <a:rPr lang="en-US" sz="3602" spc="144" dirty="0" err="1">
                  <a:solidFill>
                    <a:srgbClr val="10223D"/>
                  </a:solidFill>
                  <a:latin typeface="Poppins" panose="00000500000000000000" pitchFamily="2" charset="0"/>
                  <a:cs typeface="Poppins" panose="00000500000000000000" pitchFamily="2" charset="0"/>
                </a:rPr>
                <a:t>abierta</a:t>
              </a:r>
              <a:r>
                <a:rPr lang="en-US" sz="3602" spc="144" dirty="0">
                  <a:solidFill>
                    <a:srgbClr val="10223D"/>
                  </a:solidFill>
                  <a:latin typeface="Poppins" panose="00000500000000000000" pitchFamily="2" charset="0"/>
                  <a:cs typeface="Poppins" panose="00000500000000000000" pitchFamily="2" charset="0"/>
                </a:rPr>
                <a:t> y </a:t>
              </a:r>
              <a:r>
                <a:rPr lang="en-US" sz="3602" spc="144" dirty="0" err="1">
                  <a:solidFill>
                    <a:srgbClr val="10223D"/>
                  </a:solidFill>
                  <a:latin typeface="Poppins" panose="00000500000000000000" pitchFamily="2" charset="0"/>
                  <a:cs typeface="Poppins" panose="00000500000000000000" pitchFamily="2" charset="0"/>
                </a:rPr>
                <a:t>proactiva</a:t>
              </a:r>
              <a:endParaRPr lang="en-US" sz="3602" spc="144" dirty="0">
                <a:solidFill>
                  <a:srgbClr val="10223D"/>
                </a:solidFill>
                <a:latin typeface="Poppins" panose="00000500000000000000" pitchFamily="2" charset="0"/>
                <a:cs typeface="Poppins" panose="00000500000000000000" pitchFamily="2" charset="0"/>
              </a:endParaRPr>
            </a:p>
            <a:p>
              <a:pPr>
                <a:lnSpc>
                  <a:spcPts val="4646"/>
                </a:lnSpc>
              </a:pPr>
              <a:endParaRPr lang="en-US" sz="3602" spc="144" dirty="0">
                <a:solidFill>
                  <a:srgbClr val="10223D"/>
                </a:solidFill>
                <a:latin typeface="Poppins" panose="00000500000000000000" pitchFamily="2" charset="0"/>
                <a:cs typeface="Poppins" panose="00000500000000000000" pitchFamily="2" charset="0"/>
              </a:endParaRPr>
            </a:p>
            <a:p>
              <a:pPr>
                <a:lnSpc>
                  <a:spcPts val="4646"/>
                </a:lnSpc>
              </a:pPr>
              <a:endParaRPr lang="en-US" sz="3602" spc="144" dirty="0">
                <a:solidFill>
                  <a:srgbClr val="10223D"/>
                </a:solidFill>
                <a:latin typeface="Poppins" panose="00000500000000000000" pitchFamily="2" charset="0"/>
                <a:cs typeface="Poppins" panose="00000500000000000000" pitchFamily="2" charset="0"/>
              </a:endParaRPr>
            </a:p>
            <a:p>
              <a:pPr>
                <a:lnSpc>
                  <a:spcPts val="4646"/>
                </a:lnSpc>
              </a:pPr>
              <a:endParaRPr lang="en-US" sz="3602" spc="144" dirty="0">
                <a:solidFill>
                  <a:srgbClr val="10223D"/>
                </a:solidFill>
                <a:latin typeface="Poppins" panose="00000500000000000000" pitchFamily="2" charset="0"/>
                <a:cs typeface="Poppins" panose="00000500000000000000" pitchFamily="2" charset="0"/>
              </a:endParaRPr>
            </a:p>
          </p:txBody>
        </p:sp>
        <p:sp>
          <p:nvSpPr>
            <p:cNvPr id="13" name="TextBox 13"/>
            <p:cNvSpPr txBox="1"/>
            <p:nvPr/>
          </p:nvSpPr>
          <p:spPr>
            <a:xfrm>
              <a:off x="-58159" y="3711463"/>
              <a:ext cx="7541218" cy="7967991"/>
            </a:xfrm>
            <a:prstGeom prst="rect">
              <a:avLst/>
            </a:prstGeom>
          </p:spPr>
          <p:txBody>
            <a:bodyPr lIns="0" tIns="0" rIns="0" bIns="0" rtlCol="0" anchor="t">
              <a:spAutoFit/>
            </a:bodyPr>
            <a:lstStyle/>
            <a:p>
              <a:pPr>
                <a:lnSpc>
                  <a:spcPts val="3648"/>
                </a:lnSpc>
              </a:pPr>
              <a:r>
                <a:rPr lang="en-US" sz="2800" spc="48" dirty="0">
                  <a:solidFill>
                    <a:srgbClr val="10223D"/>
                  </a:solidFill>
                  <a:latin typeface="Roboto" panose="02000000000000000000" pitchFamily="2" charset="0"/>
                  <a:ea typeface="Roboto" panose="02000000000000000000" pitchFamily="2" charset="0"/>
                </a:rPr>
                <a:t>Para responder a las </a:t>
              </a:r>
              <a:r>
                <a:rPr lang="en-US" sz="2800" spc="48" dirty="0" err="1">
                  <a:solidFill>
                    <a:srgbClr val="10223D"/>
                  </a:solidFill>
                  <a:latin typeface="Roboto" panose="02000000000000000000" pitchFamily="2" charset="0"/>
                  <a:ea typeface="Roboto" panose="02000000000000000000" pitchFamily="2" charset="0"/>
                </a:rPr>
                <a:t>necesidades</a:t>
              </a:r>
              <a:r>
                <a:rPr lang="en-US" sz="2800" spc="48" dirty="0">
                  <a:solidFill>
                    <a:srgbClr val="10223D"/>
                  </a:solidFill>
                  <a:latin typeface="Roboto" panose="02000000000000000000" pitchFamily="2" charset="0"/>
                  <a:ea typeface="Roboto" panose="02000000000000000000" pitchFamily="2" charset="0"/>
                </a:rPr>
                <a:t> de los </a:t>
              </a:r>
              <a:r>
                <a:rPr lang="en-US" sz="2800" spc="48" dirty="0" err="1">
                  <a:solidFill>
                    <a:srgbClr val="10223D"/>
                  </a:solidFill>
                  <a:latin typeface="Roboto" panose="02000000000000000000" pitchFamily="2" charset="0"/>
                  <a:ea typeface="Roboto" panose="02000000000000000000" pitchFamily="2" charset="0"/>
                </a:rPr>
                <a:t>investigadores</a:t>
              </a:r>
              <a:r>
                <a:rPr lang="en-US" sz="2800" spc="48" dirty="0">
                  <a:solidFill>
                    <a:srgbClr val="10223D"/>
                  </a:solidFill>
                  <a:latin typeface="Roboto" panose="02000000000000000000" pitchFamily="2" charset="0"/>
                  <a:ea typeface="Roboto" panose="02000000000000000000" pitchFamily="2" charset="0"/>
                </a:rPr>
                <a:t>, el personal de la </a:t>
              </a:r>
              <a:r>
                <a:rPr lang="en-US" sz="2800" spc="48" dirty="0" err="1">
                  <a:solidFill>
                    <a:srgbClr val="10223D"/>
                  </a:solidFill>
                  <a:latin typeface="Roboto" panose="02000000000000000000" pitchFamily="2" charset="0"/>
                  <a:ea typeface="Roboto" panose="02000000000000000000" pitchFamily="2" charset="0"/>
                </a:rPr>
                <a:t>Biblioteca</a:t>
              </a:r>
              <a:r>
                <a:rPr lang="en-US" sz="2800" spc="48" dirty="0">
                  <a:solidFill>
                    <a:srgbClr val="10223D"/>
                  </a:solidFill>
                  <a:latin typeface="Roboto" panose="02000000000000000000" pitchFamily="2" charset="0"/>
                  <a:ea typeface="Roboto" panose="02000000000000000000" pitchFamily="2" charset="0"/>
                </a:rPr>
                <a:t> se forma </a:t>
              </a:r>
              <a:r>
                <a:rPr lang="en-US" sz="2800" spc="48" dirty="0" err="1">
                  <a:solidFill>
                    <a:srgbClr val="10223D"/>
                  </a:solidFill>
                  <a:latin typeface="Roboto" panose="02000000000000000000" pitchFamily="2" charset="0"/>
                  <a:ea typeface="Roboto" panose="02000000000000000000" pitchFamily="2" charset="0"/>
                </a:rPr>
                <a:t>en</a:t>
              </a:r>
              <a:r>
                <a:rPr lang="en-US" sz="2800" spc="48" dirty="0">
                  <a:solidFill>
                    <a:srgbClr val="10223D"/>
                  </a:solidFill>
                  <a:latin typeface="Roboto" panose="02000000000000000000" pitchFamily="2" charset="0"/>
                  <a:ea typeface="Roboto" panose="02000000000000000000" pitchFamily="2" charset="0"/>
                </a:rPr>
                <a:t> </a:t>
              </a:r>
              <a:r>
                <a:rPr lang="en-US" sz="2800" spc="48" dirty="0" err="1">
                  <a:solidFill>
                    <a:srgbClr val="10223D"/>
                  </a:solidFill>
                  <a:latin typeface="Roboto" panose="02000000000000000000" pitchFamily="2" charset="0"/>
                  <a:ea typeface="Roboto" panose="02000000000000000000" pitchFamily="2" charset="0"/>
                </a:rPr>
                <a:t>aquellos</a:t>
              </a:r>
              <a:r>
                <a:rPr lang="en-US" sz="2800" spc="48" dirty="0">
                  <a:solidFill>
                    <a:srgbClr val="10223D"/>
                  </a:solidFill>
                  <a:latin typeface="Roboto" panose="02000000000000000000" pitchFamily="2" charset="0"/>
                  <a:ea typeface="Roboto" panose="02000000000000000000" pitchFamily="2" charset="0"/>
                </a:rPr>
                <a:t> </a:t>
              </a:r>
              <a:r>
                <a:rPr lang="en-US" sz="2800" spc="48" dirty="0" err="1">
                  <a:solidFill>
                    <a:srgbClr val="10223D"/>
                  </a:solidFill>
                  <a:latin typeface="Roboto" panose="02000000000000000000" pitchFamily="2" charset="0"/>
                  <a:ea typeface="Roboto" panose="02000000000000000000" pitchFamily="2" charset="0"/>
                </a:rPr>
                <a:t>programas</a:t>
              </a:r>
              <a:r>
                <a:rPr lang="en-US" sz="2800" spc="48" dirty="0">
                  <a:solidFill>
                    <a:srgbClr val="10223D"/>
                  </a:solidFill>
                  <a:latin typeface="Roboto" panose="02000000000000000000" pitchFamily="2" charset="0"/>
                  <a:ea typeface="Roboto" panose="02000000000000000000" pitchFamily="2" charset="0"/>
                </a:rPr>
                <a:t> y </a:t>
              </a:r>
              <a:r>
                <a:rPr lang="en-US" sz="2800" spc="48" dirty="0" err="1">
                  <a:solidFill>
                    <a:srgbClr val="10223D"/>
                  </a:solidFill>
                  <a:latin typeface="Roboto" panose="02000000000000000000" pitchFamily="2" charset="0"/>
                  <a:ea typeface="Roboto" panose="02000000000000000000" pitchFamily="2" charset="0"/>
                </a:rPr>
                <a:t>lenguajes</a:t>
              </a:r>
              <a:r>
                <a:rPr lang="en-US" sz="2800" spc="48" dirty="0">
                  <a:solidFill>
                    <a:srgbClr val="10223D"/>
                  </a:solidFill>
                  <a:latin typeface="Roboto" panose="02000000000000000000" pitchFamily="2" charset="0"/>
                  <a:ea typeface="Roboto" panose="02000000000000000000" pitchFamily="2" charset="0"/>
                </a:rPr>
                <a:t> que </a:t>
              </a:r>
              <a:r>
                <a:rPr lang="en-US" sz="2800" spc="48" dirty="0" err="1">
                  <a:solidFill>
                    <a:srgbClr val="10223D"/>
                  </a:solidFill>
                  <a:latin typeface="Roboto" panose="02000000000000000000" pitchFamily="2" charset="0"/>
                  <a:ea typeface="Roboto" panose="02000000000000000000" pitchFamily="2" charset="0"/>
                </a:rPr>
                <a:t>requieren</a:t>
              </a:r>
              <a:r>
                <a:rPr lang="en-US" sz="2800" spc="48" dirty="0">
                  <a:solidFill>
                    <a:srgbClr val="10223D"/>
                  </a:solidFill>
                  <a:latin typeface="Roboto" panose="02000000000000000000" pitchFamily="2" charset="0"/>
                  <a:ea typeface="Roboto" panose="02000000000000000000" pitchFamily="2" charset="0"/>
                </a:rPr>
                <a:t> los </a:t>
              </a:r>
              <a:r>
                <a:rPr lang="en-US" sz="2800" spc="48" dirty="0" err="1">
                  <a:solidFill>
                    <a:srgbClr val="10223D"/>
                  </a:solidFill>
                  <a:latin typeface="Roboto" panose="02000000000000000000" pitchFamily="2" charset="0"/>
                  <a:ea typeface="Roboto" panose="02000000000000000000" pitchFamily="2" charset="0"/>
                </a:rPr>
                <a:t>proyectos</a:t>
              </a:r>
              <a:r>
                <a:rPr lang="en-US" sz="2800" spc="48" dirty="0">
                  <a:solidFill>
                    <a:srgbClr val="10223D"/>
                  </a:solidFill>
                  <a:latin typeface="Roboto" panose="02000000000000000000" pitchFamily="2" charset="0"/>
                  <a:ea typeface="Roboto" panose="02000000000000000000" pitchFamily="2" charset="0"/>
                </a:rPr>
                <a:t>.</a:t>
              </a:r>
            </a:p>
            <a:p>
              <a:pPr>
                <a:lnSpc>
                  <a:spcPts val="3648"/>
                </a:lnSpc>
              </a:pPr>
              <a:endParaRPr lang="en-US" sz="2800" spc="48" dirty="0">
                <a:solidFill>
                  <a:srgbClr val="10223D"/>
                </a:solidFill>
                <a:latin typeface="Roboto" panose="02000000000000000000" pitchFamily="2" charset="0"/>
                <a:ea typeface="Roboto" panose="02000000000000000000" pitchFamily="2" charset="0"/>
              </a:endParaRPr>
            </a:p>
            <a:p>
              <a:pPr>
                <a:lnSpc>
                  <a:spcPts val="3648"/>
                </a:lnSpc>
              </a:pPr>
              <a:r>
                <a:rPr lang="en-US" sz="2800" spc="48" dirty="0" err="1">
                  <a:solidFill>
                    <a:srgbClr val="10223D"/>
                  </a:solidFill>
                  <a:latin typeface="Roboto" panose="02000000000000000000" pitchFamily="2" charset="0"/>
                  <a:ea typeface="Roboto" panose="02000000000000000000" pitchFamily="2" charset="0"/>
                </a:rPr>
                <a:t>Además</a:t>
              </a:r>
              <a:r>
                <a:rPr lang="en-US" sz="2800" spc="48" dirty="0">
                  <a:solidFill>
                    <a:srgbClr val="10223D"/>
                  </a:solidFill>
                  <a:latin typeface="Roboto" panose="02000000000000000000" pitchFamily="2" charset="0"/>
                  <a:ea typeface="Roboto" panose="02000000000000000000" pitchFamily="2" charset="0"/>
                </a:rPr>
                <a:t>, se </a:t>
              </a:r>
              <a:r>
                <a:rPr lang="en-US" sz="2800" spc="48" dirty="0" err="1">
                  <a:solidFill>
                    <a:srgbClr val="10223D"/>
                  </a:solidFill>
                  <a:latin typeface="Roboto" panose="02000000000000000000" pitchFamily="2" charset="0"/>
                  <a:ea typeface="Roboto" panose="02000000000000000000" pitchFamily="2" charset="0"/>
                </a:rPr>
                <a:t>anticipan</a:t>
              </a:r>
              <a:r>
                <a:rPr lang="en-US" sz="2800" spc="48" dirty="0">
                  <a:solidFill>
                    <a:srgbClr val="10223D"/>
                  </a:solidFill>
                  <a:latin typeface="Roboto" panose="02000000000000000000" pitchFamily="2" charset="0"/>
                  <a:ea typeface="Roboto" panose="02000000000000000000" pitchFamily="2" charset="0"/>
                </a:rPr>
                <a:t> </a:t>
              </a:r>
              <a:r>
                <a:rPr lang="en-US" sz="2800" spc="48" dirty="0" err="1">
                  <a:solidFill>
                    <a:srgbClr val="10223D"/>
                  </a:solidFill>
                  <a:latin typeface="Roboto" panose="02000000000000000000" pitchFamily="2" charset="0"/>
                  <a:ea typeface="Roboto" panose="02000000000000000000" pitchFamily="2" charset="0"/>
                </a:rPr>
                <a:t>en</a:t>
              </a:r>
              <a:r>
                <a:rPr lang="en-US" sz="2800" spc="48" dirty="0">
                  <a:solidFill>
                    <a:srgbClr val="10223D"/>
                  </a:solidFill>
                  <a:latin typeface="Roboto" panose="02000000000000000000" pitchFamily="2" charset="0"/>
                  <a:ea typeface="Roboto" panose="02000000000000000000" pitchFamily="2" charset="0"/>
                </a:rPr>
                <a:t> </a:t>
              </a:r>
              <a:r>
                <a:rPr lang="en-US" sz="2800" spc="48" dirty="0" err="1">
                  <a:solidFill>
                    <a:srgbClr val="10223D"/>
                  </a:solidFill>
                  <a:latin typeface="Roboto" panose="02000000000000000000" pitchFamily="2" charset="0"/>
                  <a:ea typeface="Roboto" panose="02000000000000000000" pitchFamily="2" charset="0"/>
                </a:rPr>
                <a:t>tendencias</a:t>
              </a:r>
              <a:r>
                <a:rPr lang="en-US" sz="2800" spc="48" dirty="0">
                  <a:solidFill>
                    <a:srgbClr val="10223D"/>
                  </a:solidFill>
                  <a:latin typeface="Roboto" panose="02000000000000000000" pitchFamily="2" charset="0"/>
                  <a:ea typeface="Roboto" panose="02000000000000000000" pitchFamily="2" charset="0"/>
                </a:rPr>
                <a:t> que </a:t>
              </a:r>
              <a:r>
                <a:rPr lang="en-US" sz="2800" spc="48" dirty="0" err="1">
                  <a:solidFill>
                    <a:srgbClr val="10223D"/>
                  </a:solidFill>
                  <a:latin typeface="Roboto" panose="02000000000000000000" pitchFamily="2" charset="0"/>
                  <a:ea typeface="Roboto" panose="02000000000000000000" pitchFamily="2" charset="0"/>
                </a:rPr>
                <a:t>consideran</a:t>
              </a:r>
              <a:r>
                <a:rPr lang="en-US" sz="2800" spc="48" dirty="0">
                  <a:solidFill>
                    <a:srgbClr val="10223D"/>
                  </a:solidFill>
                  <a:latin typeface="Roboto" panose="02000000000000000000" pitchFamily="2" charset="0"/>
                  <a:ea typeface="Roboto" panose="02000000000000000000" pitchFamily="2" charset="0"/>
                </a:rPr>
                <a:t> </a:t>
              </a:r>
              <a:r>
                <a:rPr lang="en-US" sz="2800" spc="48" dirty="0" err="1">
                  <a:solidFill>
                    <a:srgbClr val="10223D"/>
                  </a:solidFill>
                  <a:latin typeface="Roboto" panose="02000000000000000000" pitchFamily="2" charset="0"/>
                  <a:ea typeface="Roboto" panose="02000000000000000000" pitchFamily="2" charset="0"/>
                </a:rPr>
                <a:t>interesantes</a:t>
              </a:r>
              <a:r>
                <a:rPr lang="en-US" sz="2800" spc="48" dirty="0">
                  <a:solidFill>
                    <a:srgbClr val="10223D"/>
                  </a:solidFill>
                  <a:latin typeface="Roboto" panose="02000000000000000000" pitchFamily="2" charset="0"/>
                  <a:ea typeface="Roboto" panose="02000000000000000000" pitchFamily="2" charset="0"/>
                </a:rPr>
                <a:t> para </a:t>
              </a:r>
              <a:r>
                <a:rPr lang="en-US" sz="2800" spc="48" dirty="0" err="1">
                  <a:solidFill>
                    <a:srgbClr val="10223D"/>
                  </a:solidFill>
                  <a:latin typeface="Roboto" panose="02000000000000000000" pitchFamily="2" charset="0"/>
                  <a:ea typeface="Roboto" panose="02000000000000000000" pitchFamily="2" charset="0"/>
                </a:rPr>
                <a:t>incorporar</a:t>
              </a:r>
              <a:r>
                <a:rPr lang="en-US" sz="2800" spc="48" dirty="0">
                  <a:solidFill>
                    <a:srgbClr val="10223D"/>
                  </a:solidFill>
                  <a:latin typeface="Roboto" panose="02000000000000000000" pitchFamily="2" charset="0"/>
                  <a:ea typeface="Roboto" panose="02000000000000000000" pitchFamily="2" charset="0"/>
                </a:rPr>
                <a:t> a la </a:t>
              </a:r>
              <a:r>
                <a:rPr lang="en-US" sz="2800" spc="48" dirty="0" err="1">
                  <a:solidFill>
                    <a:srgbClr val="10223D"/>
                  </a:solidFill>
                  <a:latin typeface="Roboto" panose="02000000000000000000" pitchFamily="2" charset="0"/>
                  <a:ea typeface="Roboto" panose="02000000000000000000" pitchFamily="2" charset="0"/>
                </a:rPr>
                <a:t>cartera</a:t>
              </a:r>
              <a:r>
                <a:rPr lang="en-US" sz="2800" spc="48" dirty="0">
                  <a:solidFill>
                    <a:srgbClr val="10223D"/>
                  </a:solidFill>
                  <a:latin typeface="Roboto" panose="02000000000000000000" pitchFamily="2" charset="0"/>
                  <a:ea typeface="Roboto" panose="02000000000000000000" pitchFamily="2" charset="0"/>
                </a:rPr>
                <a:t> de </a:t>
              </a:r>
              <a:r>
                <a:rPr lang="en-US" sz="2800" spc="48" dirty="0" err="1">
                  <a:solidFill>
                    <a:srgbClr val="10223D"/>
                  </a:solidFill>
                  <a:latin typeface="Roboto" panose="02000000000000000000" pitchFamily="2" charset="0"/>
                  <a:ea typeface="Roboto" panose="02000000000000000000" pitchFamily="2" charset="0"/>
                </a:rPr>
                <a:t>servicios</a:t>
              </a:r>
              <a:r>
                <a:rPr lang="en-US" sz="2800" spc="48" dirty="0">
                  <a:solidFill>
                    <a:srgbClr val="10223D"/>
                  </a:solidFill>
                  <a:latin typeface="Roboto" panose="02000000000000000000" pitchFamily="2" charset="0"/>
                  <a:ea typeface="Roboto" panose="02000000000000000000" pitchFamily="2" charset="0"/>
                </a:rPr>
                <a:t> que el LINHD </a:t>
              </a:r>
              <a:r>
                <a:rPr lang="en-US" sz="2800" spc="48" dirty="0" err="1">
                  <a:solidFill>
                    <a:srgbClr val="10223D"/>
                  </a:solidFill>
                  <a:latin typeface="Roboto" panose="02000000000000000000" pitchFamily="2" charset="0"/>
                  <a:ea typeface="Roboto" panose="02000000000000000000" pitchFamily="2" charset="0"/>
                </a:rPr>
                <a:t>puede</a:t>
              </a:r>
              <a:r>
                <a:rPr lang="en-US" sz="2800" spc="48" dirty="0">
                  <a:solidFill>
                    <a:srgbClr val="10223D"/>
                  </a:solidFill>
                  <a:latin typeface="Roboto" panose="02000000000000000000" pitchFamily="2" charset="0"/>
                  <a:ea typeface="Roboto" panose="02000000000000000000" pitchFamily="2" charset="0"/>
                </a:rPr>
                <a:t> </a:t>
              </a:r>
              <a:r>
                <a:rPr lang="en-US" sz="2800" spc="48" dirty="0" err="1">
                  <a:solidFill>
                    <a:srgbClr val="10223D"/>
                  </a:solidFill>
                  <a:latin typeface="Roboto" panose="02000000000000000000" pitchFamily="2" charset="0"/>
                  <a:ea typeface="Roboto" panose="02000000000000000000" pitchFamily="2" charset="0"/>
                </a:rPr>
                <a:t>prestar</a:t>
              </a:r>
              <a:r>
                <a:rPr lang="en-US" sz="2800" spc="48" dirty="0">
                  <a:solidFill>
                    <a:srgbClr val="10223D"/>
                  </a:solidFill>
                  <a:latin typeface="Roboto" panose="02000000000000000000" pitchFamily="2" charset="0"/>
                  <a:ea typeface="Roboto" panose="02000000000000000000" pitchFamily="2" charset="0"/>
                </a:rPr>
                <a:t> a la </a:t>
              </a:r>
              <a:r>
                <a:rPr lang="en-US" sz="2800" spc="48" dirty="0" err="1">
                  <a:solidFill>
                    <a:srgbClr val="10223D"/>
                  </a:solidFill>
                  <a:latin typeface="Roboto" panose="02000000000000000000" pitchFamily="2" charset="0"/>
                  <a:ea typeface="Roboto" panose="02000000000000000000" pitchFamily="2" charset="0"/>
                </a:rPr>
                <a:t>comunidad</a:t>
              </a:r>
              <a:r>
                <a:rPr lang="en-US" sz="2800" spc="48" dirty="0">
                  <a:solidFill>
                    <a:srgbClr val="10223D"/>
                  </a:solidFill>
                  <a:latin typeface="Roboto" panose="02000000000000000000" pitchFamily="2" charset="0"/>
                  <a:ea typeface="Roboto" panose="02000000000000000000" pitchFamily="2" charset="0"/>
                </a:rPr>
                <a:t> de </a:t>
              </a:r>
              <a:r>
                <a:rPr lang="en-US" sz="2800" spc="48" dirty="0" err="1">
                  <a:solidFill>
                    <a:srgbClr val="10223D"/>
                  </a:solidFill>
                  <a:latin typeface="Roboto" panose="02000000000000000000" pitchFamily="2" charset="0"/>
                  <a:ea typeface="Roboto" panose="02000000000000000000" pitchFamily="2" charset="0"/>
                </a:rPr>
                <a:t>investigadores</a:t>
              </a:r>
              <a:r>
                <a:rPr lang="en-US" sz="2800" spc="48" dirty="0">
                  <a:solidFill>
                    <a:srgbClr val="10223D"/>
                  </a:solidFill>
                  <a:latin typeface="Roboto" panose="02000000000000000000" pitchFamily="2" charset="0"/>
                  <a:ea typeface="Roboto" panose="02000000000000000000" pitchFamily="2" charset="0"/>
                </a:rPr>
                <a:t> de </a:t>
              </a:r>
              <a:r>
                <a:rPr lang="en-US" sz="2800" spc="48" dirty="0" err="1">
                  <a:solidFill>
                    <a:srgbClr val="10223D"/>
                  </a:solidFill>
                  <a:latin typeface="Roboto" panose="02000000000000000000" pitchFamily="2" charset="0"/>
                  <a:ea typeface="Roboto" panose="02000000000000000000" pitchFamily="2" charset="0"/>
                </a:rPr>
                <a:t>Humanidades</a:t>
              </a:r>
              <a:r>
                <a:rPr lang="en-US" sz="2800" spc="48" dirty="0">
                  <a:solidFill>
                    <a:srgbClr val="10223D"/>
                  </a:solidFill>
                  <a:latin typeface="Roboto" panose="02000000000000000000" pitchFamily="2" charset="0"/>
                  <a:ea typeface="Roboto" panose="02000000000000000000" pitchFamily="2" charset="0"/>
                </a:rPr>
                <a:t> </a:t>
              </a:r>
              <a:r>
                <a:rPr lang="en-US" sz="2800" spc="48" dirty="0" err="1">
                  <a:solidFill>
                    <a:srgbClr val="10223D"/>
                  </a:solidFill>
                  <a:latin typeface="Roboto" panose="02000000000000000000" pitchFamily="2" charset="0"/>
                  <a:ea typeface="Roboto" panose="02000000000000000000" pitchFamily="2" charset="0"/>
                </a:rPr>
                <a:t>Digitales</a:t>
              </a:r>
              <a:r>
                <a:rPr lang="en-US" sz="2800" spc="48" dirty="0">
                  <a:solidFill>
                    <a:srgbClr val="10223D"/>
                  </a:solidFill>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58578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CDD8E96C-BA0F-48EB-B90E-10E17042524C}"/>
              </a:ext>
            </a:extLst>
          </p:cNvPr>
          <p:cNvGrpSpPr/>
          <p:nvPr/>
        </p:nvGrpSpPr>
        <p:grpSpPr>
          <a:xfrm rot="16200000">
            <a:off x="3409790" y="2269855"/>
            <a:ext cx="5163190" cy="10267630"/>
            <a:chOff x="13124810" y="19370"/>
            <a:chExt cx="5163190" cy="1026763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24810" y="7715250"/>
              <a:ext cx="5143500" cy="257175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4430375" y="1305245"/>
              <a:ext cx="5143500" cy="2571750"/>
            </a:xfrm>
            <a:prstGeom prst="rect">
              <a:avLst/>
            </a:prstGeom>
          </p:spPr>
        </p:pic>
        <p:grpSp>
          <p:nvGrpSpPr>
            <p:cNvPr id="14" name="Grupo 13">
              <a:extLst>
                <a:ext uri="{FF2B5EF4-FFF2-40B4-BE49-F238E27FC236}">
                  <a16:creationId xmlns:a16="http://schemas.microsoft.com/office/drawing/2014/main" id="{541ADD03-B0EF-4467-AACC-628F5EB898BA}"/>
                </a:ext>
              </a:extLst>
            </p:cNvPr>
            <p:cNvGrpSpPr/>
            <p:nvPr/>
          </p:nvGrpSpPr>
          <p:grpSpPr>
            <a:xfrm>
              <a:off x="13124810" y="2571430"/>
              <a:ext cx="4712419" cy="5143820"/>
              <a:chOff x="13124810" y="2571430"/>
              <a:chExt cx="4712419" cy="5143820"/>
            </a:xfrm>
          </p:grpSpPr>
          <p:grpSp>
            <p:nvGrpSpPr>
              <p:cNvPr id="5" name="Group 5"/>
              <p:cNvGrpSpPr/>
              <p:nvPr/>
            </p:nvGrpSpPr>
            <p:grpSpPr>
              <a:xfrm>
                <a:off x="13124810" y="5143500"/>
                <a:ext cx="2571750" cy="2571750"/>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6533C"/>
                </a:solidFill>
              </p:spPr>
            </p:sp>
          </p:grpSp>
          <p:grpSp>
            <p:nvGrpSpPr>
              <p:cNvPr id="7" name="Group 7"/>
              <p:cNvGrpSpPr/>
              <p:nvPr/>
            </p:nvGrpSpPr>
            <p:grpSpPr>
              <a:xfrm>
                <a:off x="16117796" y="5569659"/>
                <a:ext cx="1719433" cy="171943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EDDB"/>
                </a:solidFill>
              </p:spPr>
            </p:sp>
          </p:gr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24810" y="2571430"/>
                <a:ext cx="2591440" cy="2591440"/>
              </a:xfrm>
              <a:prstGeom prst="rect">
                <a:avLst/>
              </a:prstGeom>
            </p:spPr>
          </p:pic>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24810" y="19370"/>
              <a:ext cx="2591440" cy="2591440"/>
            </a:xfrm>
            <a:prstGeom prst="rect">
              <a:avLst/>
            </a:prstGeom>
          </p:spPr>
        </p:pic>
      </p:grpSp>
      <p:sp>
        <p:nvSpPr>
          <p:cNvPr id="13" name="TextBox 13"/>
          <p:cNvSpPr txBox="1"/>
          <p:nvPr/>
        </p:nvSpPr>
        <p:spPr>
          <a:xfrm>
            <a:off x="1635292" y="1536334"/>
            <a:ext cx="6934200" cy="2098267"/>
          </a:xfrm>
          <a:prstGeom prst="rect">
            <a:avLst/>
          </a:prstGeom>
        </p:spPr>
        <p:txBody>
          <a:bodyPr wrap="square" lIns="0" tIns="0" rIns="0" bIns="0" rtlCol="0" anchor="t">
            <a:spAutoFit/>
          </a:bodyPr>
          <a:lstStyle/>
          <a:p>
            <a:pPr>
              <a:lnSpc>
                <a:spcPts val="5418"/>
              </a:lnSpc>
            </a:pPr>
            <a:r>
              <a:rPr lang="en-US" sz="4200" b="1" cap="all" spc="84" dirty="0">
                <a:solidFill>
                  <a:schemeClr val="tx1">
                    <a:lumMod val="85000"/>
                    <a:lumOff val="15000"/>
                  </a:schemeClr>
                </a:solidFill>
                <a:latin typeface="Poppins" panose="00000500000000000000" pitchFamily="2" charset="0"/>
                <a:cs typeface="Poppins" panose="00000500000000000000" pitchFamily="2" charset="0"/>
              </a:rPr>
              <a:t>SERVICIOS COMPLEMENTARIOS </a:t>
            </a:r>
          </a:p>
          <a:p>
            <a:pPr>
              <a:lnSpc>
                <a:spcPts val="5418"/>
              </a:lnSpc>
            </a:pPr>
            <a:r>
              <a:rPr lang="en-US" sz="4200" b="1" cap="all" spc="84" dirty="0">
                <a:solidFill>
                  <a:schemeClr val="tx1">
                    <a:lumMod val="85000"/>
                    <a:lumOff val="15000"/>
                  </a:schemeClr>
                </a:solidFill>
                <a:latin typeface="Poppins" panose="00000500000000000000" pitchFamily="2" charset="0"/>
                <a:cs typeface="Poppins" panose="00000500000000000000" pitchFamily="2" charset="0"/>
              </a:rPr>
              <a:t>DE LA BIBLIOTECA</a:t>
            </a:r>
          </a:p>
        </p:txBody>
      </p:sp>
      <p:sp>
        <p:nvSpPr>
          <p:cNvPr id="17" name="TextBox 11">
            <a:extLst>
              <a:ext uri="{FF2B5EF4-FFF2-40B4-BE49-F238E27FC236}">
                <a16:creationId xmlns:a16="http://schemas.microsoft.com/office/drawing/2014/main" id="{CBC7C6C5-1C52-45D0-9C1E-0EE85234CCEE}"/>
              </a:ext>
            </a:extLst>
          </p:cNvPr>
          <p:cNvSpPr txBox="1"/>
          <p:nvPr/>
        </p:nvSpPr>
        <p:spPr>
          <a:xfrm>
            <a:off x="15621000" y="1485900"/>
            <a:ext cx="817782" cy="560798"/>
          </a:xfrm>
          <a:prstGeom prst="rect">
            <a:avLst/>
          </a:prstGeom>
        </p:spPr>
        <p:txBody>
          <a:bodyPr lIns="0" tIns="0" rIns="0" bIns="0" rtlCol="0" anchor="t">
            <a:spAutoFit/>
          </a:bodyPr>
          <a:lstStyle/>
          <a:p>
            <a:pPr>
              <a:lnSpc>
                <a:spcPts val="4200"/>
              </a:lnSpc>
            </a:pPr>
            <a:r>
              <a:rPr lang="en-US" sz="4200" b="1" spc="432" dirty="0">
                <a:solidFill>
                  <a:schemeClr val="tx1">
                    <a:lumMod val="85000"/>
                    <a:lumOff val="15000"/>
                  </a:schemeClr>
                </a:solidFill>
                <a:latin typeface="Poppins" panose="00000500000000000000" pitchFamily="2" charset="0"/>
                <a:cs typeface="Poppins" panose="00000500000000000000" pitchFamily="2" charset="0"/>
              </a:rPr>
              <a:t>03</a:t>
            </a:r>
          </a:p>
        </p:txBody>
      </p:sp>
      <p:pic>
        <p:nvPicPr>
          <p:cNvPr id="15" name="Imagen 14" descr="Icono&#10;&#10;Descripción generada automáticamente">
            <a:extLst>
              <a:ext uri="{FF2B5EF4-FFF2-40B4-BE49-F238E27FC236}">
                <a16:creationId xmlns:a16="http://schemas.microsoft.com/office/drawing/2014/main" id="{EA7A430C-27CB-41BF-A926-2AB8CCD36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76100" y="8051389"/>
            <a:ext cx="1311566" cy="1296000"/>
          </a:xfrm>
          <a:prstGeom prst="rect">
            <a:avLst/>
          </a:prstGeom>
        </p:spPr>
      </p:pic>
      <p:pic>
        <p:nvPicPr>
          <p:cNvPr id="18" name="Imagen 17" descr="Interfaz de usuario gráfica, Aplicación&#10;&#10;Descripción generada automáticamente">
            <a:extLst>
              <a:ext uri="{FF2B5EF4-FFF2-40B4-BE49-F238E27FC236}">
                <a16:creationId xmlns:a16="http://schemas.microsoft.com/office/drawing/2014/main" id="{E8A05DF5-EA70-4DC4-9759-A3A2BF7BC07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563600" y="8051389"/>
            <a:ext cx="2675695" cy="1275817"/>
          </a:xfrm>
          <a:prstGeom prst="rect">
            <a:avLst/>
          </a:prstGeom>
        </p:spPr>
      </p:pic>
    </p:spTree>
    <p:extLst>
      <p:ext uri="{BB962C8B-B14F-4D97-AF65-F5344CB8AC3E}">
        <p14:creationId xmlns:p14="http://schemas.microsoft.com/office/powerpoint/2010/main" val="3946244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
        <p:cNvGrpSpPr/>
        <p:nvPr/>
      </p:nvGrpSpPr>
      <p:grpSpPr>
        <a:xfrm>
          <a:off x="0" y="0"/>
          <a:ext cx="0" cy="0"/>
          <a:chOff x="0" y="0"/>
          <a:chExt cx="0" cy="0"/>
        </a:xfrm>
      </p:grpSpPr>
      <p:grpSp>
        <p:nvGrpSpPr>
          <p:cNvPr id="2" name="Group 2"/>
          <p:cNvGrpSpPr/>
          <p:nvPr/>
        </p:nvGrpSpPr>
        <p:grpSpPr>
          <a:xfrm>
            <a:off x="9743382" y="7039206"/>
            <a:ext cx="8527501" cy="3247794"/>
            <a:chOff x="0" y="0"/>
            <a:chExt cx="2884612" cy="1098637"/>
          </a:xfrm>
          <a:solidFill>
            <a:srgbClr val="D66F01"/>
          </a:solidFill>
        </p:grpSpPr>
        <p:sp>
          <p:nvSpPr>
            <p:cNvPr id="3" name="Freeform 3"/>
            <p:cNvSpPr/>
            <p:nvPr/>
          </p:nvSpPr>
          <p:spPr>
            <a:xfrm>
              <a:off x="0" y="0"/>
              <a:ext cx="2884612" cy="1098636"/>
            </a:xfrm>
            <a:custGeom>
              <a:avLst/>
              <a:gdLst/>
              <a:ahLst/>
              <a:cxnLst/>
              <a:rect l="l" t="t" r="r" b="b"/>
              <a:pathLst>
                <a:path w="2884612" h="1098636">
                  <a:moveTo>
                    <a:pt x="0" y="0"/>
                  </a:moveTo>
                  <a:lnTo>
                    <a:pt x="2884612" y="0"/>
                  </a:lnTo>
                  <a:lnTo>
                    <a:pt x="2884612" y="1098636"/>
                  </a:lnTo>
                  <a:lnTo>
                    <a:pt x="0" y="1098636"/>
                  </a:lnTo>
                  <a:close/>
                </a:path>
              </a:pathLst>
            </a:custGeom>
            <a:grp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flipV="1">
            <a:off x="0" y="7039206"/>
            <a:ext cx="3247794" cy="3247794"/>
          </a:xfrm>
          <a:prstGeom prst="rect">
            <a:avLst/>
          </a:prstGeom>
        </p:spPr>
      </p:pic>
      <p:grpSp>
        <p:nvGrpSpPr>
          <p:cNvPr id="5" name="Group 5"/>
          <p:cNvGrpSpPr/>
          <p:nvPr/>
        </p:nvGrpSpPr>
        <p:grpSpPr>
          <a:xfrm>
            <a:off x="3247794" y="7039206"/>
            <a:ext cx="6495588" cy="3247794"/>
            <a:chOff x="0" y="0"/>
            <a:chExt cx="2197273" cy="1098637"/>
          </a:xfrm>
        </p:grpSpPr>
        <p:sp>
          <p:nvSpPr>
            <p:cNvPr id="6" name="Freeform 6"/>
            <p:cNvSpPr/>
            <p:nvPr/>
          </p:nvSpPr>
          <p:spPr>
            <a:xfrm>
              <a:off x="0" y="0"/>
              <a:ext cx="2197273" cy="1098636"/>
            </a:xfrm>
            <a:custGeom>
              <a:avLst/>
              <a:gdLst/>
              <a:ahLst/>
              <a:cxnLst/>
              <a:rect l="l" t="t" r="r" b="b"/>
              <a:pathLst>
                <a:path w="2197273" h="1098636">
                  <a:moveTo>
                    <a:pt x="0" y="0"/>
                  </a:moveTo>
                  <a:lnTo>
                    <a:pt x="2197273" y="0"/>
                  </a:lnTo>
                  <a:lnTo>
                    <a:pt x="2197273" y="1098636"/>
                  </a:lnTo>
                  <a:lnTo>
                    <a:pt x="0" y="1098636"/>
                  </a:lnTo>
                  <a:close/>
                </a:path>
              </a:pathLst>
            </a:custGeom>
            <a:solidFill>
              <a:srgbClr val="FFC2B4"/>
            </a:solidFill>
          </p:spPr>
        </p:sp>
      </p:grpSp>
      <p:sp>
        <p:nvSpPr>
          <p:cNvPr id="9" name="TextBox 9"/>
          <p:cNvSpPr txBox="1"/>
          <p:nvPr/>
        </p:nvSpPr>
        <p:spPr>
          <a:xfrm>
            <a:off x="3429000" y="2461982"/>
            <a:ext cx="6969573" cy="2055178"/>
          </a:xfrm>
          <a:prstGeom prst="rect">
            <a:avLst/>
          </a:prstGeom>
        </p:spPr>
        <p:txBody>
          <a:bodyPr lIns="0" tIns="0" rIns="0" bIns="0" rtlCol="0" anchor="t">
            <a:spAutoFit/>
          </a:bodyPr>
          <a:lstStyle/>
          <a:p>
            <a:pPr>
              <a:lnSpc>
                <a:spcPts val="5418"/>
              </a:lnSpc>
            </a:pPr>
            <a:r>
              <a:rPr lang="en-US" sz="4200" spc="168" dirty="0">
                <a:solidFill>
                  <a:srgbClr val="10223D"/>
                </a:solidFill>
                <a:latin typeface="Poppins" panose="00000500000000000000" pitchFamily="2" charset="0"/>
                <a:cs typeface="Poppins" panose="00000500000000000000" pitchFamily="2" charset="0"/>
              </a:rPr>
              <a:t>PORTAL OJS:</a:t>
            </a:r>
          </a:p>
          <a:p>
            <a:pPr>
              <a:lnSpc>
                <a:spcPts val="5418"/>
              </a:lnSpc>
            </a:pPr>
            <a:r>
              <a:rPr lang="en-US" sz="4200" spc="168" dirty="0">
                <a:solidFill>
                  <a:srgbClr val="10223D"/>
                </a:solidFill>
                <a:latin typeface="Poppins" panose="00000500000000000000" pitchFamily="2" charset="0"/>
                <a:cs typeface="Poppins" panose="00000500000000000000" pitchFamily="2" charset="0"/>
              </a:rPr>
              <a:t>REVISTAS DIGITALES DE </a:t>
            </a:r>
          </a:p>
          <a:p>
            <a:pPr>
              <a:lnSpc>
                <a:spcPts val="5418"/>
              </a:lnSpc>
            </a:pPr>
            <a:r>
              <a:rPr lang="en-US" sz="4200" spc="168" dirty="0">
                <a:solidFill>
                  <a:srgbClr val="10223D"/>
                </a:solidFill>
                <a:latin typeface="Poppins" panose="00000500000000000000" pitchFamily="2" charset="0"/>
                <a:cs typeface="Poppins" panose="00000500000000000000" pitchFamily="2" charset="0"/>
              </a:rPr>
              <a:t>HUMANIDADES</a:t>
            </a: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3247794" y="7039206"/>
            <a:ext cx="6495588" cy="3247794"/>
          </a:xfrm>
          <a:prstGeom prst="rect">
            <a:avLst/>
          </a:prstGeom>
        </p:spPr>
      </p:pic>
      <p:grpSp>
        <p:nvGrpSpPr>
          <p:cNvPr id="13" name="Group 7">
            <a:extLst>
              <a:ext uri="{FF2B5EF4-FFF2-40B4-BE49-F238E27FC236}">
                <a16:creationId xmlns:a16="http://schemas.microsoft.com/office/drawing/2014/main" id="{B3E86298-504C-4EFA-8048-5712F55D9FC8}"/>
              </a:ext>
            </a:extLst>
          </p:cNvPr>
          <p:cNvGrpSpPr/>
          <p:nvPr/>
        </p:nvGrpSpPr>
        <p:grpSpPr>
          <a:xfrm>
            <a:off x="14173200" y="7077306"/>
            <a:ext cx="3247794" cy="3247794"/>
            <a:chOff x="0" y="0"/>
            <a:chExt cx="6350000" cy="6350000"/>
          </a:xfrm>
          <a:solidFill>
            <a:srgbClr val="E09908"/>
          </a:solidFill>
        </p:grpSpPr>
        <p:sp>
          <p:nvSpPr>
            <p:cNvPr id="14" name="Freeform 8">
              <a:extLst>
                <a:ext uri="{FF2B5EF4-FFF2-40B4-BE49-F238E27FC236}">
                  <a16:creationId xmlns:a16="http://schemas.microsoft.com/office/drawing/2014/main" id="{FDE5D817-7DA5-4833-835B-82779C18B89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5" name="Picture 2">
            <a:extLst>
              <a:ext uri="{FF2B5EF4-FFF2-40B4-BE49-F238E27FC236}">
                <a16:creationId xmlns:a16="http://schemas.microsoft.com/office/drawing/2014/main" id="{15E3653E-1871-488B-9068-DAFCB4764A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00000">
            <a:off x="8467725" y="6429376"/>
            <a:ext cx="5143500" cy="2571750"/>
          </a:xfrm>
          <a:prstGeom prst="rect">
            <a:avLst/>
          </a:prstGeom>
        </p:spPr>
      </p:pic>
      <p:pic>
        <p:nvPicPr>
          <p:cNvPr id="16" name="Picture 10">
            <a:extLst>
              <a:ext uri="{FF2B5EF4-FFF2-40B4-BE49-F238E27FC236}">
                <a16:creationId xmlns:a16="http://schemas.microsoft.com/office/drawing/2014/main" id="{BC16BB53-D241-43F7-9C65-043AAAC5292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200000">
            <a:off x="13667" y="5824387"/>
            <a:ext cx="3247794" cy="3220460"/>
          </a:xfrm>
          <a:prstGeom prst="rect">
            <a:avLst/>
          </a:prstGeom>
        </p:spPr>
      </p:pic>
      <p:sp>
        <p:nvSpPr>
          <p:cNvPr id="17" name="TextBox 9">
            <a:extLst>
              <a:ext uri="{FF2B5EF4-FFF2-40B4-BE49-F238E27FC236}">
                <a16:creationId xmlns:a16="http://schemas.microsoft.com/office/drawing/2014/main" id="{A56799DE-8E61-4EEE-BD2E-BC5173C592B3}"/>
              </a:ext>
            </a:extLst>
          </p:cNvPr>
          <p:cNvSpPr txBox="1"/>
          <p:nvPr/>
        </p:nvSpPr>
        <p:spPr>
          <a:xfrm>
            <a:off x="9114290" y="3247794"/>
            <a:ext cx="6969573" cy="1362681"/>
          </a:xfrm>
          <a:prstGeom prst="rect">
            <a:avLst/>
          </a:prstGeom>
        </p:spPr>
        <p:txBody>
          <a:bodyPr lIns="0" tIns="0" rIns="0" bIns="0" rtlCol="0" anchor="t">
            <a:spAutoFit/>
          </a:bodyPr>
          <a:lstStyle/>
          <a:p>
            <a:pPr algn="r">
              <a:lnSpc>
                <a:spcPts val="5418"/>
              </a:lnSpc>
            </a:pPr>
            <a:r>
              <a:rPr lang="en-US" sz="4200" spc="168" dirty="0">
                <a:solidFill>
                  <a:srgbClr val="10223D"/>
                </a:solidFill>
                <a:latin typeface="Poppins" panose="00000500000000000000" pitchFamily="2" charset="0"/>
                <a:cs typeface="Poppins" panose="00000500000000000000" pitchFamily="2" charset="0"/>
              </a:rPr>
              <a:t>REPOSITORIO INSTITUCIONAL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6533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285875" y="6429375"/>
            <a:ext cx="5143500" cy="25717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571750" y="5133975"/>
            <a:ext cx="2571750" cy="25717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0" y="2571750"/>
            <a:ext cx="5143500" cy="257175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285875" y="6429375"/>
            <a:ext cx="5143500" cy="257175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3612" y="0"/>
            <a:ext cx="3516277" cy="1758138"/>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92681" y="0"/>
            <a:ext cx="1758138" cy="879069"/>
          </a:xfrm>
          <a:prstGeom prst="rect">
            <a:avLst/>
          </a:prstGeom>
        </p:spPr>
      </p:pic>
      <p:sp>
        <p:nvSpPr>
          <p:cNvPr id="10" name="TextBox 10"/>
          <p:cNvSpPr txBox="1"/>
          <p:nvPr/>
        </p:nvSpPr>
        <p:spPr>
          <a:xfrm>
            <a:off x="7747334" y="3857624"/>
            <a:ext cx="7301925" cy="3574505"/>
          </a:xfrm>
          <a:prstGeom prst="rect">
            <a:avLst/>
          </a:prstGeom>
        </p:spPr>
        <p:txBody>
          <a:bodyPr wrap="square" lIns="0" tIns="0" rIns="0" bIns="0" rtlCol="0" anchor="t">
            <a:spAutoFit/>
          </a:bodyPr>
          <a:lstStyle/>
          <a:p>
            <a:pPr marL="0" lvl="0" indent="0" algn="r">
              <a:lnSpc>
                <a:spcPts val="6959"/>
              </a:lnSpc>
              <a:spcBef>
                <a:spcPct val="0"/>
              </a:spcBef>
            </a:pPr>
            <a:r>
              <a:rPr lang="en-US" sz="5799" u="none" dirty="0">
                <a:solidFill>
                  <a:srgbClr val="F2EDDB"/>
                </a:solidFill>
                <a:latin typeface="Poppins" panose="00000500000000000000" pitchFamily="2" charset="0"/>
                <a:cs typeface="Poppins" panose="00000500000000000000" pitchFamily="2" charset="0"/>
              </a:rPr>
              <a:t>FORMACIÓN</a:t>
            </a:r>
          </a:p>
          <a:p>
            <a:pPr marL="0" lvl="0" indent="0" algn="r">
              <a:lnSpc>
                <a:spcPts val="6959"/>
              </a:lnSpc>
              <a:spcBef>
                <a:spcPct val="0"/>
              </a:spcBef>
            </a:pPr>
            <a:r>
              <a:rPr lang="en-US" sz="5799" dirty="0">
                <a:solidFill>
                  <a:srgbClr val="F2EDDB"/>
                </a:solidFill>
                <a:latin typeface="Poppins" panose="00000500000000000000" pitchFamily="2" charset="0"/>
                <a:cs typeface="Poppins" panose="00000500000000000000" pitchFamily="2" charset="0"/>
              </a:rPr>
              <a:t>PARA</a:t>
            </a:r>
          </a:p>
          <a:p>
            <a:pPr marL="0" lvl="0" indent="0" algn="r">
              <a:lnSpc>
                <a:spcPts val="6959"/>
              </a:lnSpc>
              <a:spcBef>
                <a:spcPct val="0"/>
              </a:spcBef>
            </a:pPr>
            <a:r>
              <a:rPr lang="en-US" sz="5799" u="none" dirty="0">
                <a:solidFill>
                  <a:srgbClr val="F2EDDB"/>
                </a:solidFill>
                <a:latin typeface="Poppins" panose="00000500000000000000" pitchFamily="2" charset="0"/>
                <a:cs typeface="Poppins" panose="00000500000000000000" pitchFamily="2" charset="0"/>
              </a:rPr>
              <a:t>HUMANISTAS</a:t>
            </a:r>
          </a:p>
          <a:p>
            <a:pPr marL="0" lvl="0" indent="0" algn="r">
              <a:lnSpc>
                <a:spcPts val="6959"/>
              </a:lnSpc>
              <a:spcBef>
                <a:spcPct val="0"/>
              </a:spcBef>
            </a:pPr>
            <a:r>
              <a:rPr lang="en-US" sz="5799" dirty="0">
                <a:solidFill>
                  <a:srgbClr val="F2EDDB"/>
                </a:solidFill>
                <a:latin typeface="Poppins" panose="00000500000000000000" pitchFamily="2" charset="0"/>
                <a:cs typeface="Poppins" panose="00000500000000000000" pitchFamily="2" charset="0"/>
              </a:rPr>
              <a:t>DIGITALES</a:t>
            </a:r>
            <a:endParaRPr lang="en-US" sz="5799" u="none" dirty="0">
              <a:solidFill>
                <a:srgbClr val="F2EDDB"/>
              </a:solidFill>
              <a:latin typeface="Poppins" panose="00000500000000000000" pitchFamily="2" charset="0"/>
              <a:cs typeface="Poppins" panose="00000500000000000000" pitchFamily="2" charset="0"/>
            </a:endParaRPr>
          </a:p>
        </p:txBody>
      </p:sp>
      <p:sp>
        <p:nvSpPr>
          <p:cNvPr id="13" name="TextBox 11">
            <a:extLst>
              <a:ext uri="{FF2B5EF4-FFF2-40B4-BE49-F238E27FC236}">
                <a16:creationId xmlns:a16="http://schemas.microsoft.com/office/drawing/2014/main" id="{945F81D1-3689-4D2A-BB91-00CBD7EE828B}"/>
              </a:ext>
            </a:extLst>
          </p:cNvPr>
          <p:cNvSpPr txBox="1"/>
          <p:nvPr/>
        </p:nvSpPr>
        <p:spPr>
          <a:xfrm>
            <a:off x="14096999" y="1728059"/>
            <a:ext cx="952259" cy="554767"/>
          </a:xfrm>
          <a:prstGeom prst="rect">
            <a:avLst/>
          </a:prstGeom>
        </p:spPr>
        <p:txBody>
          <a:bodyPr wrap="square" lIns="0" tIns="0" rIns="0" bIns="0" rtlCol="0" anchor="t">
            <a:spAutoFit/>
          </a:bodyPr>
          <a:lstStyle/>
          <a:p>
            <a:pPr>
              <a:lnSpc>
                <a:spcPts val="4200"/>
              </a:lnSpc>
            </a:pPr>
            <a:r>
              <a:rPr lang="en-US" sz="4200" b="1" spc="432" dirty="0">
                <a:solidFill>
                  <a:srgbClr val="F2EDDB"/>
                </a:solidFill>
                <a:latin typeface="Poppins" panose="00000500000000000000" pitchFamily="2" charset="0"/>
                <a:cs typeface="Poppins" panose="00000500000000000000" pitchFamily="2" charset="0"/>
              </a:rPr>
              <a:t>04</a:t>
            </a:r>
          </a:p>
        </p:txBody>
      </p:sp>
      <p:pic>
        <p:nvPicPr>
          <p:cNvPr id="11" name="Imagen 10" descr="Icono&#10;&#10;Descripción generada automáticamente">
            <a:extLst>
              <a:ext uri="{FF2B5EF4-FFF2-40B4-BE49-F238E27FC236}">
                <a16:creationId xmlns:a16="http://schemas.microsoft.com/office/drawing/2014/main" id="{D1EFF410-9737-4240-B60D-CCB2C9C6A0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737690" y="7910941"/>
            <a:ext cx="1311569" cy="1296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533C"/>
        </a:solid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9A096E8D-A626-41E4-8659-1FC8E8E26E71}"/>
              </a:ext>
            </a:extLst>
          </p:cNvPr>
          <p:cNvGrpSpPr/>
          <p:nvPr/>
        </p:nvGrpSpPr>
        <p:grpSpPr>
          <a:xfrm>
            <a:off x="12115800" y="0"/>
            <a:ext cx="5143500" cy="10287000"/>
            <a:chOff x="0" y="0"/>
            <a:chExt cx="5143500" cy="1028700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285875" y="6429375"/>
              <a:ext cx="5143500" cy="25717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571750" y="5133975"/>
              <a:ext cx="2571750" cy="25717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0" y="2571750"/>
              <a:ext cx="5143500" cy="257175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285875" y="6429375"/>
              <a:ext cx="5143500" cy="257175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3612" y="0"/>
              <a:ext cx="3516277" cy="1758138"/>
            </a:xfrm>
            <a:prstGeom prst="rect">
              <a:avLst/>
            </a:prstGeom>
          </p:spPr>
        </p:pic>
      </p:gr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92681" y="0"/>
            <a:ext cx="1758138" cy="879069"/>
          </a:xfrm>
          <a:prstGeom prst="rect">
            <a:avLst/>
          </a:prstGeom>
        </p:spPr>
      </p:pic>
      <p:sp>
        <p:nvSpPr>
          <p:cNvPr id="10" name="TextBox 10"/>
          <p:cNvSpPr txBox="1"/>
          <p:nvPr/>
        </p:nvSpPr>
        <p:spPr>
          <a:xfrm>
            <a:off x="1768882" y="1585987"/>
            <a:ext cx="7301925" cy="7115025"/>
          </a:xfrm>
          <a:prstGeom prst="rect">
            <a:avLst/>
          </a:prstGeom>
        </p:spPr>
        <p:txBody>
          <a:bodyPr wrap="square" lIns="0" tIns="0" rIns="0" bIns="0" rtlCol="0" anchor="t">
            <a:spAutoFit/>
          </a:bodyPr>
          <a:lstStyle/>
          <a:p>
            <a:pPr marL="0" lvl="0" indent="0" algn="r">
              <a:lnSpc>
                <a:spcPts val="6959"/>
              </a:lnSpc>
              <a:spcBef>
                <a:spcPct val="0"/>
              </a:spcBef>
            </a:pPr>
            <a:endParaRPr lang="es-ES" sz="5799" u="none" dirty="0">
              <a:solidFill>
                <a:srgbClr val="742743"/>
              </a:solidFill>
              <a:latin typeface="Poppins" panose="00000500000000000000" pitchFamily="2" charset="0"/>
              <a:cs typeface="Poppins" panose="00000500000000000000" pitchFamily="2" charset="0"/>
            </a:endParaRPr>
          </a:p>
          <a:p>
            <a:pPr marL="0" lvl="0" indent="0" algn="r">
              <a:lnSpc>
                <a:spcPts val="6959"/>
              </a:lnSpc>
              <a:spcBef>
                <a:spcPct val="0"/>
              </a:spcBef>
            </a:pPr>
            <a:r>
              <a:rPr lang="es-ES" sz="4400" u="none" dirty="0">
                <a:solidFill>
                  <a:srgbClr val="F2EDDB"/>
                </a:solidFill>
                <a:latin typeface="Poppins" panose="00000500000000000000" pitchFamily="2" charset="0"/>
                <a:cs typeface="Poppins" panose="00000500000000000000" pitchFamily="2" charset="0"/>
              </a:rPr>
              <a:t>La posibilidad para los humanistas de recibir formación específica de tecnología aplicada a su campo es escasa y por lo general, basada en el autodidactismo</a:t>
            </a:r>
            <a:r>
              <a:rPr lang="es-ES" sz="4400" u="none" dirty="0">
                <a:solidFill>
                  <a:srgbClr val="742743"/>
                </a:solidFill>
                <a:latin typeface="Poppins" panose="00000500000000000000" pitchFamily="2" charset="0"/>
                <a:cs typeface="Poppins" panose="00000500000000000000" pitchFamily="2" charset="0"/>
              </a:rPr>
              <a:t>.</a:t>
            </a:r>
            <a:endParaRPr lang="en-US" sz="4400" u="none" dirty="0">
              <a:solidFill>
                <a:srgbClr val="742743"/>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85112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7E6E2021-A82D-465C-B10D-C7F052E4B905}"/>
              </a:ext>
            </a:extLst>
          </p:cNvPr>
          <p:cNvGrpSpPr/>
          <p:nvPr/>
        </p:nvGrpSpPr>
        <p:grpSpPr>
          <a:xfrm>
            <a:off x="1490699" y="-4385"/>
            <a:ext cx="7224808" cy="10340912"/>
            <a:chOff x="11417692" y="-66138"/>
            <a:chExt cx="7848189" cy="10340912"/>
          </a:xfrm>
        </p:grpSpPr>
        <p:grpSp>
          <p:nvGrpSpPr>
            <p:cNvPr id="6" name="Group 6"/>
            <p:cNvGrpSpPr/>
            <p:nvPr/>
          </p:nvGrpSpPr>
          <p:grpSpPr>
            <a:xfrm>
              <a:off x="14862076" y="3482221"/>
              <a:ext cx="3422846" cy="3422846"/>
              <a:chOff x="1919051" y="36595"/>
              <a:chExt cx="1913890" cy="1913890"/>
            </a:xfrm>
            <a:solidFill>
              <a:schemeClr val="bg1">
                <a:lumMod val="65000"/>
              </a:schemeClr>
            </a:solidFill>
          </p:grpSpPr>
          <p:sp>
            <p:nvSpPr>
              <p:cNvPr id="7" name="Freeform 7"/>
              <p:cNvSpPr/>
              <p:nvPr/>
            </p:nvSpPr>
            <p:spPr>
              <a:xfrm>
                <a:off x="1919051" y="36595"/>
                <a:ext cx="1913890" cy="1913890"/>
              </a:xfrm>
              <a:custGeom>
                <a:avLst/>
                <a:gdLst/>
                <a:ahLst/>
                <a:cxnLst/>
                <a:rect l="l" t="t" r="r" b="b"/>
                <a:pathLst>
                  <a:path w="1913890" h="1913890">
                    <a:moveTo>
                      <a:pt x="0" y="0"/>
                    </a:moveTo>
                    <a:lnTo>
                      <a:pt x="1913890" y="0"/>
                    </a:lnTo>
                    <a:lnTo>
                      <a:pt x="1913890" y="1913890"/>
                    </a:lnTo>
                    <a:lnTo>
                      <a:pt x="0" y="1913890"/>
                    </a:lnTo>
                    <a:close/>
                  </a:path>
                </a:pathLst>
              </a:custGeom>
              <a:grpFill/>
              <a:ln>
                <a:noFill/>
              </a:ln>
            </p:spPr>
            <p:txBody>
              <a:bodyPr/>
              <a:lstStyle/>
              <a:p>
                <a:endParaRPr lang="es-ES" dirty="0"/>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4859000" y="6839620"/>
              <a:ext cx="3429000" cy="3429000"/>
            </a:xfrm>
            <a:prstGeom prst="rect">
              <a:avLst/>
            </a:prstGeom>
          </p:spPr>
        </p:pic>
        <p:grpSp>
          <p:nvGrpSpPr>
            <p:cNvPr id="10" name="Group 10"/>
            <p:cNvGrpSpPr/>
            <p:nvPr/>
          </p:nvGrpSpPr>
          <p:grpSpPr>
            <a:xfrm>
              <a:off x="11423846" y="6845774"/>
              <a:ext cx="3429000" cy="3429000"/>
              <a:chOff x="0" y="0"/>
              <a:chExt cx="1913890" cy="1913890"/>
            </a:xfrm>
            <a:solidFill>
              <a:srgbClr val="E09908"/>
            </a:solidFill>
          </p:grpSpPr>
          <p:sp>
            <p:nvSpPr>
              <p:cNvPr id="11" name="Freeform 1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grpSp>
          <p:nvGrpSpPr>
            <p:cNvPr id="12" name="Group 12"/>
            <p:cNvGrpSpPr/>
            <p:nvPr/>
          </p:nvGrpSpPr>
          <p:grpSpPr>
            <a:xfrm>
              <a:off x="15972894" y="4534158"/>
              <a:ext cx="1275206" cy="1194233"/>
              <a:chOff x="14169" y="0"/>
              <a:chExt cx="6780550" cy="6350000"/>
            </a:xfrm>
            <a:solidFill>
              <a:srgbClr val="E09908"/>
            </a:solidFill>
          </p:grpSpPr>
          <p:sp>
            <p:nvSpPr>
              <p:cNvPr id="13" name="Freeform 13"/>
              <p:cNvSpPr/>
              <p:nvPr/>
            </p:nvSpPr>
            <p:spPr>
              <a:xfrm>
                <a:off x="14169" y="0"/>
                <a:ext cx="6780550"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s-ES" dirty="0"/>
              </a:p>
            </p:txBody>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695488" y="-66138"/>
              <a:ext cx="6570393" cy="3285197"/>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1417692" y="6865494"/>
              <a:ext cx="2633626" cy="2923908"/>
            </a:xfrm>
            <a:prstGeom prst="rect">
              <a:avLst/>
            </a:prstGeom>
          </p:spPr>
        </p:pic>
      </p:grpSp>
      <p:sp>
        <p:nvSpPr>
          <p:cNvPr id="21" name="CuadroTexto 20">
            <a:extLst>
              <a:ext uri="{FF2B5EF4-FFF2-40B4-BE49-F238E27FC236}">
                <a16:creationId xmlns:a16="http://schemas.microsoft.com/office/drawing/2014/main" id="{1796E8DA-A1D7-4ACF-A0A4-4EA952E54ED5}"/>
              </a:ext>
            </a:extLst>
          </p:cNvPr>
          <p:cNvSpPr txBox="1"/>
          <p:nvPr/>
        </p:nvSpPr>
        <p:spPr>
          <a:xfrm>
            <a:off x="8001000" y="8389201"/>
            <a:ext cx="9144000" cy="1354217"/>
          </a:xfrm>
          <a:prstGeom prst="rect">
            <a:avLst/>
          </a:prstGeom>
          <a:noFill/>
        </p:spPr>
        <p:txBody>
          <a:bodyPr wrap="square">
            <a:spAutoFit/>
          </a:bodyPr>
          <a:lstStyle/>
          <a:p>
            <a:endParaRPr lang="es-ES" dirty="0"/>
          </a:p>
          <a:p>
            <a:pPr algn="ctr"/>
            <a:r>
              <a:rPr lang="es-ES" sz="3200" b="1" dirty="0">
                <a:latin typeface="Poppins" panose="00000500000000000000" pitchFamily="2" charset="0"/>
                <a:cs typeface="Poppins" panose="00000500000000000000" pitchFamily="2" charset="0"/>
              </a:rPr>
              <a:t>Un ágora virtual para la creación colaborativa de los humanistas digitales</a:t>
            </a:r>
          </a:p>
        </p:txBody>
      </p:sp>
      <p:sp>
        <p:nvSpPr>
          <p:cNvPr id="15" name="TextBox 15"/>
          <p:cNvSpPr txBox="1"/>
          <p:nvPr/>
        </p:nvSpPr>
        <p:spPr>
          <a:xfrm>
            <a:off x="914400" y="687387"/>
            <a:ext cx="10512523" cy="2327047"/>
          </a:xfrm>
          <a:prstGeom prst="rect">
            <a:avLst/>
          </a:prstGeom>
        </p:spPr>
        <p:txBody>
          <a:bodyPr wrap="square" lIns="0" tIns="0" rIns="0" bIns="0" rtlCol="0" anchor="t">
            <a:spAutoFit/>
          </a:bodyPr>
          <a:lstStyle/>
          <a:p>
            <a:pPr algn="ctr">
              <a:lnSpc>
                <a:spcPts val="4646"/>
              </a:lnSpc>
            </a:pPr>
            <a:r>
              <a:rPr lang="en-US" sz="3200" b="1" spc="144" dirty="0">
                <a:solidFill>
                  <a:srgbClr val="10223D"/>
                </a:solidFill>
                <a:latin typeface="Poppins" panose="00000500000000000000" pitchFamily="2" charset="0"/>
                <a:ea typeface="Roboto Black" panose="02000000000000000000" pitchFamily="2" charset="0"/>
                <a:cs typeface="Poppins" panose="00000500000000000000" pitchFamily="2" charset="0"/>
              </a:rPr>
              <a:t>NUESTRA FORTALEZA ES LA SUMA DE TALENTO:</a:t>
            </a:r>
          </a:p>
          <a:p>
            <a:pPr algn="ctr">
              <a:lnSpc>
                <a:spcPts val="4646"/>
              </a:lnSpc>
            </a:pPr>
            <a:r>
              <a:rPr lang="en-US" sz="3200" b="1" spc="144" dirty="0">
                <a:solidFill>
                  <a:srgbClr val="10223D"/>
                </a:solidFill>
                <a:latin typeface="Poppins" panose="00000500000000000000" pitchFamily="2" charset="0"/>
                <a:ea typeface="Roboto Black" panose="02000000000000000000" pitchFamily="2" charset="0"/>
                <a:cs typeface="Poppins" panose="00000500000000000000" pitchFamily="2" charset="0"/>
              </a:rPr>
              <a:t>GESTORES DE LA INFORMACIÓN </a:t>
            </a:r>
          </a:p>
          <a:p>
            <a:pPr algn="ctr">
              <a:lnSpc>
                <a:spcPts val="4646"/>
              </a:lnSpc>
            </a:pPr>
            <a:r>
              <a:rPr lang="en-US" sz="3200" b="1" spc="144" dirty="0">
                <a:solidFill>
                  <a:srgbClr val="10223D"/>
                </a:solidFill>
                <a:latin typeface="Poppins" panose="00000500000000000000" pitchFamily="2" charset="0"/>
                <a:ea typeface="Roboto Black" panose="02000000000000000000" pitchFamily="2" charset="0"/>
                <a:cs typeface="Poppins" panose="00000500000000000000" pitchFamily="2" charset="0"/>
              </a:rPr>
              <a:t>+ TECNÓLOGOS </a:t>
            </a:r>
          </a:p>
          <a:p>
            <a:pPr algn="ctr">
              <a:lnSpc>
                <a:spcPts val="4646"/>
              </a:lnSpc>
            </a:pPr>
            <a:r>
              <a:rPr lang="en-US" sz="3200" b="1" spc="144" dirty="0">
                <a:solidFill>
                  <a:srgbClr val="10223D"/>
                </a:solidFill>
                <a:latin typeface="Poppins" panose="00000500000000000000" pitchFamily="2" charset="0"/>
                <a:ea typeface="Roboto Black" panose="02000000000000000000" pitchFamily="2" charset="0"/>
                <a:cs typeface="Poppins" panose="00000500000000000000" pitchFamily="2" charset="0"/>
              </a:rPr>
              <a:t>+ HUMANISTAS</a:t>
            </a:r>
          </a:p>
        </p:txBody>
      </p:sp>
      <p:sp>
        <p:nvSpPr>
          <p:cNvPr id="16" name="TextBox 16"/>
          <p:cNvSpPr txBox="1"/>
          <p:nvPr/>
        </p:nvSpPr>
        <p:spPr>
          <a:xfrm>
            <a:off x="8866256" y="3543974"/>
            <a:ext cx="7925380" cy="3447098"/>
          </a:xfrm>
          <a:prstGeom prst="rect">
            <a:avLst/>
          </a:prstGeom>
        </p:spPr>
        <p:txBody>
          <a:bodyPr wrap="square" lIns="0" tIns="0" rIns="0" bIns="0" rtlCol="0" anchor="t">
            <a:spAutoFit/>
          </a:bodyPr>
          <a:lstStyle/>
          <a:p>
            <a:pPr algn="just" fontAlgn="base"/>
            <a:r>
              <a:rPr lang="es-ES" sz="2800" b="0" i="0" dirty="0">
                <a:effectLst/>
                <a:latin typeface="Roboto" panose="02000000000000000000" pitchFamily="2" charset="0"/>
                <a:ea typeface="Roboto" panose="02000000000000000000" pitchFamily="2" charset="0"/>
              </a:rPr>
              <a:t>En el LINHD UNED colaboramos docentes e investigadores de distintas disciplinas, bibliotecarios de la UNED y expertos externos. </a:t>
            </a:r>
          </a:p>
          <a:p>
            <a:pPr algn="just" rtl="0" fontAlgn="base"/>
            <a:endParaRPr lang="es-ES" sz="2800" b="0" i="0" dirty="0">
              <a:effectLst/>
              <a:latin typeface="Roboto" panose="02000000000000000000" pitchFamily="2" charset="0"/>
              <a:ea typeface="Roboto" panose="02000000000000000000" pitchFamily="2" charset="0"/>
            </a:endParaRPr>
          </a:p>
          <a:p>
            <a:pPr algn="just" rtl="0" fontAlgn="base"/>
            <a:r>
              <a:rPr lang="es-ES" sz="2800" b="0" i="0" dirty="0">
                <a:effectLst/>
                <a:latin typeface="Roboto" panose="02000000000000000000" pitchFamily="2" charset="0"/>
                <a:ea typeface="Roboto" panose="02000000000000000000" pitchFamily="2" charset="0"/>
              </a:rPr>
              <a:t>Somos un equipo de profesionales provenientes de distintos ámbitos, con conocimientos y competencias complementarias dispuestos a aprender unos de otros.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6533C"/>
        </a:solidFill>
        <a:effectLst/>
      </p:bgPr>
    </p:bg>
    <p:spTree>
      <p:nvGrpSpPr>
        <p:cNvPr id="1" name=""/>
        <p:cNvGrpSpPr/>
        <p:nvPr/>
      </p:nvGrpSpPr>
      <p:grpSpPr>
        <a:xfrm>
          <a:off x="0" y="0"/>
          <a:ext cx="0" cy="0"/>
          <a:chOff x="0" y="0"/>
          <a:chExt cx="0" cy="0"/>
        </a:xfrm>
      </p:grpSpPr>
      <p:grpSp>
        <p:nvGrpSpPr>
          <p:cNvPr id="5" name="Group 5"/>
          <p:cNvGrpSpPr/>
          <p:nvPr/>
        </p:nvGrpSpPr>
        <p:grpSpPr>
          <a:xfrm>
            <a:off x="838200" y="4999027"/>
            <a:ext cx="2576620" cy="5138035"/>
            <a:chOff x="0" y="0"/>
            <a:chExt cx="871598" cy="1738051"/>
          </a:xfrm>
          <a:solidFill>
            <a:srgbClr val="FFC2B4"/>
          </a:solidFill>
        </p:grpSpPr>
        <p:sp>
          <p:nvSpPr>
            <p:cNvPr id="6" name="Freeform 6"/>
            <p:cNvSpPr/>
            <p:nvPr/>
          </p:nvSpPr>
          <p:spPr>
            <a:xfrm>
              <a:off x="0" y="0"/>
              <a:ext cx="871597" cy="1738051"/>
            </a:xfrm>
            <a:custGeom>
              <a:avLst/>
              <a:gdLst/>
              <a:ahLst/>
              <a:cxnLst/>
              <a:rect l="l" t="t" r="r" b="b"/>
              <a:pathLst>
                <a:path w="871597" h="1738051">
                  <a:moveTo>
                    <a:pt x="0" y="0"/>
                  </a:moveTo>
                  <a:lnTo>
                    <a:pt x="871597" y="0"/>
                  </a:lnTo>
                  <a:lnTo>
                    <a:pt x="871597" y="1738051"/>
                  </a:lnTo>
                  <a:lnTo>
                    <a:pt x="0" y="1738051"/>
                  </a:lnTo>
                  <a:close/>
                </a:path>
              </a:pathLst>
            </a:custGeom>
            <a:grpFill/>
          </p:spPr>
        </p:sp>
      </p:grpSp>
      <p:grpSp>
        <p:nvGrpSpPr>
          <p:cNvPr id="16" name="Grupo 15">
            <a:extLst>
              <a:ext uri="{FF2B5EF4-FFF2-40B4-BE49-F238E27FC236}">
                <a16:creationId xmlns:a16="http://schemas.microsoft.com/office/drawing/2014/main" id="{943C7BDD-CA57-4412-A734-9C76241DAC3C}"/>
              </a:ext>
            </a:extLst>
          </p:cNvPr>
          <p:cNvGrpSpPr/>
          <p:nvPr/>
        </p:nvGrpSpPr>
        <p:grpSpPr>
          <a:xfrm>
            <a:off x="861905" y="2572560"/>
            <a:ext cx="5155209" cy="7684193"/>
            <a:chOff x="13156093" y="2589713"/>
            <a:chExt cx="5155209" cy="7684193"/>
          </a:xfrm>
        </p:grpSpPr>
        <p:grpSp>
          <p:nvGrpSpPr>
            <p:cNvPr id="12" name="Grupo 11">
              <a:extLst>
                <a:ext uri="{FF2B5EF4-FFF2-40B4-BE49-F238E27FC236}">
                  <a16:creationId xmlns:a16="http://schemas.microsoft.com/office/drawing/2014/main" id="{025576D3-800F-4505-B5C3-83558E0A4931}"/>
                </a:ext>
              </a:extLst>
            </p:cNvPr>
            <p:cNvGrpSpPr/>
            <p:nvPr/>
          </p:nvGrpSpPr>
          <p:grpSpPr>
            <a:xfrm>
              <a:off x="13161520" y="2589713"/>
              <a:ext cx="5126480" cy="7655940"/>
              <a:chOff x="13161520" y="2589713"/>
              <a:chExt cx="5126480" cy="765594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flipH="1">
                <a:off x="13161520" y="5148153"/>
                <a:ext cx="2586145" cy="2586145"/>
              </a:xfrm>
              <a:prstGeom prst="rect">
                <a:avLst/>
              </a:prstGeom>
            </p:spPr>
          </p:pic>
          <p:grpSp>
            <p:nvGrpSpPr>
              <p:cNvPr id="2" name="Group 2"/>
              <p:cNvGrpSpPr/>
              <p:nvPr/>
            </p:nvGrpSpPr>
            <p:grpSpPr>
              <a:xfrm rot="10800000">
                <a:off x="15711595" y="2589713"/>
                <a:ext cx="2576405" cy="5153025"/>
                <a:chOff x="0" y="0"/>
                <a:chExt cx="1913890" cy="3827940"/>
              </a:xfrm>
              <a:solidFill>
                <a:srgbClr val="F2EDDB"/>
              </a:solidFill>
            </p:grpSpPr>
            <p:sp>
              <p:nvSpPr>
                <p:cNvPr id="3" name="Freeform 3"/>
                <p:cNvSpPr/>
                <p:nvPr/>
              </p:nvSpPr>
              <p:spPr>
                <a:xfrm>
                  <a:off x="0" y="0"/>
                  <a:ext cx="1913890" cy="3827940"/>
                </a:xfrm>
                <a:custGeom>
                  <a:avLst/>
                  <a:gdLst/>
                  <a:ahLst/>
                  <a:cxnLst/>
                  <a:rect l="l" t="t" r="r" b="b"/>
                  <a:pathLst>
                    <a:path w="1913890" h="3827940">
                      <a:moveTo>
                        <a:pt x="0" y="0"/>
                      </a:moveTo>
                      <a:lnTo>
                        <a:pt x="1913890" y="0"/>
                      </a:lnTo>
                      <a:lnTo>
                        <a:pt x="1913890" y="3827940"/>
                      </a:lnTo>
                      <a:lnTo>
                        <a:pt x="0" y="3827940"/>
                      </a:lnTo>
                      <a:close/>
                    </a:path>
                  </a:pathLst>
                </a:custGeom>
                <a:grpFill/>
              </p:spPr>
              <p:txBody>
                <a:bodyPr/>
                <a:lstStyle/>
                <a:p>
                  <a:endParaRPr lang="es-ES"/>
                </a:p>
              </p:txBody>
            </p:sp>
          </p:grpSp>
          <p:grpSp>
            <p:nvGrpSpPr>
              <p:cNvPr id="7" name="Group 7"/>
              <p:cNvGrpSpPr/>
              <p:nvPr/>
            </p:nvGrpSpPr>
            <p:grpSpPr>
              <a:xfrm>
                <a:off x="15711383" y="7676635"/>
                <a:ext cx="2576617" cy="2569018"/>
                <a:chOff x="0" y="-8742"/>
                <a:chExt cx="871597" cy="869026"/>
              </a:xfrm>
              <a:solidFill>
                <a:srgbClr val="D6533C"/>
              </a:solidFill>
            </p:grpSpPr>
            <p:sp>
              <p:nvSpPr>
                <p:cNvPr id="8" name="Freeform 8"/>
                <p:cNvSpPr/>
                <p:nvPr/>
              </p:nvSpPr>
              <p:spPr>
                <a:xfrm>
                  <a:off x="0" y="-8742"/>
                  <a:ext cx="871597" cy="869026"/>
                </a:xfrm>
                <a:custGeom>
                  <a:avLst/>
                  <a:gdLst/>
                  <a:ahLst/>
                  <a:cxnLst/>
                  <a:rect l="l" t="t" r="r" b="b"/>
                  <a:pathLst>
                    <a:path w="871597" h="869026">
                      <a:moveTo>
                        <a:pt x="0" y="0"/>
                      </a:moveTo>
                      <a:lnTo>
                        <a:pt x="871597" y="0"/>
                      </a:lnTo>
                      <a:lnTo>
                        <a:pt x="871597" y="869026"/>
                      </a:lnTo>
                      <a:lnTo>
                        <a:pt x="0" y="869026"/>
                      </a:lnTo>
                      <a:close/>
                    </a:path>
                  </a:pathLst>
                </a:custGeom>
                <a:grp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6306800" y="5691738"/>
                <a:ext cx="1498977" cy="1498977"/>
              </a:xfrm>
              <a:prstGeom prst="rect">
                <a:avLst/>
              </a:prstGeom>
            </p:spPr>
          </p:pic>
        </p:gr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3156093" y="7706811"/>
              <a:ext cx="2567095" cy="2567095"/>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744207" y="7706810"/>
              <a:ext cx="2567095" cy="2567095"/>
            </a:xfrm>
            <a:prstGeom prst="rect">
              <a:avLst/>
            </a:prstGeom>
          </p:spPr>
        </p:pic>
      </p:grpSp>
      <p:sp>
        <p:nvSpPr>
          <p:cNvPr id="20" name="TextBox 20"/>
          <p:cNvSpPr txBox="1"/>
          <p:nvPr/>
        </p:nvSpPr>
        <p:spPr>
          <a:xfrm>
            <a:off x="9677400" y="3771900"/>
            <a:ext cx="7162800" cy="5555367"/>
          </a:xfrm>
          <a:prstGeom prst="rect">
            <a:avLst/>
          </a:prstGeom>
        </p:spPr>
        <p:txBody>
          <a:bodyPr wrap="square" lIns="0" tIns="0" rIns="0" bIns="0" rtlCol="0" anchor="t">
            <a:spAutoFit/>
          </a:bodyPr>
          <a:lstStyle/>
          <a:p>
            <a:pPr>
              <a:lnSpc>
                <a:spcPts val="4000"/>
              </a:lnSpc>
            </a:pPr>
            <a:r>
              <a:rPr lang="es-ES" sz="3200" spc="40" dirty="0">
                <a:solidFill>
                  <a:srgbClr val="F2EDDB"/>
                </a:solidFill>
                <a:latin typeface="Roboto" panose="02000000000000000000" pitchFamily="2" charset="0"/>
                <a:ea typeface="Roboto" panose="02000000000000000000" pitchFamily="2" charset="0"/>
              </a:rPr>
              <a:t>Máster título propio en Humanidades Digitales (60 créditos) </a:t>
            </a:r>
          </a:p>
          <a:p>
            <a:pPr>
              <a:lnSpc>
                <a:spcPts val="4000"/>
              </a:lnSpc>
            </a:pPr>
            <a:endParaRPr lang="es-ES" sz="3200" spc="40" dirty="0">
              <a:solidFill>
                <a:srgbClr val="F2EDDB"/>
              </a:solidFill>
              <a:latin typeface="Roboto" panose="02000000000000000000" pitchFamily="2" charset="0"/>
              <a:ea typeface="Roboto" panose="02000000000000000000" pitchFamily="2" charset="0"/>
            </a:endParaRPr>
          </a:p>
          <a:p>
            <a:pPr>
              <a:lnSpc>
                <a:spcPts val="4000"/>
              </a:lnSpc>
            </a:pPr>
            <a:r>
              <a:rPr lang="es-ES" sz="3200" spc="40" dirty="0">
                <a:solidFill>
                  <a:srgbClr val="F2EDDB"/>
                </a:solidFill>
                <a:latin typeface="Roboto" panose="02000000000000000000" pitchFamily="2" charset="0"/>
                <a:ea typeface="Roboto" panose="02000000000000000000" pitchFamily="2" charset="0"/>
              </a:rPr>
              <a:t>Experto Universitario en Humanidades Digitales (30 créditos)</a:t>
            </a:r>
          </a:p>
          <a:p>
            <a:pPr>
              <a:lnSpc>
                <a:spcPts val="4000"/>
              </a:lnSpc>
            </a:pPr>
            <a:endParaRPr lang="es-ES" sz="3200" spc="40" dirty="0">
              <a:solidFill>
                <a:srgbClr val="F2EDDB"/>
              </a:solidFill>
              <a:latin typeface="Roboto" panose="02000000000000000000" pitchFamily="2" charset="0"/>
              <a:ea typeface="Roboto" panose="02000000000000000000" pitchFamily="2" charset="0"/>
            </a:endParaRPr>
          </a:p>
          <a:p>
            <a:pPr algn="l" fontAlgn="base"/>
            <a:r>
              <a:rPr lang="es-ES" sz="3200" spc="40" dirty="0">
                <a:solidFill>
                  <a:srgbClr val="F2EDDB"/>
                </a:solidFill>
                <a:latin typeface="Roboto" panose="02000000000000000000" pitchFamily="2" charset="0"/>
                <a:ea typeface="Roboto" panose="02000000000000000000" pitchFamily="2" charset="0"/>
              </a:rPr>
              <a:t>Experto Universitario en programación para Humanidades Digitales </a:t>
            </a:r>
          </a:p>
          <a:p>
            <a:pPr algn="l" fontAlgn="base"/>
            <a:r>
              <a:rPr lang="es-ES" sz="3200" spc="40" dirty="0">
                <a:solidFill>
                  <a:srgbClr val="F2EDDB"/>
                </a:solidFill>
                <a:latin typeface="Roboto" panose="02000000000000000000" pitchFamily="2" charset="0"/>
                <a:ea typeface="Roboto" panose="02000000000000000000" pitchFamily="2" charset="0"/>
              </a:rPr>
              <a:t>(20 créditos)</a:t>
            </a:r>
          </a:p>
          <a:p>
            <a:pPr>
              <a:lnSpc>
                <a:spcPts val="4000"/>
              </a:lnSpc>
            </a:pPr>
            <a:endParaRPr lang="es-ES" sz="3200" spc="40" dirty="0">
              <a:solidFill>
                <a:srgbClr val="F2EDDB"/>
              </a:solidFill>
              <a:latin typeface="Roboto" panose="02000000000000000000" pitchFamily="2" charset="0"/>
              <a:ea typeface="Roboto" panose="02000000000000000000" pitchFamily="2" charset="0"/>
            </a:endParaRPr>
          </a:p>
          <a:p>
            <a:pPr>
              <a:lnSpc>
                <a:spcPts val="4000"/>
              </a:lnSpc>
            </a:pPr>
            <a:endParaRPr lang="es-ES" sz="3200" spc="40" dirty="0">
              <a:solidFill>
                <a:srgbClr val="F2EDDB"/>
              </a:solidFill>
              <a:latin typeface="Roboto" panose="02000000000000000000" pitchFamily="2" charset="0"/>
              <a:ea typeface="Roboto" panose="02000000000000000000" pitchFamily="2" charset="0"/>
            </a:endParaRPr>
          </a:p>
        </p:txBody>
      </p:sp>
      <p:sp>
        <p:nvSpPr>
          <p:cNvPr id="19" name="TextBox 11">
            <a:extLst>
              <a:ext uri="{FF2B5EF4-FFF2-40B4-BE49-F238E27FC236}">
                <a16:creationId xmlns:a16="http://schemas.microsoft.com/office/drawing/2014/main" id="{28C1DFAA-F3CD-482D-9280-4A690697EB9B}"/>
              </a:ext>
            </a:extLst>
          </p:cNvPr>
          <p:cNvSpPr txBox="1"/>
          <p:nvPr/>
        </p:nvSpPr>
        <p:spPr>
          <a:xfrm>
            <a:off x="9829800" y="2171700"/>
            <a:ext cx="5720607" cy="1231106"/>
          </a:xfrm>
          <a:prstGeom prst="rect">
            <a:avLst/>
          </a:prstGeom>
        </p:spPr>
        <p:txBody>
          <a:bodyPr lIns="0" tIns="0" rIns="0" bIns="0" rtlCol="0" anchor="t">
            <a:spAutoFit/>
          </a:bodyPr>
          <a:lstStyle/>
          <a:p>
            <a:pPr>
              <a:lnSpc>
                <a:spcPts val="4800"/>
              </a:lnSpc>
            </a:pPr>
            <a:r>
              <a:rPr lang="en-US" sz="4000" cap="all" dirty="0">
                <a:solidFill>
                  <a:srgbClr val="F2EDDB"/>
                </a:solidFill>
                <a:latin typeface="Poppins" panose="00000500000000000000" pitchFamily="2" charset="0"/>
                <a:cs typeface="Poppins" panose="00000500000000000000" pitchFamily="2" charset="0"/>
              </a:rPr>
              <a:t>OFERTA ACADÉMICA UNED</a:t>
            </a:r>
          </a:p>
        </p:txBody>
      </p:sp>
      <p:pic>
        <p:nvPicPr>
          <p:cNvPr id="4"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13946" y="7675531"/>
            <a:ext cx="2567095" cy="2567095"/>
          </a:xfrm>
          <a:prstGeom prst="rect">
            <a:avLst/>
          </a:prstGeom>
        </p:spPr>
      </p:pic>
    </p:spTree>
    <p:extLst>
      <p:ext uri="{BB962C8B-B14F-4D97-AF65-F5344CB8AC3E}">
        <p14:creationId xmlns:p14="http://schemas.microsoft.com/office/powerpoint/2010/main" val="2967477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533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16" y="7714440"/>
            <a:ext cx="2567095" cy="2567095"/>
          </a:xfrm>
          <a:prstGeom prst="rect">
            <a:avLst/>
          </a:prstGeom>
        </p:spPr>
      </p:pic>
      <p:grpSp>
        <p:nvGrpSpPr>
          <p:cNvPr id="9" name="Group 9"/>
          <p:cNvGrpSpPr/>
          <p:nvPr/>
        </p:nvGrpSpPr>
        <p:grpSpPr>
          <a:xfrm rot="-10800000">
            <a:off x="0" y="7714655"/>
            <a:ext cx="2576405" cy="2576405"/>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2EDDB"/>
            </a:solidFill>
          </p:spPr>
        </p:sp>
      </p:grpSp>
      <p:grpSp>
        <p:nvGrpSpPr>
          <p:cNvPr id="5" name="Group 5"/>
          <p:cNvGrpSpPr/>
          <p:nvPr/>
        </p:nvGrpSpPr>
        <p:grpSpPr>
          <a:xfrm>
            <a:off x="1463416" y="5135336"/>
            <a:ext cx="2576620" cy="5138035"/>
            <a:chOff x="0" y="0"/>
            <a:chExt cx="871598" cy="1738051"/>
          </a:xfrm>
          <a:solidFill>
            <a:srgbClr val="D66F01"/>
          </a:solidFill>
        </p:grpSpPr>
        <p:sp>
          <p:nvSpPr>
            <p:cNvPr id="6" name="Freeform 6"/>
            <p:cNvSpPr/>
            <p:nvPr/>
          </p:nvSpPr>
          <p:spPr>
            <a:xfrm>
              <a:off x="0" y="0"/>
              <a:ext cx="871597" cy="1738051"/>
            </a:xfrm>
            <a:custGeom>
              <a:avLst/>
              <a:gdLst/>
              <a:ahLst/>
              <a:cxnLst/>
              <a:rect l="l" t="t" r="r" b="b"/>
              <a:pathLst>
                <a:path w="871597" h="1738051">
                  <a:moveTo>
                    <a:pt x="0" y="0"/>
                  </a:moveTo>
                  <a:lnTo>
                    <a:pt x="871597" y="0"/>
                  </a:lnTo>
                  <a:lnTo>
                    <a:pt x="871597" y="1738051"/>
                  </a:lnTo>
                  <a:lnTo>
                    <a:pt x="0" y="1738051"/>
                  </a:lnTo>
                  <a:close/>
                </a:path>
              </a:pathLst>
            </a:custGeom>
            <a:grpFill/>
          </p:spPr>
        </p:sp>
      </p:grpSp>
      <p:grpSp>
        <p:nvGrpSpPr>
          <p:cNvPr id="22" name="Grupo 21">
            <a:extLst>
              <a:ext uri="{FF2B5EF4-FFF2-40B4-BE49-F238E27FC236}">
                <a16:creationId xmlns:a16="http://schemas.microsoft.com/office/drawing/2014/main" id="{7E7A9BE9-ADDB-4487-8FA1-02D7F20A48E6}"/>
              </a:ext>
            </a:extLst>
          </p:cNvPr>
          <p:cNvGrpSpPr/>
          <p:nvPr/>
        </p:nvGrpSpPr>
        <p:grpSpPr>
          <a:xfrm>
            <a:off x="-216" y="19645"/>
            <a:ext cx="5153240" cy="10281535"/>
            <a:chOff x="5133761" y="-571500"/>
            <a:chExt cx="5153240" cy="10281535"/>
          </a:xfrm>
        </p:grpSpPr>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H="1">
              <a:off x="7700856" y="2077726"/>
              <a:ext cx="2586145" cy="2586145"/>
            </a:xfrm>
            <a:prstGeom prst="rect">
              <a:avLst/>
            </a:prstGeom>
          </p:spPr>
        </p:pic>
        <p:grpSp>
          <p:nvGrpSpPr>
            <p:cNvPr id="21" name="Grupo 20">
              <a:extLst>
                <a:ext uri="{FF2B5EF4-FFF2-40B4-BE49-F238E27FC236}">
                  <a16:creationId xmlns:a16="http://schemas.microsoft.com/office/drawing/2014/main" id="{446B1C40-702D-4779-AD5A-C6A472A7CA33}"/>
                </a:ext>
              </a:extLst>
            </p:cNvPr>
            <p:cNvGrpSpPr/>
            <p:nvPr/>
          </p:nvGrpSpPr>
          <p:grpSpPr>
            <a:xfrm>
              <a:off x="5133761" y="-571500"/>
              <a:ext cx="5153240" cy="10281535"/>
              <a:chOff x="-216" y="0"/>
              <a:chExt cx="5153240" cy="10281535"/>
            </a:xfrm>
          </p:grpSpPr>
          <p:grpSp>
            <p:nvGrpSpPr>
              <p:cNvPr id="2" name="Group 2"/>
              <p:cNvGrpSpPr/>
              <p:nvPr/>
            </p:nvGrpSpPr>
            <p:grpSpPr>
              <a:xfrm rot="-10800000">
                <a:off x="0" y="0"/>
                <a:ext cx="2576405" cy="5153025"/>
                <a:chOff x="0" y="0"/>
                <a:chExt cx="1913890" cy="3827940"/>
              </a:xfrm>
            </p:grpSpPr>
            <p:sp>
              <p:nvSpPr>
                <p:cNvPr id="3" name="Freeform 3"/>
                <p:cNvSpPr/>
                <p:nvPr/>
              </p:nvSpPr>
              <p:spPr>
                <a:xfrm>
                  <a:off x="0" y="0"/>
                  <a:ext cx="1913890" cy="3827940"/>
                </a:xfrm>
                <a:custGeom>
                  <a:avLst/>
                  <a:gdLst/>
                  <a:ahLst/>
                  <a:cxnLst/>
                  <a:rect l="l" t="t" r="r" b="b"/>
                  <a:pathLst>
                    <a:path w="1913890" h="3827940">
                      <a:moveTo>
                        <a:pt x="0" y="0"/>
                      </a:moveTo>
                      <a:lnTo>
                        <a:pt x="1913890" y="0"/>
                      </a:lnTo>
                      <a:lnTo>
                        <a:pt x="1913890" y="3827940"/>
                      </a:lnTo>
                      <a:lnTo>
                        <a:pt x="0" y="3827940"/>
                      </a:lnTo>
                      <a:close/>
                    </a:path>
                  </a:pathLst>
                </a:custGeom>
                <a:solidFill>
                  <a:srgbClr val="99B951"/>
                </a:solidFill>
              </p:spPr>
              <p:txBody>
                <a:bodyPr/>
                <a:lstStyle/>
                <a:p>
                  <a:endParaRPr lang="es-ES" dirty="0"/>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538714" y="538714"/>
                <a:ext cx="1498977" cy="1498977"/>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216" y="7714440"/>
                <a:ext cx="2567095" cy="2567095"/>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2585929" y="7684194"/>
                <a:ext cx="2567095" cy="2567095"/>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16" y="5143500"/>
                <a:ext cx="5142311" cy="2571155"/>
              </a:xfrm>
              <a:prstGeom prst="rect">
                <a:avLst/>
              </a:prstGeom>
            </p:spPr>
          </p:pic>
        </p:grpSp>
      </p:grpSp>
      <p:grpSp>
        <p:nvGrpSpPr>
          <p:cNvPr id="17" name="Group 17"/>
          <p:cNvGrpSpPr/>
          <p:nvPr/>
        </p:nvGrpSpPr>
        <p:grpSpPr>
          <a:xfrm>
            <a:off x="8534400" y="2382991"/>
            <a:ext cx="8356776" cy="3839708"/>
            <a:chOff x="-692463" y="484510"/>
            <a:chExt cx="9115533" cy="5119610"/>
          </a:xfrm>
        </p:grpSpPr>
        <p:sp>
          <p:nvSpPr>
            <p:cNvPr id="18" name="TextBox 18"/>
            <p:cNvSpPr txBox="1"/>
            <p:nvPr/>
          </p:nvSpPr>
          <p:spPr>
            <a:xfrm>
              <a:off x="-692463" y="484510"/>
              <a:ext cx="9115533" cy="762347"/>
            </a:xfrm>
            <a:prstGeom prst="rect">
              <a:avLst/>
            </a:prstGeom>
          </p:spPr>
          <p:txBody>
            <a:bodyPr lIns="0" tIns="0" rIns="0" bIns="0" rtlCol="0" anchor="t">
              <a:spAutoFit/>
            </a:bodyPr>
            <a:lstStyle/>
            <a:p>
              <a:pPr>
                <a:lnSpc>
                  <a:spcPts val="4646"/>
                </a:lnSpc>
              </a:pPr>
              <a:r>
                <a:rPr lang="en-US" sz="3602" spc="144" dirty="0">
                  <a:solidFill>
                    <a:srgbClr val="F2EDDB"/>
                  </a:solidFill>
                  <a:latin typeface="Poppins" panose="00000500000000000000" pitchFamily="2" charset="0"/>
                  <a:ea typeface="Roboto" panose="02000000000000000000" pitchFamily="2" charset="0"/>
                  <a:cs typeface="Poppins" panose="00000500000000000000" pitchFamily="2" charset="0"/>
                </a:rPr>
                <a:t>CURSOS DE VERANO</a:t>
              </a:r>
            </a:p>
          </p:txBody>
        </p:sp>
        <p:sp>
          <p:nvSpPr>
            <p:cNvPr id="20" name="TextBox 20"/>
            <p:cNvSpPr txBox="1"/>
            <p:nvPr/>
          </p:nvSpPr>
          <p:spPr>
            <a:xfrm>
              <a:off x="-692463" y="3210303"/>
              <a:ext cx="8783059" cy="2393817"/>
            </a:xfrm>
            <a:prstGeom prst="rect">
              <a:avLst/>
            </a:prstGeom>
          </p:spPr>
          <p:txBody>
            <a:bodyPr wrap="square" lIns="0" tIns="0" rIns="0" bIns="0" rtlCol="0" anchor="t">
              <a:spAutoFit/>
            </a:bodyPr>
            <a:lstStyle/>
            <a:p>
              <a:pPr>
                <a:lnSpc>
                  <a:spcPts val="3500"/>
                </a:lnSpc>
              </a:pPr>
              <a:r>
                <a:rPr lang="en-US" sz="3200" spc="40" dirty="0" err="1">
                  <a:solidFill>
                    <a:srgbClr val="F2EDDB"/>
                  </a:solidFill>
                  <a:latin typeface="Roboto" panose="02000000000000000000" pitchFamily="2" charset="0"/>
                  <a:ea typeface="Roboto" panose="02000000000000000000" pitchFamily="2" charset="0"/>
                </a:rPr>
                <a:t>En</a:t>
              </a:r>
              <a:r>
                <a:rPr lang="en-US" sz="3200" spc="40" dirty="0">
                  <a:solidFill>
                    <a:srgbClr val="F2EDDB"/>
                  </a:solidFill>
                  <a:latin typeface="Roboto" panose="02000000000000000000" pitchFamily="2" charset="0"/>
                  <a:ea typeface="Roboto" panose="02000000000000000000" pitchFamily="2" charset="0"/>
                </a:rPr>
                <a:t> la </a:t>
              </a:r>
              <a:r>
                <a:rPr lang="en-US" sz="3200" spc="40" dirty="0" err="1">
                  <a:solidFill>
                    <a:srgbClr val="F2EDDB"/>
                  </a:solidFill>
                  <a:latin typeface="Roboto" panose="02000000000000000000" pitchFamily="2" charset="0"/>
                  <a:ea typeface="Roboto" panose="02000000000000000000" pitchFamily="2" charset="0"/>
                </a:rPr>
                <a:t>programación</a:t>
              </a:r>
              <a:r>
                <a:rPr lang="en-US" sz="3200" spc="40" dirty="0">
                  <a:solidFill>
                    <a:srgbClr val="F2EDDB"/>
                  </a:solidFill>
                  <a:latin typeface="Roboto" panose="02000000000000000000" pitchFamily="2" charset="0"/>
                  <a:ea typeface="Roboto" panose="02000000000000000000" pitchFamily="2" charset="0"/>
                </a:rPr>
                <a:t> </a:t>
              </a:r>
              <a:r>
                <a:rPr lang="en-US" sz="3200" spc="40" dirty="0" err="1">
                  <a:solidFill>
                    <a:srgbClr val="F2EDDB"/>
                  </a:solidFill>
                  <a:latin typeface="Roboto" panose="02000000000000000000" pitchFamily="2" charset="0"/>
                  <a:ea typeface="Roboto" panose="02000000000000000000" pitchFamily="2" charset="0"/>
                </a:rPr>
                <a:t>oficial</a:t>
              </a:r>
              <a:r>
                <a:rPr lang="en-US" sz="3200" spc="40" dirty="0">
                  <a:solidFill>
                    <a:srgbClr val="F2EDDB"/>
                  </a:solidFill>
                  <a:latin typeface="Roboto" panose="02000000000000000000" pitchFamily="2" charset="0"/>
                  <a:ea typeface="Roboto" panose="02000000000000000000" pitchFamily="2" charset="0"/>
                </a:rPr>
                <a:t> de la UNED </a:t>
              </a:r>
              <a:r>
                <a:rPr lang="en-US" sz="3200" spc="40" dirty="0" err="1">
                  <a:solidFill>
                    <a:srgbClr val="F2EDDB"/>
                  </a:solidFill>
                  <a:latin typeface="Roboto" panose="02000000000000000000" pitchFamily="2" charset="0"/>
                  <a:ea typeface="Roboto" panose="02000000000000000000" pitchFamily="2" charset="0"/>
                </a:rPr>
                <a:t>incluimos</a:t>
              </a:r>
              <a:r>
                <a:rPr lang="en-US" sz="3200" spc="40" dirty="0">
                  <a:solidFill>
                    <a:srgbClr val="F2EDDB"/>
                  </a:solidFill>
                  <a:latin typeface="Roboto" panose="02000000000000000000" pitchFamily="2" charset="0"/>
                  <a:ea typeface="Roboto" panose="02000000000000000000" pitchFamily="2" charset="0"/>
                </a:rPr>
                <a:t> un </a:t>
              </a:r>
              <a:r>
                <a:rPr lang="en-US" sz="3200" spc="40" dirty="0" err="1">
                  <a:solidFill>
                    <a:srgbClr val="F2EDDB"/>
                  </a:solidFill>
                  <a:latin typeface="Roboto" panose="02000000000000000000" pitchFamily="2" charset="0"/>
                  <a:ea typeface="Roboto" panose="02000000000000000000" pitchFamily="2" charset="0"/>
                </a:rPr>
                <a:t>curso</a:t>
              </a:r>
              <a:r>
                <a:rPr lang="en-US" sz="3200" spc="40" dirty="0">
                  <a:solidFill>
                    <a:srgbClr val="F2EDDB"/>
                  </a:solidFill>
                  <a:latin typeface="Roboto" panose="02000000000000000000" pitchFamily="2" charset="0"/>
                  <a:ea typeface="Roboto" panose="02000000000000000000" pitchFamily="2" charset="0"/>
                </a:rPr>
                <a:t> que </a:t>
              </a:r>
              <a:r>
                <a:rPr lang="en-US" sz="3200" spc="40" dirty="0" err="1">
                  <a:solidFill>
                    <a:srgbClr val="F2EDDB"/>
                  </a:solidFill>
                  <a:latin typeface="Roboto" panose="02000000000000000000" pitchFamily="2" charset="0"/>
                  <a:ea typeface="Roboto" panose="02000000000000000000" pitchFamily="2" charset="0"/>
                </a:rPr>
                <a:t>puede</a:t>
              </a:r>
              <a:r>
                <a:rPr lang="en-US" sz="3200" spc="40" dirty="0">
                  <a:solidFill>
                    <a:srgbClr val="F2EDDB"/>
                  </a:solidFill>
                  <a:latin typeface="Roboto" panose="02000000000000000000" pitchFamily="2" charset="0"/>
                  <a:ea typeface="Roboto" panose="02000000000000000000" pitchFamily="2" charset="0"/>
                </a:rPr>
                <a:t> </a:t>
              </a:r>
              <a:r>
                <a:rPr lang="en-US" sz="3200" spc="40" dirty="0" err="1">
                  <a:solidFill>
                    <a:srgbClr val="F2EDDB"/>
                  </a:solidFill>
                  <a:latin typeface="Roboto" panose="02000000000000000000" pitchFamily="2" charset="0"/>
                  <a:ea typeface="Roboto" panose="02000000000000000000" pitchFamily="2" charset="0"/>
                </a:rPr>
                <a:t>seguirse</a:t>
              </a:r>
              <a:r>
                <a:rPr lang="en-US" sz="3200" spc="40" dirty="0">
                  <a:solidFill>
                    <a:srgbClr val="F2EDDB"/>
                  </a:solidFill>
                  <a:latin typeface="Roboto" panose="02000000000000000000" pitchFamily="2" charset="0"/>
                  <a:ea typeface="Roboto" panose="02000000000000000000" pitchFamily="2" charset="0"/>
                </a:rPr>
                <a:t> online, </a:t>
              </a:r>
              <a:r>
                <a:rPr lang="en-US" sz="3200" spc="40" dirty="0" err="1">
                  <a:solidFill>
                    <a:srgbClr val="F2EDDB"/>
                  </a:solidFill>
                  <a:latin typeface="Roboto" panose="02000000000000000000" pitchFamily="2" charset="0"/>
                  <a:ea typeface="Roboto" panose="02000000000000000000" pitchFamily="2" charset="0"/>
                </a:rPr>
                <a:t>en</a:t>
              </a:r>
              <a:r>
                <a:rPr lang="en-US" sz="3200" spc="40" dirty="0">
                  <a:solidFill>
                    <a:srgbClr val="F2EDDB"/>
                  </a:solidFill>
                  <a:latin typeface="Roboto" panose="02000000000000000000" pitchFamily="2" charset="0"/>
                  <a:ea typeface="Roboto" panose="02000000000000000000" pitchFamily="2" charset="0"/>
                </a:rPr>
                <a:t> </a:t>
              </a:r>
              <a:r>
                <a:rPr lang="en-US" sz="3200" spc="40" dirty="0" err="1">
                  <a:solidFill>
                    <a:srgbClr val="F2EDDB"/>
                  </a:solidFill>
                  <a:latin typeface="Roboto" panose="02000000000000000000" pitchFamily="2" charset="0"/>
                  <a:ea typeface="Roboto" panose="02000000000000000000" pitchFamily="2" charset="0"/>
                </a:rPr>
                <a:t>directo</a:t>
              </a:r>
              <a:r>
                <a:rPr lang="en-US" sz="3200" spc="40" dirty="0">
                  <a:solidFill>
                    <a:srgbClr val="F2EDDB"/>
                  </a:solidFill>
                  <a:latin typeface="Roboto" panose="02000000000000000000" pitchFamily="2" charset="0"/>
                  <a:ea typeface="Roboto" panose="02000000000000000000" pitchFamily="2" charset="0"/>
                </a:rPr>
                <a:t> o </a:t>
              </a:r>
              <a:r>
                <a:rPr lang="en-US" sz="3200" spc="40" dirty="0" err="1">
                  <a:solidFill>
                    <a:srgbClr val="F2EDDB"/>
                  </a:solidFill>
                  <a:latin typeface="Roboto" panose="02000000000000000000" pitchFamily="2" charset="0"/>
                  <a:ea typeface="Roboto" panose="02000000000000000000" pitchFamily="2" charset="0"/>
                </a:rPr>
                <a:t>diferido</a:t>
              </a:r>
              <a:r>
                <a:rPr lang="en-US" sz="3200" spc="40" dirty="0">
                  <a:solidFill>
                    <a:srgbClr val="F2EDDB"/>
                  </a:solidFill>
                  <a:latin typeface="Roboto" panose="02000000000000000000" pitchFamily="2" charset="0"/>
                  <a:ea typeface="Roboto" panose="02000000000000000000" pitchFamily="2" charset="0"/>
                </a:rPr>
                <a:t>, </a:t>
              </a:r>
              <a:r>
                <a:rPr lang="en-US" sz="3200" spc="40" dirty="0" err="1">
                  <a:solidFill>
                    <a:srgbClr val="F2EDDB"/>
                  </a:solidFill>
                  <a:latin typeface="Roboto" panose="02000000000000000000" pitchFamily="2" charset="0"/>
                  <a:ea typeface="Roboto" panose="02000000000000000000" pitchFamily="2" charset="0"/>
                </a:rPr>
                <a:t>así</a:t>
              </a:r>
              <a:r>
                <a:rPr lang="en-US" sz="3200" spc="40" dirty="0">
                  <a:solidFill>
                    <a:srgbClr val="F2EDDB"/>
                  </a:solidFill>
                  <a:latin typeface="Roboto" panose="02000000000000000000" pitchFamily="2" charset="0"/>
                  <a:ea typeface="Roboto" panose="02000000000000000000" pitchFamily="2" charset="0"/>
                </a:rPr>
                <a:t> </a:t>
              </a:r>
              <a:r>
                <a:rPr lang="en-US" sz="3200" spc="40" dirty="0" err="1">
                  <a:solidFill>
                    <a:srgbClr val="F2EDDB"/>
                  </a:solidFill>
                  <a:latin typeface="Roboto" panose="02000000000000000000" pitchFamily="2" charset="0"/>
                  <a:ea typeface="Roboto" panose="02000000000000000000" pitchFamily="2" charset="0"/>
                </a:rPr>
                <a:t>como</a:t>
              </a:r>
              <a:r>
                <a:rPr lang="en-US" sz="3200" spc="40" dirty="0">
                  <a:solidFill>
                    <a:srgbClr val="F2EDDB"/>
                  </a:solidFill>
                  <a:latin typeface="Roboto" panose="02000000000000000000" pitchFamily="2" charset="0"/>
                  <a:ea typeface="Roboto" panose="02000000000000000000" pitchFamily="2" charset="0"/>
                </a:rPr>
                <a:t> </a:t>
              </a:r>
              <a:r>
                <a:rPr lang="en-US" sz="3200" spc="40" dirty="0" err="1">
                  <a:solidFill>
                    <a:srgbClr val="F2EDDB"/>
                  </a:solidFill>
                  <a:latin typeface="Roboto" panose="02000000000000000000" pitchFamily="2" charset="0"/>
                  <a:ea typeface="Roboto" panose="02000000000000000000" pitchFamily="2" charset="0"/>
                </a:rPr>
                <a:t>presencialmente</a:t>
              </a:r>
              <a:r>
                <a:rPr lang="en-US" sz="3200" spc="40" dirty="0">
                  <a:solidFill>
                    <a:srgbClr val="F2EDDB"/>
                  </a:solidFill>
                  <a:latin typeface="Roboto" panose="02000000000000000000" pitchFamily="2" charset="0"/>
                  <a:ea typeface="Roboto" panose="02000000000000000000" pitchFamily="2" charset="0"/>
                </a:rPr>
                <a:t>.</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6533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16" y="7714440"/>
            <a:ext cx="2567095" cy="2567095"/>
          </a:xfrm>
          <a:prstGeom prst="rect">
            <a:avLst/>
          </a:prstGeom>
        </p:spPr>
      </p:pic>
      <p:grpSp>
        <p:nvGrpSpPr>
          <p:cNvPr id="5" name="Group 5"/>
          <p:cNvGrpSpPr/>
          <p:nvPr/>
        </p:nvGrpSpPr>
        <p:grpSpPr>
          <a:xfrm>
            <a:off x="13149989" y="5143500"/>
            <a:ext cx="2576620" cy="5138035"/>
            <a:chOff x="0" y="0"/>
            <a:chExt cx="871598" cy="1738051"/>
          </a:xfrm>
          <a:solidFill>
            <a:srgbClr val="FFC2B4"/>
          </a:solidFill>
        </p:grpSpPr>
        <p:sp>
          <p:nvSpPr>
            <p:cNvPr id="6" name="Freeform 6"/>
            <p:cNvSpPr/>
            <p:nvPr/>
          </p:nvSpPr>
          <p:spPr>
            <a:xfrm>
              <a:off x="0" y="0"/>
              <a:ext cx="871597" cy="1738051"/>
            </a:xfrm>
            <a:custGeom>
              <a:avLst/>
              <a:gdLst/>
              <a:ahLst/>
              <a:cxnLst/>
              <a:rect l="l" t="t" r="r" b="b"/>
              <a:pathLst>
                <a:path w="871597" h="1738051">
                  <a:moveTo>
                    <a:pt x="0" y="0"/>
                  </a:moveTo>
                  <a:lnTo>
                    <a:pt x="871597" y="0"/>
                  </a:lnTo>
                  <a:lnTo>
                    <a:pt x="871597" y="1738051"/>
                  </a:lnTo>
                  <a:lnTo>
                    <a:pt x="0" y="1738051"/>
                  </a:lnTo>
                  <a:close/>
                </a:path>
              </a:pathLst>
            </a:custGeom>
            <a:grpFill/>
          </p:spPr>
        </p:sp>
      </p:gr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0000" flipH="1">
            <a:off x="13161520" y="5148153"/>
            <a:ext cx="2586145" cy="2586145"/>
          </a:xfrm>
          <a:prstGeom prst="rect">
            <a:avLst/>
          </a:prstGeom>
        </p:spPr>
      </p:pic>
      <p:grpSp>
        <p:nvGrpSpPr>
          <p:cNvPr id="2" name="Group 2"/>
          <p:cNvGrpSpPr/>
          <p:nvPr/>
        </p:nvGrpSpPr>
        <p:grpSpPr>
          <a:xfrm rot="10800000">
            <a:off x="15711595" y="2589713"/>
            <a:ext cx="2576405" cy="5153025"/>
            <a:chOff x="0" y="0"/>
            <a:chExt cx="1913890" cy="3827940"/>
          </a:xfrm>
          <a:solidFill>
            <a:srgbClr val="F2EDDB"/>
          </a:solidFill>
        </p:grpSpPr>
        <p:sp>
          <p:nvSpPr>
            <p:cNvPr id="3" name="Freeform 3"/>
            <p:cNvSpPr/>
            <p:nvPr/>
          </p:nvSpPr>
          <p:spPr>
            <a:xfrm>
              <a:off x="0" y="0"/>
              <a:ext cx="1913890" cy="3827940"/>
            </a:xfrm>
            <a:custGeom>
              <a:avLst/>
              <a:gdLst/>
              <a:ahLst/>
              <a:cxnLst/>
              <a:rect l="l" t="t" r="r" b="b"/>
              <a:pathLst>
                <a:path w="1913890" h="3827940">
                  <a:moveTo>
                    <a:pt x="0" y="0"/>
                  </a:moveTo>
                  <a:lnTo>
                    <a:pt x="1913890" y="0"/>
                  </a:lnTo>
                  <a:lnTo>
                    <a:pt x="1913890" y="3827940"/>
                  </a:lnTo>
                  <a:lnTo>
                    <a:pt x="0" y="3827940"/>
                  </a:lnTo>
                  <a:close/>
                </a:path>
              </a:pathLst>
            </a:custGeom>
            <a:grpFill/>
          </p:spPr>
          <p:txBody>
            <a:bodyPr/>
            <a:lstStyle/>
            <a:p>
              <a:endParaRPr lang="es-ES"/>
            </a:p>
          </p:txBody>
        </p:sp>
      </p:grpSp>
      <p:grpSp>
        <p:nvGrpSpPr>
          <p:cNvPr id="7" name="Group 7"/>
          <p:cNvGrpSpPr/>
          <p:nvPr/>
        </p:nvGrpSpPr>
        <p:grpSpPr>
          <a:xfrm>
            <a:off x="15711383" y="7676635"/>
            <a:ext cx="2576617" cy="2569018"/>
            <a:chOff x="0" y="-8742"/>
            <a:chExt cx="871597" cy="869026"/>
          </a:xfrm>
          <a:solidFill>
            <a:srgbClr val="D6533C"/>
          </a:solidFill>
        </p:grpSpPr>
        <p:sp>
          <p:nvSpPr>
            <p:cNvPr id="8" name="Freeform 8"/>
            <p:cNvSpPr/>
            <p:nvPr/>
          </p:nvSpPr>
          <p:spPr>
            <a:xfrm>
              <a:off x="0" y="-8742"/>
              <a:ext cx="871597" cy="869026"/>
            </a:xfrm>
            <a:custGeom>
              <a:avLst/>
              <a:gdLst/>
              <a:ahLst/>
              <a:cxnLst/>
              <a:rect l="l" t="t" r="r" b="b"/>
              <a:pathLst>
                <a:path w="871597" h="869026">
                  <a:moveTo>
                    <a:pt x="0" y="0"/>
                  </a:moveTo>
                  <a:lnTo>
                    <a:pt x="871597" y="0"/>
                  </a:lnTo>
                  <a:lnTo>
                    <a:pt x="871597" y="869026"/>
                  </a:lnTo>
                  <a:lnTo>
                    <a:pt x="0" y="869026"/>
                  </a:lnTo>
                  <a:close/>
                </a:path>
              </a:pathLst>
            </a:custGeom>
            <a:grpFill/>
          </p:spPr>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6306800" y="5691738"/>
            <a:ext cx="1498977" cy="1498977"/>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132388" y="7706811"/>
            <a:ext cx="2567095" cy="2567095"/>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15744207" y="7706810"/>
            <a:ext cx="2567095" cy="2567095"/>
          </a:xfrm>
          <a:prstGeom prst="rect">
            <a:avLst/>
          </a:prstGeom>
        </p:spPr>
      </p:pic>
      <p:grpSp>
        <p:nvGrpSpPr>
          <p:cNvPr id="17" name="Group 17"/>
          <p:cNvGrpSpPr/>
          <p:nvPr/>
        </p:nvGrpSpPr>
        <p:grpSpPr>
          <a:xfrm>
            <a:off x="1556612" y="3112270"/>
            <a:ext cx="7162800" cy="4340294"/>
            <a:chOff x="0" y="2057668"/>
            <a:chExt cx="9550400" cy="5787059"/>
          </a:xfrm>
        </p:grpSpPr>
        <p:sp>
          <p:nvSpPr>
            <p:cNvPr id="18" name="TextBox 18"/>
            <p:cNvSpPr txBox="1"/>
            <p:nvPr/>
          </p:nvSpPr>
          <p:spPr>
            <a:xfrm>
              <a:off x="0" y="2057668"/>
              <a:ext cx="9115533" cy="762347"/>
            </a:xfrm>
            <a:prstGeom prst="rect">
              <a:avLst/>
            </a:prstGeom>
          </p:spPr>
          <p:txBody>
            <a:bodyPr lIns="0" tIns="0" rIns="0" bIns="0" rtlCol="0" anchor="t">
              <a:spAutoFit/>
            </a:bodyPr>
            <a:lstStyle/>
            <a:p>
              <a:pPr>
                <a:lnSpc>
                  <a:spcPts val="4646"/>
                </a:lnSpc>
              </a:pPr>
              <a:r>
                <a:rPr lang="en-US" sz="3602" spc="144" dirty="0">
                  <a:solidFill>
                    <a:srgbClr val="F2EDDB"/>
                  </a:solidFill>
                  <a:latin typeface="Poppins" panose="00000500000000000000" pitchFamily="2" charset="0"/>
                  <a:ea typeface="Roboto" panose="02000000000000000000" pitchFamily="2" charset="0"/>
                  <a:cs typeface="Poppins" panose="00000500000000000000" pitchFamily="2" charset="0"/>
                </a:rPr>
                <a:t>WEBINARIOS</a:t>
              </a:r>
            </a:p>
          </p:txBody>
        </p:sp>
        <p:sp>
          <p:nvSpPr>
            <p:cNvPr id="20" name="TextBox 20"/>
            <p:cNvSpPr txBox="1"/>
            <p:nvPr/>
          </p:nvSpPr>
          <p:spPr>
            <a:xfrm>
              <a:off x="0" y="4459184"/>
              <a:ext cx="9550400" cy="3385543"/>
            </a:xfrm>
            <a:prstGeom prst="rect">
              <a:avLst/>
            </a:prstGeom>
          </p:spPr>
          <p:txBody>
            <a:bodyPr wrap="square" lIns="0" tIns="0" rIns="0" bIns="0" rtlCol="0" anchor="t">
              <a:spAutoFit/>
            </a:bodyPr>
            <a:lstStyle/>
            <a:p>
              <a:pPr>
                <a:lnSpc>
                  <a:spcPts val="4000"/>
                </a:lnSpc>
              </a:pPr>
              <a:r>
                <a:rPr lang="es-ES" sz="3200" spc="40" dirty="0">
                  <a:solidFill>
                    <a:srgbClr val="F2EDDB"/>
                  </a:solidFill>
                  <a:latin typeface="Roboto" panose="02000000000000000000" pitchFamily="2" charset="0"/>
                  <a:ea typeface="Roboto" panose="02000000000000000000" pitchFamily="2" charset="0"/>
                </a:rPr>
                <a:t>Sesiones y talleres online que quedan grabados en los que expertos en diferentes herramientas y programas comparten sus conocimientos para ayudar a otros humanistas digitales</a:t>
              </a:r>
            </a:p>
          </p:txBody>
        </p:sp>
      </p:grpSp>
    </p:spTree>
    <p:extLst>
      <p:ext uri="{BB962C8B-B14F-4D97-AF65-F5344CB8AC3E}">
        <p14:creationId xmlns:p14="http://schemas.microsoft.com/office/powerpoint/2010/main" val="1648793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6533C"/>
        </a:solidFill>
        <a:effectLst/>
      </p:bgPr>
    </p:bg>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ED920A2B-9BE6-45E0-A612-23D12F8EDF1A}"/>
              </a:ext>
            </a:extLst>
          </p:cNvPr>
          <p:cNvGrpSpPr/>
          <p:nvPr/>
        </p:nvGrpSpPr>
        <p:grpSpPr>
          <a:xfrm>
            <a:off x="-68121" y="5431876"/>
            <a:ext cx="9369315" cy="4832807"/>
            <a:chOff x="8992067" y="4837979"/>
            <a:chExt cx="9369315" cy="5459013"/>
          </a:xfrm>
        </p:grpSpPr>
        <p:sp>
          <p:nvSpPr>
            <p:cNvPr id="4" name="AutoShape 4"/>
            <p:cNvSpPr/>
            <p:nvPr/>
          </p:nvSpPr>
          <p:spPr>
            <a:xfrm>
              <a:off x="13968031" y="4837979"/>
              <a:ext cx="4393351" cy="5422518"/>
            </a:xfrm>
            <a:prstGeom prst="rect">
              <a:avLst/>
            </a:prstGeom>
            <a:solidFill>
              <a:srgbClr val="E09908"/>
            </a:solidFill>
          </p:spPr>
          <p:txBody>
            <a:bodyPr/>
            <a:lstStyle/>
            <a:p>
              <a:endParaRPr lang="es-ES" dirty="0"/>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065449" y="6255064"/>
              <a:ext cx="4030641" cy="4030641"/>
            </a:xfrm>
            <a:prstGeom prst="rect">
              <a:avLst/>
            </a:prstGeom>
          </p:spPr>
        </p:pic>
        <p:grpSp>
          <p:nvGrpSpPr>
            <p:cNvPr id="6" name="Group 6"/>
            <p:cNvGrpSpPr/>
            <p:nvPr/>
          </p:nvGrpSpPr>
          <p:grpSpPr>
            <a:xfrm rot="5400000">
              <a:off x="8732099" y="5134442"/>
              <a:ext cx="5422518" cy="4902582"/>
              <a:chOff x="0" y="0"/>
              <a:chExt cx="7628461" cy="6897008"/>
            </a:xfrm>
            <a:solidFill>
              <a:srgbClr val="742743"/>
            </a:solidFill>
          </p:grpSpPr>
          <p:sp>
            <p:nvSpPr>
              <p:cNvPr id="7" name="Freeform 7"/>
              <p:cNvSpPr/>
              <p:nvPr/>
            </p:nvSpPr>
            <p:spPr>
              <a:xfrm>
                <a:off x="0" y="0"/>
                <a:ext cx="7628461" cy="6897008"/>
              </a:xfrm>
              <a:custGeom>
                <a:avLst/>
                <a:gdLst/>
                <a:ahLst/>
                <a:cxnLst/>
                <a:rect l="l" t="t" r="r" b="b"/>
                <a:pathLst>
                  <a:path w="7628461" h="6897008">
                    <a:moveTo>
                      <a:pt x="7628461" y="6897008"/>
                    </a:moveTo>
                    <a:lnTo>
                      <a:pt x="0" y="6897008"/>
                    </a:lnTo>
                    <a:lnTo>
                      <a:pt x="0" y="0"/>
                    </a:lnTo>
                    <a:lnTo>
                      <a:pt x="7628461" y="6897008"/>
                    </a:lnTo>
                    <a:close/>
                  </a:path>
                </a:pathLst>
              </a:custGeom>
              <a:grpFill/>
            </p:spPr>
            <p:txBody>
              <a:bodyPr/>
              <a:lstStyle/>
              <a:p>
                <a:endParaRPr lang="es-ES" dirty="0"/>
              </a:p>
            </p:txBody>
          </p:sp>
        </p:grpSp>
      </p:grpSp>
      <p:sp>
        <p:nvSpPr>
          <p:cNvPr id="11" name="TextBox 11"/>
          <p:cNvSpPr txBox="1"/>
          <p:nvPr/>
        </p:nvSpPr>
        <p:spPr>
          <a:xfrm>
            <a:off x="1524000" y="1943100"/>
            <a:ext cx="5720607" cy="1231106"/>
          </a:xfrm>
          <a:prstGeom prst="rect">
            <a:avLst/>
          </a:prstGeom>
        </p:spPr>
        <p:txBody>
          <a:bodyPr lIns="0" tIns="0" rIns="0" bIns="0" rtlCol="0" anchor="t">
            <a:spAutoFit/>
          </a:bodyPr>
          <a:lstStyle/>
          <a:p>
            <a:pPr>
              <a:lnSpc>
                <a:spcPts val="4800"/>
              </a:lnSpc>
            </a:pPr>
            <a:r>
              <a:rPr lang="en-US" sz="4000" cap="all" dirty="0">
                <a:solidFill>
                  <a:srgbClr val="F2EDDB"/>
                </a:solidFill>
                <a:latin typeface="Poppins" panose="00000500000000000000" pitchFamily="2" charset="0"/>
                <a:cs typeface="Poppins" panose="00000500000000000000" pitchFamily="2" charset="0"/>
              </a:rPr>
              <a:t>EVENTOS ESPECIALIZADOS</a:t>
            </a:r>
          </a:p>
        </p:txBody>
      </p:sp>
      <p:sp>
        <p:nvSpPr>
          <p:cNvPr id="12" name="TextBox 12"/>
          <p:cNvSpPr txBox="1"/>
          <p:nvPr/>
        </p:nvSpPr>
        <p:spPr>
          <a:xfrm>
            <a:off x="10287500" y="1899106"/>
            <a:ext cx="6934200" cy="5858014"/>
          </a:xfrm>
          <a:prstGeom prst="rect">
            <a:avLst/>
          </a:prstGeom>
        </p:spPr>
        <p:txBody>
          <a:bodyPr wrap="square" lIns="0" tIns="0" rIns="0" bIns="0" rtlCol="0" anchor="t">
            <a:spAutoFit/>
          </a:bodyPr>
          <a:lstStyle/>
          <a:p>
            <a:pPr>
              <a:lnSpc>
                <a:spcPts val="4000"/>
              </a:lnSpc>
            </a:pPr>
            <a:r>
              <a:rPr lang="en-US" sz="3200" spc="40" dirty="0" err="1">
                <a:solidFill>
                  <a:srgbClr val="F2EDDB"/>
                </a:solidFill>
                <a:latin typeface="Roboto" panose="02000000000000000000" pitchFamily="2" charset="0"/>
                <a:ea typeface="Roboto" panose="02000000000000000000" pitchFamily="2" charset="0"/>
              </a:rPr>
              <a:t>Participamos</a:t>
            </a:r>
            <a:r>
              <a:rPr lang="en-US" sz="3200" spc="40" dirty="0">
                <a:solidFill>
                  <a:srgbClr val="F2EDDB"/>
                </a:solidFill>
                <a:latin typeface="Roboto" panose="02000000000000000000" pitchFamily="2" charset="0"/>
                <a:ea typeface="Roboto" panose="02000000000000000000" pitchFamily="2" charset="0"/>
              </a:rPr>
              <a:t> </a:t>
            </a:r>
            <a:r>
              <a:rPr lang="en-US" sz="3200" spc="40" dirty="0" err="1">
                <a:solidFill>
                  <a:srgbClr val="F2EDDB"/>
                </a:solidFill>
                <a:latin typeface="Roboto" panose="02000000000000000000" pitchFamily="2" charset="0"/>
                <a:ea typeface="Roboto" panose="02000000000000000000" pitchFamily="2" charset="0"/>
              </a:rPr>
              <a:t>en</a:t>
            </a:r>
            <a:r>
              <a:rPr lang="en-US" sz="3200" spc="40" dirty="0">
                <a:solidFill>
                  <a:srgbClr val="F2EDDB"/>
                </a:solidFill>
                <a:latin typeface="Roboto" panose="02000000000000000000" pitchFamily="2" charset="0"/>
                <a:ea typeface="Roboto" panose="02000000000000000000" pitchFamily="2" charset="0"/>
              </a:rPr>
              <a:t> </a:t>
            </a:r>
            <a:r>
              <a:rPr lang="en-US" sz="3200" spc="40" dirty="0" err="1">
                <a:solidFill>
                  <a:srgbClr val="F2EDDB"/>
                </a:solidFill>
                <a:latin typeface="Roboto" panose="02000000000000000000" pitchFamily="2" charset="0"/>
                <a:ea typeface="Roboto" panose="02000000000000000000" pitchFamily="2" charset="0"/>
              </a:rPr>
              <a:t>congresos</a:t>
            </a:r>
            <a:r>
              <a:rPr lang="en-US" sz="3200" spc="40" dirty="0">
                <a:solidFill>
                  <a:srgbClr val="F2EDDB"/>
                </a:solidFill>
                <a:latin typeface="Roboto" panose="02000000000000000000" pitchFamily="2" charset="0"/>
                <a:ea typeface="Roboto" panose="02000000000000000000" pitchFamily="2" charset="0"/>
              </a:rPr>
              <a:t> y </a:t>
            </a:r>
            <a:r>
              <a:rPr lang="en-US" sz="3200" spc="40" dirty="0" err="1">
                <a:solidFill>
                  <a:srgbClr val="F2EDDB"/>
                </a:solidFill>
                <a:latin typeface="Roboto" panose="02000000000000000000" pitchFamily="2" charset="0"/>
                <a:ea typeface="Roboto" panose="02000000000000000000" pitchFamily="2" charset="0"/>
              </a:rPr>
              <a:t>eventos</a:t>
            </a:r>
            <a:r>
              <a:rPr lang="en-US" sz="3200" spc="40" dirty="0">
                <a:solidFill>
                  <a:srgbClr val="F2EDDB"/>
                </a:solidFill>
                <a:latin typeface="Roboto" panose="02000000000000000000" pitchFamily="2" charset="0"/>
                <a:ea typeface="Roboto" panose="02000000000000000000" pitchFamily="2" charset="0"/>
              </a:rPr>
              <a:t> </a:t>
            </a:r>
            <a:r>
              <a:rPr lang="en-US" sz="3200" spc="40" dirty="0" err="1">
                <a:solidFill>
                  <a:srgbClr val="F2EDDB"/>
                </a:solidFill>
                <a:latin typeface="Roboto" panose="02000000000000000000" pitchFamily="2" charset="0"/>
                <a:ea typeface="Roboto" panose="02000000000000000000" pitchFamily="2" charset="0"/>
              </a:rPr>
              <a:t>relacionados</a:t>
            </a:r>
            <a:r>
              <a:rPr lang="en-US" sz="3200" spc="40" dirty="0">
                <a:solidFill>
                  <a:srgbClr val="F2EDDB"/>
                </a:solidFill>
                <a:latin typeface="Roboto" panose="02000000000000000000" pitchFamily="2" charset="0"/>
                <a:ea typeface="Roboto" panose="02000000000000000000" pitchFamily="2" charset="0"/>
              </a:rPr>
              <a:t> con las HD:</a:t>
            </a:r>
          </a:p>
          <a:p>
            <a:pPr marL="457200" indent="-457200">
              <a:lnSpc>
                <a:spcPts val="4000"/>
              </a:lnSpc>
              <a:buFont typeface="Arial" panose="020B0604020202020204" pitchFamily="34" charset="0"/>
              <a:buChar char="•"/>
            </a:pPr>
            <a:endParaRPr lang="en-US" sz="3200" spc="40" dirty="0">
              <a:solidFill>
                <a:srgbClr val="F2EDDB"/>
              </a:solidFill>
              <a:latin typeface="Roboto" panose="02000000000000000000" pitchFamily="2" charset="0"/>
              <a:ea typeface="Roboto" panose="02000000000000000000" pitchFamily="2" charset="0"/>
            </a:endParaRPr>
          </a:p>
          <a:p>
            <a:pPr marL="457200" indent="-457200">
              <a:lnSpc>
                <a:spcPts val="4000"/>
              </a:lnSpc>
              <a:buFont typeface="Arial" panose="020B0604020202020204" pitchFamily="34" charset="0"/>
              <a:buChar char="•"/>
            </a:pPr>
            <a:r>
              <a:rPr lang="es-ES" sz="3200" spc="40" dirty="0">
                <a:solidFill>
                  <a:srgbClr val="F2EDDB"/>
                </a:solidFill>
                <a:latin typeface="Roboto" panose="02000000000000000000" pitchFamily="2" charset="0"/>
                <a:ea typeface="Roboto" panose="02000000000000000000" pitchFamily="2" charset="0"/>
              </a:rPr>
              <a:t>Foro de Humanidades Digitales e </a:t>
            </a:r>
            <a:r>
              <a:rPr lang="en-US" sz="3200" spc="40" dirty="0" err="1">
                <a:solidFill>
                  <a:srgbClr val="F2EDDB"/>
                </a:solidFill>
                <a:latin typeface="Roboto" panose="02000000000000000000" pitchFamily="2" charset="0"/>
                <a:ea typeface="Roboto" panose="02000000000000000000" pitchFamily="2" charset="0"/>
              </a:rPr>
              <a:t>inteligencia</a:t>
            </a:r>
            <a:r>
              <a:rPr lang="en-US" sz="3200" spc="40" dirty="0">
                <a:solidFill>
                  <a:srgbClr val="F2EDDB"/>
                </a:solidFill>
                <a:latin typeface="Roboto" panose="02000000000000000000" pitchFamily="2" charset="0"/>
                <a:ea typeface="Roboto" panose="02000000000000000000" pitchFamily="2" charset="0"/>
              </a:rPr>
              <a:t> artificial dentro de los Encuentros de </a:t>
            </a:r>
            <a:r>
              <a:rPr lang="en-US" sz="3200" spc="40" dirty="0" err="1">
                <a:solidFill>
                  <a:srgbClr val="F2EDDB"/>
                </a:solidFill>
                <a:latin typeface="Roboto" panose="02000000000000000000" pitchFamily="2" charset="0"/>
                <a:ea typeface="Roboto" panose="02000000000000000000" pitchFamily="2" charset="0"/>
              </a:rPr>
              <a:t>innovación</a:t>
            </a:r>
            <a:r>
              <a:rPr lang="en-US" sz="3200" spc="40" dirty="0">
                <a:solidFill>
                  <a:srgbClr val="F2EDDB"/>
                </a:solidFill>
                <a:latin typeface="Roboto" panose="02000000000000000000" pitchFamily="2" charset="0"/>
                <a:ea typeface="Roboto" panose="02000000000000000000" pitchFamily="2" charset="0"/>
              </a:rPr>
              <a:t> </a:t>
            </a:r>
            <a:r>
              <a:rPr lang="en-US" sz="3200" spc="40" dirty="0" err="1">
                <a:solidFill>
                  <a:srgbClr val="F2EDDB"/>
                </a:solidFill>
                <a:latin typeface="Roboto" panose="02000000000000000000" pitchFamily="2" charset="0"/>
                <a:ea typeface="Roboto" panose="02000000000000000000" pitchFamily="2" charset="0"/>
              </a:rPr>
              <a:t>en</a:t>
            </a:r>
            <a:r>
              <a:rPr lang="en-US" sz="3200" spc="40" dirty="0">
                <a:solidFill>
                  <a:srgbClr val="F2EDDB"/>
                </a:solidFill>
                <a:latin typeface="Roboto" panose="02000000000000000000" pitchFamily="2" charset="0"/>
                <a:ea typeface="Roboto" panose="02000000000000000000" pitchFamily="2" charset="0"/>
              </a:rPr>
              <a:t> Artes y </a:t>
            </a:r>
            <a:r>
              <a:rPr lang="en-US" sz="3200" spc="40" dirty="0" err="1">
                <a:solidFill>
                  <a:srgbClr val="F2EDDB"/>
                </a:solidFill>
                <a:latin typeface="Roboto" panose="02000000000000000000" pitchFamily="2" charset="0"/>
                <a:ea typeface="Roboto" panose="02000000000000000000" pitchFamily="2" charset="0"/>
              </a:rPr>
              <a:t>Humanidades</a:t>
            </a:r>
            <a:r>
              <a:rPr lang="en-US" sz="3200" spc="40" dirty="0">
                <a:solidFill>
                  <a:srgbClr val="F2EDDB"/>
                </a:solidFill>
                <a:latin typeface="Roboto" panose="02000000000000000000" pitchFamily="2" charset="0"/>
                <a:ea typeface="Roboto" panose="02000000000000000000" pitchFamily="2" charset="0"/>
              </a:rPr>
              <a:t> del </a:t>
            </a:r>
            <a:r>
              <a:rPr lang="en-US" sz="3200" spc="40" dirty="0" err="1">
                <a:solidFill>
                  <a:srgbClr val="F2EDDB"/>
                </a:solidFill>
                <a:latin typeface="Roboto" panose="02000000000000000000" pitchFamily="2" charset="0"/>
                <a:ea typeface="Roboto" panose="02000000000000000000" pitchFamily="2" charset="0"/>
              </a:rPr>
              <a:t>Circulo</a:t>
            </a:r>
            <a:r>
              <a:rPr lang="en-US" sz="3200" spc="40" dirty="0">
                <a:solidFill>
                  <a:srgbClr val="F2EDDB"/>
                </a:solidFill>
                <a:latin typeface="Roboto" panose="02000000000000000000" pitchFamily="2" charset="0"/>
                <a:ea typeface="Roboto" panose="02000000000000000000" pitchFamily="2" charset="0"/>
              </a:rPr>
              <a:t> de </a:t>
            </a:r>
            <a:r>
              <a:rPr lang="en-US" sz="3200" spc="40" dirty="0" err="1">
                <a:solidFill>
                  <a:srgbClr val="F2EDDB"/>
                </a:solidFill>
                <a:latin typeface="Roboto" panose="02000000000000000000" pitchFamily="2" charset="0"/>
                <a:ea typeface="Roboto" panose="02000000000000000000" pitchFamily="2" charset="0"/>
              </a:rPr>
              <a:t>Bellas</a:t>
            </a:r>
            <a:r>
              <a:rPr lang="en-US" sz="3200" spc="40" dirty="0">
                <a:solidFill>
                  <a:srgbClr val="F2EDDB"/>
                </a:solidFill>
                <a:latin typeface="Roboto" panose="02000000000000000000" pitchFamily="2" charset="0"/>
                <a:ea typeface="Roboto" panose="02000000000000000000" pitchFamily="2" charset="0"/>
              </a:rPr>
              <a:t> Artes (09/2021)</a:t>
            </a:r>
          </a:p>
          <a:p>
            <a:pPr marL="285750" indent="-285750" algn="l">
              <a:buFont typeface="Arial" panose="020B0604020202020204" pitchFamily="34" charset="0"/>
              <a:buChar char="•"/>
            </a:pPr>
            <a:endParaRPr lang="es-ES" sz="1800" b="0" i="0" u="none" strike="noStrike" baseline="0" dirty="0">
              <a:solidFill>
                <a:srgbClr val="000000"/>
              </a:solidFill>
            </a:endParaRPr>
          </a:p>
          <a:p>
            <a:pPr marL="457200" indent="-457200">
              <a:buFont typeface="Arial" panose="020B0604020202020204" pitchFamily="34" charset="0"/>
              <a:buChar char="•"/>
            </a:pPr>
            <a:r>
              <a:rPr lang="es-ES" sz="3200" spc="40" dirty="0">
                <a:solidFill>
                  <a:srgbClr val="F2EDDB"/>
                </a:solidFill>
                <a:latin typeface="Roboto" panose="02000000000000000000" pitchFamily="2" charset="0"/>
                <a:ea typeface="Roboto" panose="02000000000000000000" pitchFamily="2" charset="0"/>
              </a:rPr>
              <a:t>Encuentro </a:t>
            </a:r>
            <a:r>
              <a:rPr lang="es-ES" sz="3200" spc="40" dirty="0" err="1">
                <a:solidFill>
                  <a:srgbClr val="F2EDDB"/>
                </a:solidFill>
                <a:latin typeface="Roboto" panose="02000000000000000000" pitchFamily="2" charset="0"/>
                <a:ea typeface="Roboto" panose="02000000000000000000" pitchFamily="2" charset="0"/>
              </a:rPr>
              <a:t>enlightED</a:t>
            </a:r>
            <a:r>
              <a:rPr lang="es-ES" sz="3200" spc="40" dirty="0">
                <a:solidFill>
                  <a:srgbClr val="F2EDDB"/>
                </a:solidFill>
                <a:latin typeface="Roboto" panose="02000000000000000000" pitchFamily="2" charset="0"/>
                <a:ea typeface="Roboto" panose="02000000000000000000" pitchFamily="2" charset="0"/>
              </a:rPr>
              <a:t> 2021 organizado por la Fundación </a:t>
            </a:r>
            <a:r>
              <a:rPr lang="en-US" sz="3200" spc="40" dirty="0">
                <a:solidFill>
                  <a:srgbClr val="F2EDDB"/>
                </a:solidFill>
                <a:latin typeface="Roboto" panose="02000000000000000000" pitchFamily="2" charset="0"/>
                <a:ea typeface="Roboto" panose="02000000000000000000" pitchFamily="2" charset="0"/>
              </a:rPr>
              <a:t>Telefónica (10/2021)</a:t>
            </a:r>
          </a:p>
        </p:txBody>
      </p:sp>
      <p:sp>
        <p:nvSpPr>
          <p:cNvPr id="13" name="Freeform 3">
            <a:extLst>
              <a:ext uri="{FF2B5EF4-FFF2-40B4-BE49-F238E27FC236}">
                <a16:creationId xmlns:a16="http://schemas.microsoft.com/office/drawing/2014/main" id="{15D5B17C-A313-459B-B40E-81938C099805}"/>
              </a:ext>
            </a:extLst>
          </p:cNvPr>
          <p:cNvSpPr/>
          <p:nvPr/>
        </p:nvSpPr>
        <p:spPr>
          <a:xfrm rot="10800000">
            <a:off x="4905084" y="5431876"/>
            <a:ext cx="2997342" cy="4845131"/>
          </a:xfrm>
          <a:custGeom>
            <a:avLst/>
            <a:gdLst/>
            <a:ahLst/>
            <a:cxnLst/>
            <a:rect l="l" t="t" r="r" b="b"/>
            <a:pathLst>
              <a:path w="1913890" h="3827940">
                <a:moveTo>
                  <a:pt x="0" y="0"/>
                </a:moveTo>
                <a:lnTo>
                  <a:pt x="1913890" y="0"/>
                </a:lnTo>
                <a:lnTo>
                  <a:pt x="1913890" y="3827940"/>
                </a:lnTo>
                <a:lnTo>
                  <a:pt x="0" y="3827940"/>
                </a:lnTo>
                <a:close/>
              </a:path>
            </a:pathLst>
          </a:custGeom>
          <a:solidFill>
            <a:srgbClr val="99B951"/>
          </a:solidFill>
        </p:spPr>
        <p:txBody>
          <a:bodyPr/>
          <a:lstStyle/>
          <a:p>
            <a:endParaRPr lang="es-ES" dirty="0"/>
          </a:p>
        </p:txBody>
      </p:sp>
      <p:pic>
        <p:nvPicPr>
          <p:cNvPr id="14" name="Picture 11">
            <a:extLst>
              <a:ext uri="{FF2B5EF4-FFF2-40B4-BE49-F238E27FC236}">
                <a16:creationId xmlns:a16="http://schemas.microsoft.com/office/drawing/2014/main" id="{D583B651-3078-4E6F-ACED-26AB2C09850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7030485" y="5533217"/>
            <a:ext cx="1743882" cy="1743882"/>
          </a:xfrm>
          <a:prstGeom prst="rect">
            <a:avLst/>
          </a:prstGeom>
        </p:spPr>
      </p:pic>
      <p:pic>
        <p:nvPicPr>
          <p:cNvPr id="15" name="Picture 15">
            <a:extLst>
              <a:ext uri="{FF2B5EF4-FFF2-40B4-BE49-F238E27FC236}">
                <a16:creationId xmlns:a16="http://schemas.microsoft.com/office/drawing/2014/main" id="{30477CA1-4A7B-4F02-98A5-AFAC3ED177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00000" flipH="1">
            <a:off x="5110681" y="7690862"/>
            <a:ext cx="2586145" cy="2586145"/>
          </a:xfrm>
          <a:prstGeom prst="rect">
            <a:avLst/>
          </a:prstGeom>
        </p:spPr>
      </p:pic>
    </p:spTree>
    <p:extLst>
      <p:ext uri="{BB962C8B-B14F-4D97-AF65-F5344CB8AC3E}">
        <p14:creationId xmlns:p14="http://schemas.microsoft.com/office/powerpoint/2010/main" val="322291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6533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16" y="7714440"/>
            <a:ext cx="2567095" cy="2567095"/>
          </a:xfrm>
          <a:prstGeom prst="rect">
            <a:avLst/>
          </a:prstGeom>
        </p:spPr>
      </p:pic>
      <p:grpSp>
        <p:nvGrpSpPr>
          <p:cNvPr id="9" name="Group 9"/>
          <p:cNvGrpSpPr/>
          <p:nvPr/>
        </p:nvGrpSpPr>
        <p:grpSpPr>
          <a:xfrm rot="-10800000">
            <a:off x="15029997" y="7635978"/>
            <a:ext cx="2576405" cy="2576405"/>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2EDDB"/>
            </a:solidFill>
          </p:spPr>
        </p:sp>
      </p:grpSp>
      <p:grpSp>
        <p:nvGrpSpPr>
          <p:cNvPr id="5" name="Group 5"/>
          <p:cNvGrpSpPr/>
          <p:nvPr/>
        </p:nvGrpSpPr>
        <p:grpSpPr>
          <a:xfrm>
            <a:off x="12663380" y="5126003"/>
            <a:ext cx="2576620" cy="5138035"/>
            <a:chOff x="0" y="0"/>
            <a:chExt cx="871598" cy="1738051"/>
          </a:xfrm>
          <a:solidFill>
            <a:srgbClr val="D66F01"/>
          </a:solidFill>
        </p:grpSpPr>
        <p:sp>
          <p:nvSpPr>
            <p:cNvPr id="6" name="Freeform 6"/>
            <p:cNvSpPr/>
            <p:nvPr/>
          </p:nvSpPr>
          <p:spPr>
            <a:xfrm>
              <a:off x="0" y="0"/>
              <a:ext cx="871597" cy="1738051"/>
            </a:xfrm>
            <a:custGeom>
              <a:avLst/>
              <a:gdLst/>
              <a:ahLst/>
              <a:cxnLst/>
              <a:rect l="l" t="t" r="r" b="b"/>
              <a:pathLst>
                <a:path w="871597" h="1738051">
                  <a:moveTo>
                    <a:pt x="0" y="0"/>
                  </a:moveTo>
                  <a:lnTo>
                    <a:pt x="871597" y="0"/>
                  </a:lnTo>
                  <a:lnTo>
                    <a:pt x="871597" y="1738051"/>
                  </a:lnTo>
                  <a:lnTo>
                    <a:pt x="0" y="1738051"/>
                  </a:lnTo>
                  <a:close/>
                </a:path>
              </a:pathLst>
            </a:custGeom>
            <a:grpFill/>
          </p:spPr>
        </p:sp>
      </p:grpSp>
      <p:grpSp>
        <p:nvGrpSpPr>
          <p:cNvPr id="22" name="Grupo 21">
            <a:extLst>
              <a:ext uri="{FF2B5EF4-FFF2-40B4-BE49-F238E27FC236}">
                <a16:creationId xmlns:a16="http://schemas.microsoft.com/office/drawing/2014/main" id="{7E7A9BE9-ADDB-4487-8FA1-02D7F20A48E6}"/>
              </a:ext>
            </a:extLst>
          </p:cNvPr>
          <p:cNvGrpSpPr/>
          <p:nvPr/>
        </p:nvGrpSpPr>
        <p:grpSpPr>
          <a:xfrm>
            <a:off x="12573000" y="-38100"/>
            <a:ext cx="5257800" cy="10339495"/>
            <a:chOff x="5114289" y="-571500"/>
            <a:chExt cx="5257800" cy="10339495"/>
          </a:xfrm>
        </p:grpSpPr>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H="1">
              <a:off x="7700856" y="2077726"/>
              <a:ext cx="2586145" cy="2586145"/>
            </a:xfrm>
            <a:prstGeom prst="rect">
              <a:avLst/>
            </a:prstGeom>
          </p:spPr>
        </p:pic>
        <p:grpSp>
          <p:nvGrpSpPr>
            <p:cNvPr id="21" name="Grupo 20">
              <a:extLst>
                <a:ext uri="{FF2B5EF4-FFF2-40B4-BE49-F238E27FC236}">
                  <a16:creationId xmlns:a16="http://schemas.microsoft.com/office/drawing/2014/main" id="{446B1C40-702D-4779-AD5A-C6A472A7CA33}"/>
                </a:ext>
              </a:extLst>
            </p:cNvPr>
            <p:cNvGrpSpPr/>
            <p:nvPr/>
          </p:nvGrpSpPr>
          <p:grpSpPr>
            <a:xfrm>
              <a:off x="5114289" y="-571500"/>
              <a:ext cx="5257800" cy="10339495"/>
              <a:chOff x="-19688" y="0"/>
              <a:chExt cx="5257800" cy="10339495"/>
            </a:xfrm>
          </p:grpSpPr>
          <p:grpSp>
            <p:nvGrpSpPr>
              <p:cNvPr id="2" name="Group 2"/>
              <p:cNvGrpSpPr/>
              <p:nvPr/>
            </p:nvGrpSpPr>
            <p:grpSpPr>
              <a:xfrm rot="-10800000">
                <a:off x="0" y="0"/>
                <a:ext cx="2576405" cy="5153025"/>
                <a:chOff x="0" y="0"/>
                <a:chExt cx="1913890" cy="3827940"/>
              </a:xfrm>
            </p:grpSpPr>
            <p:sp>
              <p:nvSpPr>
                <p:cNvPr id="3" name="Freeform 3"/>
                <p:cNvSpPr/>
                <p:nvPr/>
              </p:nvSpPr>
              <p:spPr>
                <a:xfrm>
                  <a:off x="0" y="0"/>
                  <a:ext cx="1913890" cy="3827940"/>
                </a:xfrm>
                <a:custGeom>
                  <a:avLst/>
                  <a:gdLst/>
                  <a:ahLst/>
                  <a:cxnLst/>
                  <a:rect l="l" t="t" r="r" b="b"/>
                  <a:pathLst>
                    <a:path w="1913890" h="3827940">
                      <a:moveTo>
                        <a:pt x="0" y="0"/>
                      </a:moveTo>
                      <a:lnTo>
                        <a:pt x="1913890" y="0"/>
                      </a:lnTo>
                      <a:lnTo>
                        <a:pt x="1913890" y="3827940"/>
                      </a:lnTo>
                      <a:lnTo>
                        <a:pt x="0" y="3827940"/>
                      </a:lnTo>
                      <a:close/>
                    </a:path>
                  </a:pathLst>
                </a:custGeom>
                <a:solidFill>
                  <a:srgbClr val="99B951"/>
                </a:solidFill>
              </p:spPr>
              <p:txBody>
                <a:bodyPr/>
                <a:lstStyle/>
                <a:p>
                  <a:endParaRPr lang="es-ES" dirty="0"/>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538714" y="538714"/>
                <a:ext cx="1498977" cy="1498977"/>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9688" y="7772400"/>
                <a:ext cx="2567095" cy="2567095"/>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2646112" y="7696200"/>
                <a:ext cx="2592000" cy="2592000"/>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16" y="5143500"/>
                <a:ext cx="5142311" cy="2571155"/>
              </a:xfrm>
              <a:prstGeom prst="rect">
                <a:avLst/>
              </a:prstGeom>
            </p:spPr>
          </p:pic>
        </p:grpSp>
      </p:grpSp>
      <p:grpSp>
        <p:nvGrpSpPr>
          <p:cNvPr id="17" name="Group 17"/>
          <p:cNvGrpSpPr/>
          <p:nvPr/>
        </p:nvGrpSpPr>
        <p:grpSpPr>
          <a:xfrm>
            <a:off x="2121965" y="2857500"/>
            <a:ext cx="8356776" cy="4043263"/>
            <a:chOff x="-7687118" y="1117189"/>
            <a:chExt cx="9115533" cy="5391016"/>
          </a:xfrm>
        </p:grpSpPr>
        <p:sp>
          <p:nvSpPr>
            <p:cNvPr id="18" name="TextBox 18"/>
            <p:cNvSpPr txBox="1"/>
            <p:nvPr/>
          </p:nvSpPr>
          <p:spPr>
            <a:xfrm>
              <a:off x="-7687118" y="1117189"/>
              <a:ext cx="9115533" cy="1548886"/>
            </a:xfrm>
            <a:prstGeom prst="rect">
              <a:avLst/>
            </a:prstGeom>
          </p:spPr>
          <p:txBody>
            <a:bodyPr lIns="0" tIns="0" rIns="0" bIns="0" rtlCol="0" anchor="t">
              <a:spAutoFit/>
            </a:bodyPr>
            <a:lstStyle/>
            <a:p>
              <a:pPr>
                <a:lnSpc>
                  <a:spcPts val="4646"/>
                </a:lnSpc>
              </a:pPr>
              <a:r>
                <a:rPr lang="en-US" sz="3602" spc="144" dirty="0">
                  <a:solidFill>
                    <a:srgbClr val="F2EDDB"/>
                  </a:solidFill>
                  <a:latin typeface="Poppins" panose="00000500000000000000" pitchFamily="2" charset="0"/>
                  <a:ea typeface="Roboto" panose="02000000000000000000" pitchFamily="2" charset="0"/>
                  <a:cs typeface="Poppins" panose="00000500000000000000" pitchFamily="2" charset="0"/>
                </a:rPr>
                <a:t>MÁSTER OFICIAL EN HUMANIDADES DIGITALES</a:t>
              </a:r>
            </a:p>
          </p:txBody>
        </p:sp>
        <p:sp>
          <p:nvSpPr>
            <p:cNvPr id="20" name="TextBox 20"/>
            <p:cNvSpPr txBox="1"/>
            <p:nvPr/>
          </p:nvSpPr>
          <p:spPr>
            <a:xfrm>
              <a:off x="-7630259" y="4114388"/>
              <a:ext cx="8783059" cy="2393817"/>
            </a:xfrm>
            <a:prstGeom prst="rect">
              <a:avLst/>
            </a:prstGeom>
          </p:spPr>
          <p:txBody>
            <a:bodyPr wrap="square" lIns="0" tIns="0" rIns="0" bIns="0" rtlCol="0" anchor="t">
              <a:spAutoFit/>
            </a:bodyPr>
            <a:lstStyle/>
            <a:p>
              <a:pPr>
                <a:lnSpc>
                  <a:spcPts val="3500"/>
                </a:lnSpc>
              </a:pPr>
              <a:r>
                <a:rPr lang="en-US" sz="3200" spc="40" dirty="0" err="1">
                  <a:solidFill>
                    <a:srgbClr val="F2EDDB"/>
                  </a:solidFill>
                  <a:latin typeface="Roboto" panose="02000000000000000000" pitchFamily="2" charset="0"/>
                  <a:ea typeface="Roboto" panose="02000000000000000000" pitchFamily="2" charset="0"/>
                </a:rPr>
                <a:t>Impulsado</a:t>
              </a:r>
              <a:r>
                <a:rPr lang="en-US" sz="3200" spc="40" dirty="0">
                  <a:solidFill>
                    <a:srgbClr val="F2EDDB"/>
                  </a:solidFill>
                  <a:latin typeface="Roboto" panose="02000000000000000000" pitchFamily="2" charset="0"/>
                  <a:ea typeface="Roboto" panose="02000000000000000000" pitchFamily="2" charset="0"/>
                </a:rPr>
                <a:t> </a:t>
              </a:r>
              <a:r>
                <a:rPr lang="en-US" sz="3200" spc="40" dirty="0" err="1">
                  <a:solidFill>
                    <a:srgbClr val="F2EDDB"/>
                  </a:solidFill>
                  <a:latin typeface="Roboto" panose="02000000000000000000" pitchFamily="2" charset="0"/>
                  <a:ea typeface="Roboto" panose="02000000000000000000" pitchFamily="2" charset="0"/>
                </a:rPr>
                <a:t>conjuntamente</a:t>
              </a:r>
              <a:r>
                <a:rPr lang="en-US" sz="3200" spc="40" dirty="0">
                  <a:solidFill>
                    <a:srgbClr val="F2EDDB"/>
                  </a:solidFill>
                  <a:latin typeface="Roboto" panose="02000000000000000000" pitchFamily="2" charset="0"/>
                  <a:ea typeface="Roboto" panose="02000000000000000000" pitchFamily="2" charset="0"/>
                </a:rPr>
                <a:t> por las </a:t>
              </a:r>
              <a:r>
                <a:rPr lang="en-US" sz="3200" spc="40" dirty="0" err="1">
                  <a:solidFill>
                    <a:srgbClr val="F2EDDB"/>
                  </a:solidFill>
                  <a:latin typeface="Roboto" panose="02000000000000000000" pitchFamily="2" charset="0"/>
                  <a:ea typeface="Roboto" panose="02000000000000000000" pitchFamily="2" charset="0"/>
                </a:rPr>
                <a:t>tres</a:t>
              </a:r>
              <a:r>
                <a:rPr lang="en-US" sz="3200" spc="40" dirty="0">
                  <a:solidFill>
                    <a:srgbClr val="F2EDDB"/>
                  </a:solidFill>
                  <a:latin typeface="Roboto" panose="02000000000000000000" pitchFamily="2" charset="0"/>
                  <a:ea typeface="Roboto" panose="02000000000000000000" pitchFamily="2" charset="0"/>
                </a:rPr>
                <a:t> </a:t>
              </a:r>
              <a:r>
                <a:rPr lang="en-US" sz="3200" spc="40" dirty="0" err="1">
                  <a:solidFill>
                    <a:srgbClr val="F2EDDB"/>
                  </a:solidFill>
                  <a:latin typeface="Roboto" panose="02000000000000000000" pitchFamily="2" charset="0"/>
                  <a:ea typeface="Roboto" panose="02000000000000000000" pitchFamily="2" charset="0"/>
                </a:rPr>
                <a:t>Facultades</a:t>
              </a:r>
              <a:r>
                <a:rPr lang="en-US" sz="3200" spc="40" dirty="0">
                  <a:solidFill>
                    <a:srgbClr val="F2EDDB"/>
                  </a:solidFill>
                  <a:latin typeface="Roboto" panose="02000000000000000000" pitchFamily="2" charset="0"/>
                  <a:ea typeface="Roboto" panose="02000000000000000000" pitchFamily="2" charset="0"/>
                </a:rPr>
                <a:t>, </a:t>
              </a:r>
              <a:r>
                <a:rPr lang="en-US" sz="3200" spc="40" dirty="0" err="1">
                  <a:solidFill>
                    <a:srgbClr val="F2EDDB"/>
                  </a:solidFill>
                  <a:latin typeface="Roboto" panose="02000000000000000000" pitchFamily="2" charset="0"/>
                  <a:ea typeface="Roboto" panose="02000000000000000000" pitchFamily="2" charset="0"/>
                </a:rPr>
                <a:t>previsiblemente</a:t>
              </a:r>
              <a:r>
                <a:rPr lang="en-US" sz="3200" spc="40" dirty="0">
                  <a:solidFill>
                    <a:srgbClr val="F2EDDB"/>
                  </a:solidFill>
                  <a:latin typeface="Roboto" panose="02000000000000000000" pitchFamily="2" charset="0"/>
                  <a:ea typeface="Roboto" panose="02000000000000000000" pitchFamily="2" charset="0"/>
                </a:rPr>
                <a:t> se </a:t>
              </a:r>
              <a:r>
                <a:rPr lang="en-US" sz="3200" spc="40" dirty="0" err="1">
                  <a:solidFill>
                    <a:srgbClr val="F2EDDB"/>
                  </a:solidFill>
                  <a:latin typeface="Roboto" panose="02000000000000000000" pitchFamily="2" charset="0"/>
                  <a:ea typeface="Roboto" panose="02000000000000000000" pitchFamily="2" charset="0"/>
                </a:rPr>
                <a:t>pondrá</a:t>
              </a:r>
              <a:r>
                <a:rPr lang="en-US" sz="3200" spc="40" dirty="0">
                  <a:solidFill>
                    <a:srgbClr val="F2EDDB"/>
                  </a:solidFill>
                  <a:latin typeface="Roboto" panose="02000000000000000000" pitchFamily="2" charset="0"/>
                  <a:ea typeface="Roboto" panose="02000000000000000000" pitchFamily="2" charset="0"/>
                </a:rPr>
                <a:t> </a:t>
              </a:r>
              <a:r>
                <a:rPr lang="en-US" sz="3200" spc="40" dirty="0" err="1">
                  <a:solidFill>
                    <a:srgbClr val="F2EDDB"/>
                  </a:solidFill>
                  <a:latin typeface="Roboto" panose="02000000000000000000" pitchFamily="2" charset="0"/>
                  <a:ea typeface="Roboto" panose="02000000000000000000" pitchFamily="2" charset="0"/>
                </a:rPr>
                <a:t>en</a:t>
              </a:r>
              <a:r>
                <a:rPr lang="en-US" sz="3200" spc="40" dirty="0">
                  <a:solidFill>
                    <a:srgbClr val="F2EDDB"/>
                  </a:solidFill>
                  <a:latin typeface="Roboto" panose="02000000000000000000" pitchFamily="2" charset="0"/>
                  <a:ea typeface="Roboto" panose="02000000000000000000" pitchFamily="2" charset="0"/>
                </a:rPr>
                <a:t> </a:t>
              </a:r>
              <a:r>
                <a:rPr lang="en-US" sz="3200" spc="40" dirty="0" err="1">
                  <a:solidFill>
                    <a:srgbClr val="F2EDDB"/>
                  </a:solidFill>
                  <a:latin typeface="Roboto" panose="02000000000000000000" pitchFamily="2" charset="0"/>
                  <a:ea typeface="Roboto" panose="02000000000000000000" pitchFamily="2" charset="0"/>
                </a:rPr>
                <a:t>marcha</a:t>
              </a:r>
              <a:r>
                <a:rPr lang="en-US" sz="3200" spc="40" dirty="0">
                  <a:solidFill>
                    <a:srgbClr val="F2EDDB"/>
                  </a:solidFill>
                  <a:latin typeface="Roboto" panose="02000000000000000000" pitchFamily="2" charset="0"/>
                  <a:ea typeface="Roboto" panose="02000000000000000000" pitchFamily="2" charset="0"/>
                </a:rPr>
                <a:t> </a:t>
              </a:r>
              <a:r>
                <a:rPr lang="en-US" sz="3200" spc="40" dirty="0" err="1">
                  <a:solidFill>
                    <a:srgbClr val="F2EDDB"/>
                  </a:solidFill>
                  <a:latin typeface="Roboto" panose="02000000000000000000" pitchFamily="2" charset="0"/>
                  <a:ea typeface="Roboto" panose="02000000000000000000" pitchFamily="2" charset="0"/>
                </a:rPr>
                <a:t>en</a:t>
              </a:r>
              <a:r>
                <a:rPr lang="en-US" sz="3200" spc="40" dirty="0">
                  <a:solidFill>
                    <a:srgbClr val="F2EDDB"/>
                  </a:solidFill>
                  <a:latin typeface="Roboto" panose="02000000000000000000" pitchFamily="2" charset="0"/>
                  <a:ea typeface="Roboto" panose="02000000000000000000" pitchFamily="2" charset="0"/>
                </a:rPr>
                <a:t> </a:t>
              </a:r>
              <a:r>
                <a:rPr lang="en-US" sz="3200" spc="40" dirty="0" err="1">
                  <a:solidFill>
                    <a:srgbClr val="F2EDDB"/>
                  </a:solidFill>
                  <a:latin typeface="Roboto" panose="02000000000000000000" pitchFamily="2" charset="0"/>
                  <a:ea typeface="Roboto" panose="02000000000000000000" pitchFamily="2" charset="0"/>
                </a:rPr>
                <a:t>el</a:t>
              </a:r>
              <a:r>
                <a:rPr lang="en-US" sz="3200" spc="40" dirty="0">
                  <a:solidFill>
                    <a:srgbClr val="F2EDDB"/>
                  </a:solidFill>
                  <a:latin typeface="Roboto" panose="02000000000000000000" pitchFamily="2" charset="0"/>
                  <a:ea typeface="Roboto" panose="02000000000000000000" pitchFamily="2" charset="0"/>
                </a:rPr>
                <a:t> </a:t>
              </a:r>
              <a:r>
                <a:rPr lang="en-US" sz="3200" spc="40" dirty="0" err="1">
                  <a:solidFill>
                    <a:srgbClr val="F2EDDB"/>
                  </a:solidFill>
                  <a:latin typeface="Roboto" panose="02000000000000000000" pitchFamily="2" charset="0"/>
                  <a:ea typeface="Roboto" panose="02000000000000000000" pitchFamily="2" charset="0"/>
                </a:rPr>
                <a:t>curso</a:t>
              </a:r>
              <a:r>
                <a:rPr lang="en-US" sz="3200" spc="40" dirty="0">
                  <a:solidFill>
                    <a:srgbClr val="F2EDDB"/>
                  </a:solidFill>
                  <a:latin typeface="Roboto" panose="02000000000000000000" pitchFamily="2" charset="0"/>
                  <a:ea typeface="Roboto" panose="02000000000000000000" pitchFamily="2" charset="0"/>
                </a:rPr>
                <a:t> </a:t>
              </a:r>
              <a:r>
                <a:rPr lang="en-US" sz="3200" spc="40" dirty="0" err="1">
                  <a:solidFill>
                    <a:srgbClr val="F2EDDB"/>
                  </a:solidFill>
                  <a:latin typeface="Roboto" panose="02000000000000000000" pitchFamily="2" charset="0"/>
                  <a:ea typeface="Roboto" panose="02000000000000000000" pitchFamily="2" charset="0"/>
                </a:rPr>
                <a:t>académico</a:t>
              </a:r>
              <a:r>
                <a:rPr lang="en-US" sz="3200" spc="40" dirty="0">
                  <a:solidFill>
                    <a:srgbClr val="F2EDDB"/>
                  </a:solidFill>
                  <a:latin typeface="Roboto" panose="02000000000000000000" pitchFamily="2" charset="0"/>
                  <a:ea typeface="Roboto" panose="02000000000000000000" pitchFamily="2" charset="0"/>
                </a:rPr>
                <a:t> 2022-2023 (</a:t>
              </a:r>
              <a:r>
                <a:rPr lang="en-US" sz="3200" spc="40" dirty="0" err="1">
                  <a:solidFill>
                    <a:srgbClr val="F2EDDB"/>
                  </a:solidFill>
                  <a:latin typeface="Roboto" panose="02000000000000000000" pitchFamily="2" charset="0"/>
                  <a:ea typeface="Roboto" panose="02000000000000000000" pitchFamily="2" charset="0"/>
                </a:rPr>
                <a:t>pendiente</a:t>
              </a:r>
              <a:r>
                <a:rPr lang="en-US" sz="3200" spc="40" dirty="0">
                  <a:solidFill>
                    <a:srgbClr val="F2EDDB"/>
                  </a:solidFill>
                  <a:latin typeface="Roboto" panose="02000000000000000000" pitchFamily="2" charset="0"/>
                  <a:ea typeface="Roboto" panose="02000000000000000000" pitchFamily="2" charset="0"/>
                </a:rPr>
                <a:t> de la </a:t>
              </a:r>
              <a:r>
                <a:rPr lang="en-US" sz="3200" spc="40" dirty="0" err="1">
                  <a:solidFill>
                    <a:srgbClr val="F2EDDB"/>
                  </a:solidFill>
                  <a:latin typeface="Roboto" panose="02000000000000000000" pitchFamily="2" charset="0"/>
                  <a:ea typeface="Roboto" panose="02000000000000000000" pitchFamily="2" charset="0"/>
                </a:rPr>
                <a:t>aprobación</a:t>
              </a:r>
              <a:r>
                <a:rPr lang="en-US" sz="3200" spc="40" dirty="0">
                  <a:solidFill>
                    <a:srgbClr val="F2EDDB"/>
                  </a:solidFill>
                  <a:latin typeface="Roboto" panose="02000000000000000000" pitchFamily="2" charset="0"/>
                  <a:ea typeface="Roboto" panose="02000000000000000000" pitchFamily="2" charset="0"/>
                </a:rPr>
                <a:t> de ANECA)</a:t>
              </a:r>
            </a:p>
          </p:txBody>
        </p:sp>
      </p:grpSp>
    </p:spTree>
    <p:extLst>
      <p:ext uri="{BB962C8B-B14F-4D97-AF65-F5344CB8AC3E}">
        <p14:creationId xmlns:p14="http://schemas.microsoft.com/office/powerpoint/2010/main" val="4173758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grpSp>
        <p:nvGrpSpPr>
          <p:cNvPr id="3" name="Group 3"/>
          <p:cNvGrpSpPr/>
          <p:nvPr/>
        </p:nvGrpSpPr>
        <p:grpSpPr>
          <a:xfrm>
            <a:off x="6336507" y="4150114"/>
            <a:ext cx="3039842" cy="2790764"/>
            <a:chOff x="0" y="0"/>
            <a:chExt cx="1913890" cy="1913890"/>
          </a:xfrm>
        </p:grpSpPr>
        <p:sp>
          <p:nvSpPr>
            <p:cNvPr id="4" name="Freeform 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C2B4"/>
            </a:solidFill>
          </p:spPr>
        </p:sp>
      </p:grpSp>
      <p:grpSp>
        <p:nvGrpSpPr>
          <p:cNvPr id="16" name="Grupo 15">
            <a:extLst>
              <a:ext uri="{FF2B5EF4-FFF2-40B4-BE49-F238E27FC236}">
                <a16:creationId xmlns:a16="http://schemas.microsoft.com/office/drawing/2014/main" id="{CDD8E96C-BA0F-48EB-B90E-10E17042524C}"/>
              </a:ext>
            </a:extLst>
          </p:cNvPr>
          <p:cNvGrpSpPr/>
          <p:nvPr/>
        </p:nvGrpSpPr>
        <p:grpSpPr>
          <a:xfrm>
            <a:off x="457200" y="-18730"/>
            <a:ext cx="5163190" cy="10267630"/>
            <a:chOff x="13124810" y="19370"/>
            <a:chExt cx="5163190" cy="1026763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24810" y="7715250"/>
              <a:ext cx="5143500" cy="257175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4430375" y="1305245"/>
              <a:ext cx="5143500" cy="2571750"/>
            </a:xfrm>
            <a:prstGeom prst="rect">
              <a:avLst/>
            </a:prstGeom>
          </p:spPr>
        </p:pic>
        <p:grpSp>
          <p:nvGrpSpPr>
            <p:cNvPr id="14" name="Grupo 13">
              <a:extLst>
                <a:ext uri="{FF2B5EF4-FFF2-40B4-BE49-F238E27FC236}">
                  <a16:creationId xmlns:a16="http://schemas.microsoft.com/office/drawing/2014/main" id="{541ADD03-B0EF-4467-AACC-628F5EB898BA}"/>
                </a:ext>
              </a:extLst>
            </p:cNvPr>
            <p:cNvGrpSpPr/>
            <p:nvPr/>
          </p:nvGrpSpPr>
          <p:grpSpPr>
            <a:xfrm>
              <a:off x="13124810" y="2571430"/>
              <a:ext cx="4712419" cy="5143820"/>
              <a:chOff x="13124810" y="2571430"/>
              <a:chExt cx="4712419" cy="5143820"/>
            </a:xfrm>
          </p:grpSpPr>
          <p:grpSp>
            <p:nvGrpSpPr>
              <p:cNvPr id="5" name="Group 5"/>
              <p:cNvGrpSpPr/>
              <p:nvPr/>
            </p:nvGrpSpPr>
            <p:grpSpPr>
              <a:xfrm>
                <a:off x="13124810" y="5143500"/>
                <a:ext cx="2571750" cy="2571750"/>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6533C"/>
                </a:solidFill>
              </p:spPr>
            </p:sp>
          </p:grpSp>
          <p:grpSp>
            <p:nvGrpSpPr>
              <p:cNvPr id="7" name="Group 7"/>
              <p:cNvGrpSpPr/>
              <p:nvPr/>
            </p:nvGrpSpPr>
            <p:grpSpPr>
              <a:xfrm>
                <a:off x="16117796" y="5569659"/>
                <a:ext cx="1719433" cy="171943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EDDB"/>
                </a:solidFill>
              </p:spPr>
            </p:sp>
          </p:gr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24810" y="2571430"/>
                <a:ext cx="2591440" cy="2591440"/>
              </a:xfrm>
              <a:prstGeom prst="rect">
                <a:avLst/>
              </a:prstGeom>
            </p:spPr>
          </p:pic>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24810" y="19370"/>
              <a:ext cx="2591440" cy="2591440"/>
            </a:xfrm>
            <a:prstGeom prst="rect">
              <a:avLst/>
            </a:prstGeom>
          </p:spPr>
        </p:pic>
      </p:grpSp>
      <p:sp>
        <p:nvSpPr>
          <p:cNvPr id="13" name="TextBox 13"/>
          <p:cNvSpPr txBox="1"/>
          <p:nvPr/>
        </p:nvSpPr>
        <p:spPr>
          <a:xfrm>
            <a:off x="6804599" y="4612906"/>
            <a:ext cx="7768381" cy="2790764"/>
          </a:xfrm>
          <a:prstGeom prst="rect">
            <a:avLst/>
          </a:prstGeom>
        </p:spPr>
        <p:txBody>
          <a:bodyPr lIns="0" tIns="0" rIns="0" bIns="0" rtlCol="0" anchor="t">
            <a:spAutoFit/>
          </a:bodyPr>
          <a:lstStyle/>
          <a:p>
            <a:pPr>
              <a:lnSpc>
                <a:spcPts val="5418"/>
              </a:lnSpc>
            </a:pPr>
            <a:r>
              <a:rPr lang="en-US" sz="5400" b="1" cap="all" spc="84" dirty="0">
                <a:solidFill>
                  <a:schemeClr val="tx1">
                    <a:lumMod val="85000"/>
                    <a:lumOff val="15000"/>
                  </a:schemeClr>
                </a:solidFill>
                <a:latin typeface="Poppins" panose="00000500000000000000" pitchFamily="2" charset="0"/>
                <a:cs typeface="Poppins" panose="00000500000000000000" pitchFamily="2" charset="0"/>
              </a:rPr>
              <a:t>EL LINHD </a:t>
            </a:r>
          </a:p>
          <a:p>
            <a:pPr>
              <a:lnSpc>
                <a:spcPts val="5418"/>
              </a:lnSpc>
            </a:pPr>
            <a:r>
              <a:rPr lang="en-US" sz="5400" b="1" cap="all" spc="84" dirty="0">
                <a:solidFill>
                  <a:schemeClr val="tx1">
                    <a:lumMod val="85000"/>
                    <a:lumOff val="15000"/>
                  </a:schemeClr>
                </a:solidFill>
                <a:latin typeface="Poppins" panose="00000500000000000000" pitchFamily="2" charset="0"/>
                <a:cs typeface="Poppins" panose="00000500000000000000" pitchFamily="2" charset="0"/>
              </a:rPr>
              <a:t>COMO </a:t>
            </a:r>
          </a:p>
          <a:p>
            <a:pPr>
              <a:lnSpc>
                <a:spcPts val="5418"/>
              </a:lnSpc>
            </a:pPr>
            <a:r>
              <a:rPr lang="en-US" sz="5400" b="1" cap="all" spc="84" dirty="0">
                <a:solidFill>
                  <a:schemeClr val="tx1">
                    <a:lumMod val="85000"/>
                    <a:lumOff val="15000"/>
                  </a:schemeClr>
                </a:solidFill>
                <a:latin typeface="Poppins" panose="00000500000000000000" pitchFamily="2" charset="0"/>
                <a:cs typeface="Poppins" panose="00000500000000000000" pitchFamily="2" charset="0"/>
              </a:rPr>
              <a:t>CENTRO DE INVESTIGACIÓN</a:t>
            </a:r>
          </a:p>
        </p:txBody>
      </p:sp>
      <p:sp>
        <p:nvSpPr>
          <p:cNvPr id="17" name="TextBox 11">
            <a:extLst>
              <a:ext uri="{FF2B5EF4-FFF2-40B4-BE49-F238E27FC236}">
                <a16:creationId xmlns:a16="http://schemas.microsoft.com/office/drawing/2014/main" id="{CBC7C6C5-1C52-45D0-9C1E-0EE85234CCEE}"/>
              </a:ext>
            </a:extLst>
          </p:cNvPr>
          <p:cNvSpPr txBox="1"/>
          <p:nvPr/>
        </p:nvSpPr>
        <p:spPr>
          <a:xfrm>
            <a:off x="15621000" y="1485900"/>
            <a:ext cx="817782" cy="560798"/>
          </a:xfrm>
          <a:prstGeom prst="rect">
            <a:avLst/>
          </a:prstGeom>
        </p:spPr>
        <p:txBody>
          <a:bodyPr lIns="0" tIns="0" rIns="0" bIns="0" rtlCol="0" anchor="t">
            <a:spAutoFit/>
          </a:bodyPr>
          <a:lstStyle/>
          <a:p>
            <a:pPr>
              <a:lnSpc>
                <a:spcPts val="4200"/>
              </a:lnSpc>
            </a:pPr>
            <a:r>
              <a:rPr lang="en-US" sz="4200" b="1" spc="432" dirty="0">
                <a:solidFill>
                  <a:schemeClr val="tx1">
                    <a:lumMod val="95000"/>
                    <a:lumOff val="5000"/>
                  </a:schemeClr>
                </a:solidFill>
                <a:latin typeface="Poppins" panose="00000500000000000000" pitchFamily="2" charset="0"/>
                <a:cs typeface="Poppins" panose="00000500000000000000" pitchFamily="2" charset="0"/>
              </a:rPr>
              <a:t>05</a:t>
            </a:r>
          </a:p>
        </p:txBody>
      </p:sp>
      <p:pic>
        <p:nvPicPr>
          <p:cNvPr id="15" name="Imagen 14" descr="Icono&#10;&#10;Descripción generada automáticamente">
            <a:extLst>
              <a:ext uri="{FF2B5EF4-FFF2-40B4-BE49-F238E27FC236}">
                <a16:creationId xmlns:a16="http://schemas.microsoft.com/office/drawing/2014/main" id="{EDF48C3E-9667-480C-8426-9722CBCCA4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81464" y="5984976"/>
            <a:ext cx="1275138" cy="1260000"/>
          </a:xfrm>
          <a:prstGeom prst="rect">
            <a:avLst/>
          </a:prstGeom>
        </p:spPr>
      </p:pic>
      <p:pic>
        <p:nvPicPr>
          <p:cNvPr id="18" name="Imagen 17" descr="Interfaz de usuario gráfica, Aplicación&#10;&#10;Descripción generada automáticamente">
            <a:extLst>
              <a:ext uri="{FF2B5EF4-FFF2-40B4-BE49-F238E27FC236}">
                <a16:creationId xmlns:a16="http://schemas.microsoft.com/office/drawing/2014/main" id="{6EB6F16A-0FC9-44BC-B251-E6DB44CD0B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543616" y="8163191"/>
            <a:ext cx="2675695" cy="1275817"/>
          </a:xfrm>
          <a:prstGeom prst="rect">
            <a:avLst/>
          </a:prstGeom>
        </p:spPr>
      </p:pic>
    </p:spTree>
    <p:extLst>
      <p:ext uri="{BB962C8B-B14F-4D97-AF65-F5344CB8AC3E}">
        <p14:creationId xmlns:p14="http://schemas.microsoft.com/office/powerpoint/2010/main" val="3301816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grpSp>
        <p:nvGrpSpPr>
          <p:cNvPr id="4" name="Group 4"/>
          <p:cNvGrpSpPr/>
          <p:nvPr/>
        </p:nvGrpSpPr>
        <p:grpSpPr>
          <a:xfrm>
            <a:off x="9743382" y="7039206"/>
            <a:ext cx="8527501" cy="3247794"/>
            <a:chOff x="0" y="0"/>
            <a:chExt cx="2884612" cy="1098637"/>
          </a:xfrm>
          <a:solidFill>
            <a:srgbClr val="E09908"/>
          </a:solidFill>
        </p:grpSpPr>
        <p:sp>
          <p:nvSpPr>
            <p:cNvPr id="5" name="Freeform 5"/>
            <p:cNvSpPr/>
            <p:nvPr/>
          </p:nvSpPr>
          <p:spPr>
            <a:xfrm>
              <a:off x="0" y="0"/>
              <a:ext cx="2884612" cy="1098636"/>
            </a:xfrm>
            <a:custGeom>
              <a:avLst/>
              <a:gdLst/>
              <a:ahLst/>
              <a:cxnLst/>
              <a:rect l="l" t="t" r="r" b="b"/>
              <a:pathLst>
                <a:path w="2884612" h="1098636">
                  <a:moveTo>
                    <a:pt x="0" y="0"/>
                  </a:moveTo>
                  <a:lnTo>
                    <a:pt x="2884612" y="0"/>
                  </a:lnTo>
                  <a:lnTo>
                    <a:pt x="2884612" y="1098636"/>
                  </a:lnTo>
                  <a:lnTo>
                    <a:pt x="0" y="1098636"/>
                  </a:lnTo>
                  <a:close/>
                </a:path>
              </a:pathLst>
            </a:custGeom>
            <a:grpFill/>
          </p:spPr>
        </p:sp>
      </p:grpSp>
      <p:sp>
        <p:nvSpPr>
          <p:cNvPr id="7" name="Freeform 7"/>
          <p:cNvSpPr/>
          <p:nvPr/>
        </p:nvSpPr>
        <p:spPr>
          <a:xfrm>
            <a:off x="9735361" y="230980"/>
            <a:ext cx="6609882" cy="6639509"/>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42743"/>
          </a:solidFill>
        </p:spPr>
        <p:txBody>
          <a:bodyPr/>
          <a:lstStyle/>
          <a:p>
            <a:endParaRPr lang="es-ES" dirty="0"/>
          </a:p>
        </p:txBody>
      </p:sp>
      <p:grpSp>
        <p:nvGrpSpPr>
          <p:cNvPr id="8" name="Group 8"/>
          <p:cNvGrpSpPr/>
          <p:nvPr/>
        </p:nvGrpSpPr>
        <p:grpSpPr>
          <a:xfrm>
            <a:off x="1028700" y="8126113"/>
            <a:ext cx="1073981" cy="1073981"/>
            <a:chOff x="0" y="0"/>
            <a:chExt cx="6350000" cy="6350000"/>
          </a:xfrm>
          <a:solidFill>
            <a:srgbClr val="E09908"/>
          </a:solidFill>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47794" y="7039206"/>
            <a:ext cx="3247794" cy="324779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6495588" y="7039206"/>
            <a:ext cx="3247794" cy="3247794"/>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743382" y="7039206"/>
            <a:ext cx="3247794" cy="3247794"/>
          </a:xfrm>
          <a:prstGeom prst="rect">
            <a:avLst/>
          </a:prstGeom>
        </p:spPr>
      </p:pic>
      <p:sp>
        <p:nvSpPr>
          <p:cNvPr id="13" name="TextBox 13"/>
          <p:cNvSpPr txBox="1"/>
          <p:nvPr/>
        </p:nvSpPr>
        <p:spPr>
          <a:xfrm>
            <a:off x="2334015" y="2816482"/>
            <a:ext cx="4830856" cy="1525546"/>
          </a:xfrm>
          <a:prstGeom prst="rect">
            <a:avLst/>
          </a:prstGeom>
        </p:spPr>
        <p:txBody>
          <a:bodyPr lIns="0" tIns="0" rIns="0" bIns="0" rtlCol="0" anchor="t">
            <a:spAutoFit/>
          </a:bodyPr>
          <a:lstStyle/>
          <a:p>
            <a:pPr>
              <a:lnSpc>
                <a:spcPts val="4000"/>
              </a:lnSpc>
            </a:pPr>
            <a:r>
              <a:rPr lang="en-US" sz="3200" b="1" spc="216" dirty="0">
                <a:solidFill>
                  <a:srgbClr val="742743"/>
                </a:solidFill>
                <a:latin typeface="Poppins" panose="00000500000000000000" pitchFamily="2" charset="0"/>
                <a:cs typeface="Poppins" panose="00000500000000000000" pitchFamily="2" charset="0"/>
              </a:rPr>
              <a:t>AYUDAMOS A LOS PROYECTOS CON FINANCIACIÓN</a:t>
            </a:r>
          </a:p>
        </p:txBody>
      </p:sp>
      <p:sp>
        <p:nvSpPr>
          <p:cNvPr id="14" name="TextBox 14"/>
          <p:cNvSpPr txBox="1"/>
          <p:nvPr/>
        </p:nvSpPr>
        <p:spPr>
          <a:xfrm>
            <a:off x="10681593" y="2857500"/>
            <a:ext cx="4406007" cy="1525546"/>
          </a:xfrm>
          <a:prstGeom prst="rect">
            <a:avLst/>
          </a:prstGeom>
        </p:spPr>
        <p:txBody>
          <a:bodyPr lIns="0" tIns="0" rIns="0" bIns="0" rtlCol="0" anchor="t">
            <a:spAutoFit/>
          </a:bodyPr>
          <a:lstStyle/>
          <a:p>
            <a:pPr>
              <a:lnSpc>
                <a:spcPts val="4000"/>
              </a:lnSpc>
            </a:pPr>
            <a:r>
              <a:rPr lang="en-US" sz="3200" b="1" spc="216" dirty="0">
                <a:solidFill>
                  <a:srgbClr val="F2EDDB"/>
                </a:solidFill>
                <a:latin typeface="Poppins" panose="00000500000000000000" pitchFamily="2" charset="0"/>
                <a:cs typeface="Poppins" panose="00000500000000000000" pitchFamily="2" charset="0"/>
              </a:rPr>
              <a:t>PARTICIPAMOS EN PROYECTOS DE INVESTIGACIÓN</a:t>
            </a:r>
          </a:p>
        </p:txBody>
      </p:sp>
      <p:grpSp>
        <p:nvGrpSpPr>
          <p:cNvPr id="15" name="Group 15"/>
          <p:cNvGrpSpPr/>
          <p:nvPr/>
        </p:nvGrpSpPr>
        <p:grpSpPr>
          <a:xfrm>
            <a:off x="7848600" y="3467100"/>
            <a:ext cx="1000177" cy="360000"/>
            <a:chOff x="0" y="0"/>
            <a:chExt cx="1498218" cy="508000"/>
          </a:xfrm>
          <a:solidFill>
            <a:srgbClr val="99B951"/>
          </a:solidFill>
        </p:grpSpPr>
        <p:sp>
          <p:nvSpPr>
            <p:cNvPr id="16" name="Freeform 16"/>
            <p:cNvSpPr/>
            <p:nvPr/>
          </p:nvSpPr>
          <p:spPr>
            <a:xfrm>
              <a:off x="0" y="215900"/>
              <a:ext cx="1202308" cy="76200"/>
            </a:xfrm>
            <a:custGeom>
              <a:avLst/>
              <a:gdLst/>
              <a:ahLst/>
              <a:cxnLst/>
              <a:rect l="l" t="t" r="r" b="b"/>
              <a:pathLst>
                <a:path w="1202308" h="76200">
                  <a:moveTo>
                    <a:pt x="0" y="0"/>
                  </a:moveTo>
                  <a:lnTo>
                    <a:pt x="1202308" y="0"/>
                  </a:lnTo>
                  <a:lnTo>
                    <a:pt x="1202308" y="76200"/>
                  </a:lnTo>
                  <a:lnTo>
                    <a:pt x="0" y="76200"/>
                  </a:lnTo>
                  <a:close/>
                </a:path>
              </a:pathLst>
            </a:custGeom>
            <a:grpFill/>
          </p:spPr>
        </p:sp>
        <p:sp>
          <p:nvSpPr>
            <p:cNvPr id="17" name="Freeform 17"/>
            <p:cNvSpPr/>
            <p:nvPr/>
          </p:nvSpPr>
          <p:spPr>
            <a:xfrm>
              <a:off x="1123568" y="1270"/>
              <a:ext cx="374650" cy="505460"/>
            </a:xfrm>
            <a:custGeom>
              <a:avLst/>
              <a:gdLst/>
              <a:ahLst/>
              <a:cxnLst/>
              <a:rect l="l" t="t" r="r" b="b"/>
              <a:pathLst>
                <a:path w="374650" h="505460">
                  <a:moveTo>
                    <a:pt x="0" y="505460"/>
                  </a:moveTo>
                  <a:lnTo>
                    <a:pt x="0" y="0"/>
                  </a:lnTo>
                  <a:lnTo>
                    <a:pt x="374650" y="252730"/>
                  </a:lnTo>
                  <a:close/>
                </a:path>
              </a:pathLst>
            </a:custGeom>
            <a:grpFill/>
          </p:spPr>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grpSp>
        <p:nvGrpSpPr>
          <p:cNvPr id="2" name="Group 2"/>
          <p:cNvGrpSpPr/>
          <p:nvPr/>
        </p:nvGrpSpPr>
        <p:grpSpPr>
          <a:xfrm>
            <a:off x="8505432" y="7077306"/>
            <a:ext cx="6495588" cy="3247794"/>
            <a:chOff x="0" y="0"/>
            <a:chExt cx="2197273" cy="1098637"/>
          </a:xfrm>
          <a:solidFill>
            <a:srgbClr val="D66F01"/>
          </a:solidFill>
        </p:grpSpPr>
        <p:sp>
          <p:nvSpPr>
            <p:cNvPr id="3" name="Freeform 3"/>
            <p:cNvSpPr/>
            <p:nvPr/>
          </p:nvSpPr>
          <p:spPr>
            <a:xfrm>
              <a:off x="0" y="0"/>
              <a:ext cx="2197273" cy="1098636"/>
            </a:xfrm>
            <a:custGeom>
              <a:avLst/>
              <a:gdLst/>
              <a:ahLst/>
              <a:cxnLst/>
              <a:rect l="l" t="t" r="r" b="b"/>
              <a:pathLst>
                <a:path w="2197273" h="1098636">
                  <a:moveTo>
                    <a:pt x="0" y="0"/>
                  </a:moveTo>
                  <a:lnTo>
                    <a:pt x="2197273" y="0"/>
                  </a:lnTo>
                  <a:lnTo>
                    <a:pt x="2197273" y="1098636"/>
                  </a:lnTo>
                  <a:lnTo>
                    <a:pt x="0" y="1098636"/>
                  </a:lnTo>
                  <a:close/>
                </a:path>
              </a:pathLst>
            </a:custGeom>
            <a:grpFill/>
          </p:spPr>
        </p:sp>
      </p:grpSp>
      <p:grpSp>
        <p:nvGrpSpPr>
          <p:cNvPr id="6" name="Grupo 5">
            <a:extLst>
              <a:ext uri="{FF2B5EF4-FFF2-40B4-BE49-F238E27FC236}">
                <a16:creationId xmlns:a16="http://schemas.microsoft.com/office/drawing/2014/main" id="{CBEEDF11-99D8-42EB-AE2E-9A456C2D0CFE}"/>
              </a:ext>
            </a:extLst>
          </p:cNvPr>
          <p:cNvGrpSpPr/>
          <p:nvPr/>
        </p:nvGrpSpPr>
        <p:grpSpPr>
          <a:xfrm>
            <a:off x="-34426" y="7077306"/>
            <a:ext cx="15035446" cy="3247794"/>
            <a:chOff x="3247794" y="7048500"/>
            <a:chExt cx="15035446" cy="3247794"/>
          </a:xfrm>
        </p:grpSpPr>
        <p:grpSp>
          <p:nvGrpSpPr>
            <p:cNvPr id="4" name="Group 4"/>
            <p:cNvGrpSpPr/>
            <p:nvPr/>
          </p:nvGrpSpPr>
          <p:grpSpPr>
            <a:xfrm>
              <a:off x="3247794" y="7048500"/>
              <a:ext cx="8527501" cy="3247794"/>
              <a:chOff x="0" y="0"/>
              <a:chExt cx="2884612" cy="1098637"/>
            </a:xfrm>
            <a:solidFill>
              <a:srgbClr val="FFC2B4"/>
            </a:solidFill>
          </p:grpSpPr>
          <p:sp>
            <p:nvSpPr>
              <p:cNvPr id="5" name="Freeform 5"/>
              <p:cNvSpPr/>
              <p:nvPr/>
            </p:nvSpPr>
            <p:spPr>
              <a:xfrm>
                <a:off x="0" y="0"/>
                <a:ext cx="2884612" cy="1098636"/>
              </a:xfrm>
              <a:custGeom>
                <a:avLst/>
                <a:gdLst/>
                <a:ahLst/>
                <a:cxnLst/>
                <a:rect l="l" t="t" r="r" b="b"/>
                <a:pathLst>
                  <a:path w="2884612" h="1098636">
                    <a:moveTo>
                      <a:pt x="0" y="0"/>
                    </a:moveTo>
                    <a:lnTo>
                      <a:pt x="2884612" y="0"/>
                    </a:lnTo>
                    <a:lnTo>
                      <a:pt x="2884612" y="1098636"/>
                    </a:lnTo>
                    <a:lnTo>
                      <a:pt x="0" y="1098636"/>
                    </a:lnTo>
                    <a:close/>
                  </a:path>
                </a:pathLst>
              </a:custGeom>
              <a:grpFill/>
            </p:spPr>
            <p:txBody>
              <a:bodyPr/>
              <a:lstStyle/>
              <a:p>
                <a:endParaRPr lang="es-ES" dirty="0"/>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787652" y="7048500"/>
              <a:ext cx="6495588" cy="3247794"/>
            </a:xfrm>
            <a:prstGeom prst="rect">
              <a:avLst/>
            </a:prstGeom>
          </p:spPr>
        </p:pic>
        <p:grpSp>
          <p:nvGrpSpPr>
            <p:cNvPr id="9" name="Group 9"/>
            <p:cNvGrpSpPr/>
            <p:nvPr/>
          </p:nvGrpSpPr>
          <p:grpSpPr>
            <a:xfrm>
              <a:off x="5439006" y="7048500"/>
              <a:ext cx="3247794" cy="3247794"/>
              <a:chOff x="0" y="0"/>
              <a:chExt cx="1913890" cy="1913890"/>
            </a:xfrm>
            <a:solidFill>
              <a:srgbClr val="D6533C"/>
            </a:solidFill>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grpSp>
      <p:sp>
        <p:nvSpPr>
          <p:cNvPr id="14" name="TextBox 14"/>
          <p:cNvSpPr txBox="1"/>
          <p:nvPr/>
        </p:nvSpPr>
        <p:spPr>
          <a:xfrm>
            <a:off x="2590800" y="3617441"/>
            <a:ext cx="12850806" cy="3052118"/>
          </a:xfrm>
          <a:prstGeom prst="rect">
            <a:avLst/>
          </a:prstGeom>
        </p:spPr>
        <p:txBody>
          <a:bodyPr wrap="square" lIns="0" tIns="0" rIns="0" bIns="0" rtlCol="0" anchor="t">
            <a:spAutoFit/>
          </a:bodyPr>
          <a:lstStyle/>
          <a:p>
            <a:pPr algn="ctr">
              <a:lnSpc>
                <a:spcPts val="4000"/>
              </a:lnSpc>
            </a:pPr>
            <a:r>
              <a:rPr lang="en-US" sz="3200" spc="44" dirty="0">
                <a:solidFill>
                  <a:srgbClr val="10223D"/>
                </a:solidFill>
                <a:latin typeface="Roboto" panose="02000000000000000000" pitchFamily="2" charset="0"/>
                <a:ea typeface="Roboto" panose="02000000000000000000" pitchFamily="2" charset="0"/>
              </a:rPr>
              <a:t>MANES: c</a:t>
            </a:r>
            <a:r>
              <a:rPr lang="es-ES" sz="3200" b="0" i="0" dirty="0">
                <a:solidFill>
                  <a:srgbClr val="000000"/>
                </a:solidFill>
                <a:effectLst/>
                <a:latin typeface="Arial" panose="020B0604020202020204" pitchFamily="34" charset="0"/>
              </a:rPr>
              <a:t>entro de Investigación interuniversitario dedicado al estudio histórico de los manuales escolares de España, Portugal y América Latina, especialmente en los siglos XIX y XX.</a:t>
            </a:r>
          </a:p>
          <a:p>
            <a:pPr algn="ctr">
              <a:lnSpc>
                <a:spcPts val="4000"/>
              </a:lnSpc>
            </a:pPr>
            <a:endParaRPr lang="en-US" sz="3200" spc="44" dirty="0">
              <a:solidFill>
                <a:srgbClr val="10223D"/>
              </a:solidFill>
              <a:latin typeface="Roboto" panose="02000000000000000000" pitchFamily="2" charset="0"/>
              <a:ea typeface="Roboto" panose="02000000000000000000" pitchFamily="2" charset="0"/>
            </a:endParaRPr>
          </a:p>
          <a:p>
            <a:pPr algn="ctr">
              <a:lnSpc>
                <a:spcPts val="4000"/>
              </a:lnSpc>
            </a:pPr>
            <a:r>
              <a:rPr lang="es-ES" sz="3200" spc="44" dirty="0">
                <a:solidFill>
                  <a:srgbClr val="10223D"/>
                </a:solidFill>
                <a:latin typeface="Roboto" panose="02000000000000000000" pitchFamily="2" charset="0"/>
                <a:ea typeface="Roboto" panose="02000000000000000000" pitchFamily="2" charset="0"/>
              </a:rPr>
              <a:t>Grupo de Investigación </a:t>
            </a:r>
            <a:r>
              <a:rPr lang="es-ES" sz="3200" spc="44" dirty="0" err="1">
                <a:solidFill>
                  <a:srgbClr val="10223D"/>
                </a:solidFill>
                <a:latin typeface="Roboto" panose="02000000000000000000" pitchFamily="2" charset="0"/>
                <a:ea typeface="Roboto" panose="02000000000000000000" pitchFamily="2" charset="0"/>
              </a:rPr>
              <a:t>BECLaR</a:t>
            </a:r>
            <a:r>
              <a:rPr lang="es-ES" sz="3200" spc="44" dirty="0">
                <a:solidFill>
                  <a:srgbClr val="10223D"/>
                </a:solidFill>
                <a:latin typeface="Roboto" panose="02000000000000000000" pitchFamily="2" charset="0"/>
                <a:ea typeface="Roboto" panose="02000000000000000000" pitchFamily="2" charset="0"/>
              </a:rPr>
              <a:t> (Biblioteca de Ediciones de Clásicos Latinos en el Renacimiento), dirigido por el </a:t>
            </a:r>
            <a:r>
              <a:rPr lang="es-ES" sz="3200" spc="44" dirty="0" err="1">
                <a:solidFill>
                  <a:srgbClr val="10223D"/>
                </a:solidFill>
                <a:latin typeface="Roboto" panose="02000000000000000000" pitchFamily="2" charset="0"/>
                <a:ea typeface="Roboto" panose="02000000000000000000" pitchFamily="2" charset="0"/>
              </a:rPr>
              <a:t>prof.</a:t>
            </a:r>
            <a:r>
              <a:rPr lang="es-ES" sz="3200" spc="44" dirty="0">
                <a:solidFill>
                  <a:srgbClr val="10223D"/>
                </a:solidFill>
                <a:latin typeface="Roboto" panose="02000000000000000000" pitchFamily="2" charset="0"/>
                <a:ea typeface="Roboto" panose="02000000000000000000" pitchFamily="2" charset="0"/>
              </a:rPr>
              <a:t> Antonio Moreno.</a:t>
            </a:r>
            <a:endParaRPr lang="en-US" sz="3200" spc="44" dirty="0">
              <a:solidFill>
                <a:srgbClr val="10223D"/>
              </a:solidFill>
              <a:latin typeface="Roboto" panose="02000000000000000000" pitchFamily="2" charset="0"/>
              <a:ea typeface="Roboto" panose="02000000000000000000" pitchFamily="2" charset="0"/>
            </a:endParaRPr>
          </a:p>
        </p:txBody>
      </p:sp>
      <p:sp>
        <p:nvSpPr>
          <p:cNvPr id="17" name="TextBox 17"/>
          <p:cNvSpPr txBox="1"/>
          <p:nvPr/>
        </p:nvSpPr>
        <p:spPr>
          <a:xfrm>
            <a:off x="1779594" y="1409700"/>
            <a:ext cx="14728812" cy="1362618"/>
          </a:xfrm>
          <a:prstGeom prst="rect">
            <a:avLst/>
          </a:prstGeom>
        </p:spPr>
        <p:txBody>
          <a:bodyPr lIns="0" tIns="0" rIns="0" bIns="0" rtlCol="0" anchor="t">
            <a:spAutoFit/>
          </a:bodyPr>
          <a:lstStyle/>
          <a:p>
            <a:pPr algn="ctr">
              <a:lnSpc>
                <a:spcPts val="5417"/>
              </a:lnSpc>
            </a:pPr>
            <a:r>
              <a:rPr lang="en-US" sz="4199" spc="83" dirty="0" err="1">
                <a:solidFill>
                  <a:srgbClr val="10223D"/>
                </a:solidFill>
                <a:latin typeface="Poppins" panose="00000500000000000000" pitchFamily="2" charset="0"/>
                <a:cs typeface="Poppins" panose="00000500000000000000" pitchFamily="2" charset="0"/>
              </a:rPr>
              <a:t>Bibliotecarios</a:t>
            </a:r>
            <a:r>
              <a:rPr lang="en-US" sz="4199" spc="83" dirty="0">
                <a:solidFill>
                  <a:srgbClr val="10223D"/>
                </a:solidFill>
                <a:latin typeface="Poppins" panose="00000500000000000000" pitchFamily="2" charset="0"/>
                <a:cs typeface="Poppins" panose="00000500000000000000" pitchFamily="2" charset="0"/>
              </a:rPr>
              <a:t> UNED </a:t>
            </a:r>
            <a:r>
              <a:rPr lang="en-US" sz="4199" spc="83" dirty="0" err="1">
                <a:solidFill>
                  <a:srgbClr val="10223D"/>
                </a:solidFill>
                <a:latin typeface="Poppins" panose="00000500000000000000" pitchFamily="2" charset="0"/>
                <a:cs typeface="Poppins" panose="00000500000000000000" pitchFamily="2" charset="0"/>
              </a:rPr>
              <a:t>en</a:t>
            </a:r>
            <a:r>
              <a:rPr lang="en-US" sz="4199" spc="83" dirty="0">
                <a:solidFill>
                  <a:srgbClr val="10223D"/>
                </a:solidFill>
                <a:latin typeface="Poppins" panose="00000500000000000000" pitchFamily="2" charset="0"/>
                <a:cs typeface="Poppins" panose="00000500000000000000" pitchFamily="2" charset="0"/>
              </a:rPr>
              <a:t> </a:t>
            </a:r>
            <a:r>
              <a:rPr lang="en-US" sz="4199" spc="83" dirty="0" err="1">
                <a:solidFill>
                  <a:srgbClr val="10223D"/>
                </a:solidFill>
                <a:latin typeface="Poppins" panose="00000500000000000000" pitchFamily="2" charset="0"/>
                <a:cs typeface="Poppins" panose="00000500000000000000" pitchFamily="2" charset="0"/>
              </a:rPr>
              <a:t>proyectos</a:t>
            </a:r>
            <a:r>
              <a:rPr lang="en-US" sz="4199" spc="83" dirty="0">
                <a:solidFill>
                  <a:srgbClr val="10223D"/>
                </a:solidFill>
                <a:latin typeface="Poppins" panose="00000500000000000000" pitchFamily="2" charset="0"/>
                <a:cs typeface="Poppins" panose="00000500000000000000" pitchFamily="2" charset="0"/>
              </a:rPr>
              <a:t> de </a:t>
            </a:r>
            <a:r>
              <a:rPr lang="en-US" sz="4199" spc="83" dirty="0" err="1">
                <a:solidFill>
                  <a:srgbClr val="10223D"/>
                </a:solidFill>
                <a:latin typeface="Poppins" panose="00000500000000000000" pitchFamily="2" charset="0"/>
                <a:cs typeface="Poppins" panose="00000500000000000000" pitchFamily="2" charset="0"/>
              </a:rPr>
              <a:t>investigación</a:t>
            </a:r>
            <a:r>
              <a:rPr lang="en-US" sz="4199" spc="83" dirty="0">
                <a:solidFill>
                  <a:srgbClr val="10223D"/>
                </a:solidFill>
                <a:latin typeface="Poppins" panose="00000500000000000000" pitchFamily="2" charset="0"/>
                <a:cs typeface="Poppins" panose="00000500000000000000" pitchFamily="2" charset="0"/>
              </a:rPr>
              <a:t> </a:t>
            </a:r>
          </a:p>
          <a:p>
            <a:pPr algn="ctr">
              <a:lnSpc>
                <a:spcPts val="5417"/>
              </a:lnSpc>
            </a:pPr>
            <a:r>
              <a:rPr lang="en-US" sz="4199" spc="83" dirty="0" err="1">
                <a:solidFill>
                  <a:srgbClr val="10223D"/>
                </a:solidFill>
                <a:latin typeface="Poppins" panose="00000500000000000000" pitchFamily="2" charset="0"/>
                <a:cs typeface="Poppins" panose="00000500000000000000" pitchFamily="2" charset="0"/>
              </a:rPr>
              <a:t>en</a:t>
            </a:r>
            <a:r>
              <a:rPr lang="en-US" sz="4199" spc="83" dirty="0">
                <a:solidFill>
                  <a:srgbClr val="10223D"/>
                </a:solidFill>
                <a:latin typeface="Poppins" panose="00000500000000000000" pitchFamily="2" charset="0"/>
                <a:cs typeface="Poppins" panose="00000500000000000000" pitchFamily="2" charset="0"/>
              </a:rPr>
              <a:t> </a:t>
            </a:r>
            <a:r>
              <a:rPr lang="en-US" sz="4199" spc="83" dirty="0" err="1">
                <a:solidFill>
                  <a:srgbClr val="10223D"/>
                </a:solidFill>
                <a:latin typeface="Poppins" panose="00000500000000000000" pitchFamily="2" charset="0"/>
                <a:cs typeface="Poppins" panose="00000500000000000000" pitchFamily="2" charset="0"/>
              </a:rPr>
              <a:t>Humanidades</a:t>
            </a:r>
            <a:r>
              <a:rPr lang="en-US" sz="4199" spc="83" dirty="0">
                <a:solidFill>
                  <a:srgbClr val="10223D"/>
                </a:solidFill>
                <a:latin typeface="Poppins" panose="00000500000000000000" pitchFamily="2" charset="0"/>
                <a:cs typeface="Poppins" panose="00000500000000000000" pitchFamily="2" charset="0"/>
              </a:rPr>
              <a:t> </a:t>
            </a:r>
            <a:r>
              <a:rPr lang="en-US" sz="4199" spc="83" dirty="0" err="1">
                <a:solidFill>
                  <a:srgbClr val="10223D"/>
                </a:solidFill>
                <a:latin typeface="Poppins" panose="00000500000000000000" pitchFamily="2" charset="0"/>
                <a:cs typeface="Poppins" panose="00000500000000000000" pitchFamily="2" charset="0"/>
              </a:rPr>
              <a:t>Digitales</a:t>
            </a:r>
            <a:endParaRPr lang="en-US" sz="4199" spc="83" dirty="0">
              <a:solidFill>
                <a:srgbClr val="10223D"/>
              </a:solidFill>
              <a:latin typeface="Poppins" panose="00000500000000000000" pitchFamily="2" charset="0"/>
              <a:cs typeface="Poppins" panose="00000500000000000000" pitchFamily="2" charset="0"/>
            </a:endParaRPr>
          </a:p>
        </p:txBody>
      </p:sp>
      <p:pic>
        <p:nvPicPr>
          <p:cNvPr id="20" name="Picture 8">
            <a:extLst>
              <a:ext uri="{FF2B5EF4-FFF2-40B4-BE49-F238E27FC236}">
                <a16:creationId xmlns:a16="http://schemas.microsoft.com/office/drawing/2014/main" id="{04553CCF-EA80-4C0B-8CA4-A4DCDF6DF6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718597" y="7641598"/>
            <a:ext cx="5399819" cy="2699910"/>
          </a:xfrm>
          <a:prstGeom prst="rect">
            <a:avLst/>
          </a:prstGeom>
        </p:spPr>
      </p:pic>
      <p:grpSp>
        <p:nvGrpSpPr>
          <p:cNvPr id="13" name="Group 8">
            <a:extLst>
              <a:ext uri="{FF2B5EF4-FFF2-40B4-BE49-F238E27FC236}">
                <a16:creationId xmlns:a16="http://schemas.microsoft.com/office/drawing/2014/main" id="{D7AD965F-6D1C-4660-B57D-5EE686001613}"/>
              </a:ext>
            </a:extLst>
          </p:cNvPr>
          <p:cNvGrpSpPr/>
          <p:nvPr/>
        </p:nvGrpSpPr>
        <p:grpSpPr>
          <a:xfrm>
            <a:off x="16383000" y="7917572"/>
            <a:ext cx="1073981" cy="1073981"/>
            <a:chOff x="0" y="0"/>
            <a:chExt cx="6350000" cy="6350000"/>
          </a:xfrm>
          <a:solidFill>
            <a:srgbClr val="E09908"/>
          </a:solidFill>
        </p:grpSpPr>
        <p:sp>
          <p:nvSpPr>
            <p:cNvPr id="15" name="Freeform 9">
              <a:extLst>
                <a:ext uri="{FF2B5EF4-FFF2-40B4-BE49-F238E27FC236}">
                  <a16:creationId xmlns:a16="http://schemas.microsoft.com/office/drawing/2014/main" id="{236A011E-42B5-46D0-9564-987A980761A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Tree>
    <p:extLst>
      <p:ext uri="{BB962C8B-B14F-4D97-AF65-F5344CB8AC3E}">
        <p14:creationId xmlns:p14="http://schemas.microsoft.com/office/powerpoint/2010/main" val="934654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grpSp>
        <p:nvGrpSpPr>
          <p:cNvPr id="4" name="Group 4"/>
          <p:cNvGrpSpPr/>
          <p:nvPr/>
        </p:nvGrpSpPr>
        <p:grpSpPr>
          <a:xfrm>
            <a:off x="9743382" y="7039206"/>
            <a:ext cx="8527501" cy="3247794"/>
            <a:chOff x="0" y="0"/>
            <a:chExt cx="2884612" cy="1098637"/>
          </a:xfrm>
          <a:solidFill>
            <a:srgbClr val="742743"/>
          </a:solidFill>
        </p:grpSpPr>
        <p:sp>
          <p:nvSpPr>
            <p:cNvPr id="5" name="Freeform 5"/>
            <p:cNvSpPr/>
            <p:nvPr/>
          </p:nvSpPr>
          <p:spPr>
            <a:xfrm>
              <a:off x="0" y="0"/>
              <a:ext cx="2884612" cy="1098636"/>
            </a:xfrm>
            <a:custGeom>
              <a:avLst/>
              <a:gdLst/>
              <a:ahLst/>
              <a:cxnLst/>
              <a:rect l="l" t="t" r="r" b="b"/>
              <a:pathLst>
                <a:path w="2884612" h="1098636">
                  <a:moveTo>
                    <a:pt x="0" y="0"/>
                  </a:moveTo>
                  <a:lnTo>
                    <a:pt x="2884612" y="0"/>
                  </a:lnTo>
                  <a:lnTo>
                    <a:pt x="2884612" y="1098636"/>
                  </a:lnTo>
                  <a:lnTo>
                    <a:pt x="0" y="1098636"/>
                  </a:lnTo>
                  <a:close/>
                </a:path>
              </a:pathLst>
            </a:custGeom>
            <a:grpFill/>
          </p:spPr>
        </p:sp>
      </p:grpSp>
      <p:grpSp>
        <p:nvGrpSpPr>
          <p:cNvPr id="8" name="Group 8"/>
          <p:cNvGrpSpPr/>
          <p:nvPr/>
        </p:nvGrpSpPr>
        <p:grpSpPr>
          <a:xfrm>
            <a:off x="1028700" y="8126113"/>
            <a:ext cx="1073981" cy="1073981"/>
            <a:chOff x="0" y="0"/>
            <a:chExt cx="6350000" cy="6350000"/>
          </a:xfrm>
          <a:solidFill>
            <a:srgbClr val="D5261D"/>
          </a:solidFill>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47794" y="7039206"/>
            <a:ext cx="3247794" cy="324779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6495588" y="7039206"/>
            <a:ext cx="3247794" cy="3247794"/>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743382" y="7039206"/>
            <a:ext cx="3247794" cy="3247794"/>
          </a:xfrm>
          <a:prstGeom prst="rect">
            <a:avLst/>
          </a:prstGeom>
        </p:spPr>
      </p:pic>
      <p:sp>
        <p:nvSpPr>
          <p:cNvPr id="13" name="TextBox 13"/>
          <p:cNvSpPr txBox="1"/>
          <p:nvPr/>
        </p:nvSpPr>
        <p:spPr>
          <a:xfrm>
            <a:off x="811701" y="2894827"/>
            <a:ext cx="5285985" cy="2038507"/>
          </a:xfrm>
          <a:prstGeom prst="rect">
            <a:avLst/>
          </a:prstGeom>
        </p:spPr>
        <p:txBody>
          <a:bodyPr wrap="square" lIns="0" tIns="0" rIns="0" bIns="0" rtlCol="0" anchor="t">
            <a:spAutoFit/>
          </a:bodyPr>
          <a:lstStyle/>
          <a:p>
            <a:pPr algn="r">
              <a:lnSpc>
                <a:spcPts val="4000"/>
              </a:lnSpc>
            </a:pPr>
            <a:r>
              <a:rPr lang="es-ES" sz="3200" b="1" cap="all" spc="216" dirty="0">
                <a:solidFill>
                  <a:srgbClr val="742743"/>
                </a:solidFill>
                <a:latin typeface="Poppins" panose="00000500000000000000" pitchFamily="2" charset="0"/>
                <a:cs typeface="Poppins" panose="00000500000000000000" pitchFamily="2" charset="0"/>
              </a:rPr>
              <a:t>El Director del LINHD es investigador en representación del mismo</a:t>
            </a:r>
          </a:p>
        </p:txBody>
      </p:sp>
      <p:sp>
        <p:nvSpPr>
          <p:cNvPr id="14" name="TextBox 14"/>
          <p:cNvSpPr txBox="1"/>
          <p:nvPr/>
        </p:nvSpPr>
        <p:spPr>
          <a:xfrm>
            <a:off x="10681593" y="2857500"/>
            <a:ext cx="4406007" cy="2038507"/>
          </a:xfrm>
          <a:prstGeom prst="rect">
            <a:avLst/>
          </a:prstGeom>
        </p:spPr>
        <p:txBody>
          <a:bodyPr lIns="0" tIns="0" rIns="0" bIns="0" rtlCol="0" anchor="t">
            <a:spAutoFit/>
          </a:bodyPr>
          <a:lstStyle/>
          <a:p>
            <a:pPr>
              <a:lnSpc>
                <a:spcPts val="4000"/>
              </a:lnSpc>
            </a:pPr>
            <a:r>
              <a:rPr lang="en-US" sz="3200" spc="216" dirty="0">
                <a:solidFill>
                  <a:srgbClr val="F2EDDB"/>
                </a:solidFill>
                <a:latin typeface="Poppins" panose="00000500000000000000" pitchFamily="2" charset="0"/>
                <a:cs typeface="Poppins" panose="00000500000000000000" pitchFamily="2" charset="0"/>
              </a:rPr>
              <a:t>TENEMOS NUESTROS PROPIOS PROYECTOS DE INVESTIGACIÓN</a:t>
            </a:r>
          </a:p>
        </p:txBody>
      </p:sp>
      <p:sp>
        <p:nvSpPr>
          <p:cNvPr id="2" name="Abrir llave 1">
            <a:extLst>
              <a:ext uri="{FF2B5EF4-FFF2-40B4-BE49-F238E27FC236}">
                <a16:creationId xmlns:a16="http://schemas.microsoft.com/office/drawing/2014/main" id="{1E78C788-A948-4A76-B20F-26916CBEAF97}"/>
              </a:ext>
            </a:extLst>
          </p:cNvPr>
          <p:cNvSpPr/>
          <p:nvPr/>
        </p:nvSpPr>
        <p:spPr>
          <a:xfrm>
            <a:off x="6324600" y="1485900"/>
            <a:ext cx="457200" cy="4648200"/>
          </a:xfrm>
          <a:prstGeom prst="leftBrace">
            <a:avLst/>
          </a:prstGeom>
          <a:ln w="50800">
            <a:solidFill>
              <a:srgbClr val="99B95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8" name="TextBox 14">
            <a:extLst>
              <a:ext uri="{FF2B5EF4-FFF2-40B4-BE49-F238E27FC236}">
                <a16:creationId xmlns:a16="http://schemas.microsoft.com/office/drawing/2014/main" id="{3112B60C-2AA2-4F50-B991-7F889559FE74}"/>
              </a:ext>
            </a:extLst>
          </p:cNvPr>
          <p:cNvSpPr txBox="1"/>
          <p:nvPr/>
        </p:nvSpPr>
        <p:spPr>
          <a:xfrm>
            <a:off x="7234992" y="2107835"/>
            <a:ext cx="10058400" cy="5452775"/>
          </a:xfrm>
          <a:prstGeom prst="rect">
            <a:avLst/>
          </a:prstGeom>
        </p:spPr>
        <p:txBody>
          <a:bodyPr wrap="square" lIns="0" tIns="0" rIns="0" bIns="0" rtlCol="0" anchor="t">
            <a:spAutoFit/>
          </a:bodyPr>
          <a:lstStyle/>
          <a:p>
            <a:pPr marL="457200" indent="-457200" algn="l" fontAlgn="base">
              <a:buFont typeface="Arial" panose="020B0604020202020204" pitchFamily="34" charset="0"/>
              <a:buChar char="•"/>
            </a:pPr>
            <a:r>
              <a:rPr lang="es-ES" sz="3200" spc="44" dirty="0">
                <a:solidFill>
                  <a:srgbClr val="742743"/>
                </a:solidFill>
                <a:latin typeface="Roboto" panose="02000000000000000000" pitchFamily="2" charset="0"/>
                <a:ea typeface="Roboto" panose="02000000000000000000" pitchFamily="2" charset="0"/>
                <a:hlinkClick r:id="rId6">
                  <a:extLst>
                    <a:ext uri="{A12FA001-AC4F-418D-AE19-62706E023703}">
                      <ahyp:hlinkClr xmlns:ahyp="http://schemas.microsoft.com/office/drawing/2018/hyperlinkcolor" val="tx"/>
                    </a:ext>
                  </a:extLst>
                </a:hlinkClick>
              </a:rPr>
              <a:t>Postdata</a:t>
            </a:r>
            <a:r>
              <a:rPr lang="es-ES" sz="3200" spc="44" dirty="0">
                <a:solidFill>
                  <a:srgbClr val="10223D"/>
                </a:solidFill>
                <a:latin typeface="Roboto" panose="02000000000000000000" pitchFamily="2" charset="0"/>
                <a:ea typeface="Roboto" panose="02000000000000000000" pitchFamily="2" charset="0"/>
              </a:rPr>
              <a:t> </a:t>
            </a:r>
            <a:r>
              <a:rPr lang="en-US" sz="3200" spc="44" dirty="0">
                <a:solidFill>
                  <a:srgbClr val="333333"/>
                </a:solidFill>
                <a:latin typeface="Arial" panose="020B0604020202020204" pitchFamily="34" charset="0"/>
                <a:ea typeface="Roboto" panose="02000000000000000000" pitchFamily="2" charset="0"/>
              </a:rPr>
              <a:t>(05/</a:t>
            </a:r>
            <a:r>
              <a:rPr lang="en-US" sz="3200" b="0" i="0" u="none" strike="noStrike" dirty="0">
                <a:solidFill>
                  <a:srgbClr val="333333"/>
                </a:solidFill>
                <a:effectLst/>
                <a:latin typeface="Arial" panose="020B0604020202020204" pitchFamily="34" charset="0"/>
              </a:rPr>
              <a:t>2016-04/2022)</a:t>
            </a:r>
            <a:endParaRPr lang="es-ES" sz="3200" spc="44" dirty="0">
              <a:solidFill>
                <a:srgbClr val="10223D"/>
              </a:solidFill>
              <a:latin typeface="Roboto" panose="02000000000000000000" pitchFamily="2" charset="0"/>
              <a:ea typeface="Roboto" panose="02000000000000000000" pitchFamily="2" charset="0"/>
            </a:endParaRPr>
          </a:p>
          <a:p>
            <a:pPr marL="457200" indent="-457200" algn="l" fontAlgn="base">
              <a:buFont typeface="Arial" panose="020B0604020202020204" pitchFamily="34" charset="0"/>
              <a:buChar char="•"/>
            </a:pPr>
            <a:r>
              <a:rPr lang="es-ES" sz="3200" spc="44" dirty="0" err="1">
                <a:solidFill>
                  <a:srgbClr val="742743"/>
                </a:solidFill>
                <a:latin typeface="Roboto" panose="02000000000000000000" pitchFamily="2" charset="0"/>
                <a:ea typeface="Roboto" panose="02000000000000000000" pitchFamily="2" charset="0"/>
              </a:rPr>
              <a:t>Computational</a:t>
            </a:r>
            <a:r>
              <a:rPr lang="es-ES" sz="3200" spc="44" dirty="0">
                <a:solidFill>
                  <a:srgbClr val="742743"/>
                </a:solidFill>
                <a:latin typeface="Roboto" panose="02000000000000000000" pitchFamily="2" charset="0"/>
                <a:ea typeface="Roboto" panose="02000000000000000000" pitchFamily="2" charset="0"/>
              </a:rPr>
              <a:t> </a:t>
            </a:r>
            <a:r>
              <a:rPr lang="es-ES" sz="3200" spc="44" dirty="0" err="1">
                <a:solidFill>
                  <a:srgbClr val="742743"/>
                </a:solidFill>
                <a:latin typeface="Roboto" panose="02000000000000000000" pitchFamily="2" charset="0"/>
                <a:ea typeface="Roboto" panose="02000000000000000000" pitchFamily="2" charset="0"/>
              </a:rPr>
              <a:t>Literary</a:t>
            </a:r>
            <a:r>
              <a:rPr lang="es-ES" sz="3200" spc="44" dirty="0">
                <a:solidFill>
                  <a:srgbClr val="742743"/>
                </a:solidFill>
                <a:latin typeface="Roboto" panose="02000000000000000000" pitchFamily="2" charset="0"/>
                <a:ea typeface="Roboto" panose="02000000000000000000" pitchFamily="2" charset="0"/>
              </a:rPr>
              <a:t> </a:t>
            </a:r>
            <a:r>
              <a:rPr lang="es-ES" sz="3200" spc="44" dirty="0" err="1">
                <a:solidFill>
                  <a:srgbClr val="742743"/>
                </a:solidFill>
                <a:latin typeface="Roboto" panose="02000000000000000000" pitchFamily="2" charset="0"/>
                <a:ea typeface="Roboto" panose="02000000000000000000" pitchFamily="2" charset="0"/>
              </a:rPr>
              <a:t>Studies</a:t>
            </a:r>
            <a:r>
              <a:rPr lang="es-ES" sz="3200" spc="44" dirty="0">
                <a:solidFill>
                  <a:srgbClr val="742743"/>
                </a:solidFill>
                <a:latin typeface="Roboto" panose="02000000000000000000" pitchFamily="2" charset="0"/>
                <a:ea typeface="Roboto" panose="02000000000000000000" pitchFamily="2" charset="0"/>
              </a:rPr>
              <a:t> </a:t>
            </a:r>
            <a:r>
              <a:rPr lang="es-ES" sz="3200" spc="44" dirty="0" err="1">
                <a:solidFill>
                  <a:srgbClr val="742743"/>
                </a:solidFill>
                <a:latin typeface="Roboto" panose="02000000000000000000" pitchFamily="2" charset="0"/>
                <a:ea typeface="Roboto" panose="02000000000000000000" pitchFamily="2" charset="0"/>
              </a:rPr>
              <a:t>Infrastructure</a:t>
            </a:r>
            <a:r>
              <a:rPr lang="es-ES" sz="3200" spc="44" dirty="0">
                <a:solidFill>
                  <a:srgbClr val="742743"/>
                </a:solidFill>
                <a:latin typeface="Roboto" panose="02000000000000000000" pitchFamily="2" charset="0"/>
                <a:ea typeface="Roboto" panose="02000000000000000000" pitchFamily="2" charset="0"/>
              </a:rPr>
              <a:t> </a:t>
            </a:r>
            <a:r>
              <a:rPr lang="es-ES" sz="3200" spc="44" dirty="0">
                <a:solidFill>
                  <a:srgbClr val="10223D"/>
                </a:solidFill>
                <a:latin typeface="Roboto" panose="02000000000000000000" pitchFamily="2" charset="0"/>
                <a:ea typeface="Roboto" panose="02000000000000000000" pitchFamily="2" charset="0"/>
              </a:rPr>
              <a:t>(CLS-I) (03/2021-02/2025)</a:t>
            </a:r>
          </a:p>
          <a:p>
            <a:pPr marL="457200" indent="-457200" algn="l" fontAlgn="base">
              <a:buFont typeface="Arial" panose="020B0604020202020204" pitchFamily="34" charset="0"/>
              <a:buChar char="•"/>
            </a:pPr>
            <a:r>
              <a:rPr lang="es-ES" sz="3200" spc="44" dirty="0">
                <a:solidFill>
                  <a:srgbClr val="742743"/>
                </a:solidFill>
                <a:latin typeface="Roboto" panose="02000000000000000000" pitchFamily="2" charset="0"/>
                <a:ea typeface="Roboto" panose="02000000000000000000" pitchFamily="2" charset="0"/>
              </a:rPr>
              <a:t>DARIAH</a:t>
            </a:r>
            <a:r>
              <a:rPr lang="es-ES" sz="3200" spc="44" dirty="0">
                <a:solidFill>
                  <a:srgbClr val="10223D"/>
                </a:solidFill>
                <a:latin typeface="Roboto" panose="02000000000000000000" pitchFamily="2" charset="0"/>
                <a:ea typeface="Roboto" panose="02000000000000000000" pitchFamily="2" charset="0"/>
              </a:rPr>
              <a:t>: la mayor infraestructura europea de Humanidades Digitales constituida como ERIC (</a:t>
            </a:r>
            <a:r>
              <a:rPr lang="es-ES" sz="3200" spc="44" dirty="0" err="1">
                <a:solidFill>
                  <a:srgbClr val="10223D"/>
                </a:solidFill>
                <a:latin typeface="Roboto" panose="02000000000000000000" pitchFamily="2" charset="0"/>
                <a:ea typeface="Roboto" panose="02000000000000000000" pitchFamily="2" charset="0"/>
              </a:rPr>
              <a:t>European</a:t>
            </a:r>
            <a:r>
              <a:rPr lang="es-ES" sz="3200" spc="44" dirty="0">
                <a:solidFill>
                  <a:srgbClr val="10223D"/>
                </a:solidFill>
                <a:latin typeface="Roboto" panose="02000000000000000000" pitchFamily="2" charset="0"/>
                <a:ea typeface="Roboto" panose="02000000000000000000" pitchFamily="2" charset="0"/>
              </a:rPr>
              <a:t> </a:t>
            </a:r>
            <a:r>
              <a:rPr lang="es-ES" sz="3200" spc="44" dirty="0" err="1">
                <a:solidFill>
                  <a:srgbClr val="10223D"/>
                </a:solidFill>
                <a:latin typeface="Roboto" panose="02000000000000000000" pitchFamily="2" charset="0"/>
                <a:ea typeface="Roboto" panose="02000000000000000000" pitchFamily="2" charset="0"/>
              </a:rPr>
              <a:t>Research</a:t>
            </a:r>
            <a:r>
              <a:rPr lang="es-ES" sz="3200" spc="44" dirty="0">
                <a:solidFill>
                  <a:srgbClr val="10223D"/>
                </a:solidFill>
                <a:latin typeface="Roboto" panose="02000000000000000000" pitchFamily="2" charset="0"/>
                <a:ea typeface="Roboto" panose="02000000000000000000" pitchFamily="2" charset="0"/>
              </a:rPr>
              <a:t> </a:t>
            </a:r>
            <a:r>
              <a:rPr lang="es-ES" sz="3200" spc="44" dirty="0" err="1">
                <a:solidFill>
                  <a:srgbClr val="10223D"/>
                </a:solidFill>
                <a:latin typeface="Roboto" panose="02000000000000000000" pitchFamily="2" charset="0"/>
                <a:ea typeface="Roboto" panose="02000000000000000000" pitchFamily="2" charset="0"/>
              </a:rPr>
              <a:t>Infrastructure</a:t>
            </a:r>
            <a:r>
              <a:rPr lang="es-ES" sz="3200" spc="44" dirty="0">
                <a:solidFill>
                  <a:srgbClr val="10223D"/>
                </a:solidFill>
                <a:latin typeface="Roboto" panose="02000000000000000000" pitchFamily="2" charset="0"/>
                <a:ea typeface="Roboto" panose="02000000000000000000" pitchFamily="2" charset="0"/>
              </a:rPr>
              <a:t> </a:t>
            </a:r>
            <a:r>
              <a:rPr lang="es-ES" sz="3200" spc="44" dirty="0" err="1">
                <a:solidFill>
                  <a:srgbClr val="10223D"/>
                </a:solidFill>
                <a:latin typeface="Roboto" panose="02000000000000000000" pitchFamily="2" charset="0"/>
                <a:ea typeface="Roboto" panose="02000000000000000000" pitchFamily="2" charset="0"/>
              </a:rPr>
              <a:t>Consortium</a:t>
            </a:r>
            <a:r>
              <a:rPr lang="es-ES" sz="3200" spc="44" dirty="0">
                <a:solidFill>
                  <a:srgbClr val="10223D"/>
                </a:solidFill>
                <a:latin typeface="Roboto" panose="02000000000000000000" pitchFamily="2" charset="0"/>
                <a:ea typeface="Roboto" panose="02000000000000000000" pitchFamily="2" charset="0"/>
              </a:rPr>
              <a:t>), de la que forman parte 16 países.</a:t>
            </a:r>
          </a:p>
          <a:p>
            <a:pPr algn="l" fontAlgn="base"/>
            <a:endParaRPr lang="es-ES" sz="3200" spc="44" dirty="0">
              <a:solidFill>
                <a:srgbClr val="10223D"/>
              </a:solidFill>
              <a:latin typeface="Roboto" panose="02000000000000000000" pitchFamily="2" charset="0"/>
              <a:ea typeface="Roboto" panose="02000000000000000000" pitchFamily="2" charset="0"/>
            </a:endParaRPr>
          </a:p>
          <a:p>
            <a:pPr algn="ctr">
              <a:lnSpc>
                <a:spcPts val="4000"/>
              </a:lnSpc>
            </a:pPr>
            <a:endParaRPr lang="es-ES" sz="3200" spc="44" dirty="0">
              <a:solidFill>
                <a:srgbClr val="10223D"/>
              </a:solidFill>
              <a:latin typeface="Roboto" panose="02000000000000000000" pitchFamily="2" charset="0"/>
              <a:ea typeface="Roboto" panose="02000000000000000000" pitchFamily="2" charset="0"/>
            </a:endParaRPr>
          </a:p>
          <a:p>
            <a:pPr algn="ctr">
              <a:lnSpc>
                <a:spcPts val="4000"/>
              </a:lnSpc>
            </a:pPr>
            <a:endParaRPr lang="es-ES" sz="3200" spc="44" dirty="0">
              <a:solidFill>
                <a:srgbClr val="10223D"/>
              </a:solidFill>
              <a:latin typeface="Roboto" panose="02000000000000000000" pitchFamily="2" charset="0"/>
              <a:ea typeface="Roboto" panose="02000000000000000000" pitchFamily="2" charset="0"/>
            </a:endParaRPr>
          </a:p>
          <a:p>
            <a:pPr algn="ctr">
              <a:lnSpc>
                <a:spcPts val="4000"/>
              </a:lnSpc>
            </a:pPr>
            <a:endParaRPr lang="en-US" sz="3200" spc="44" dirty="0">
              <a:solidFill>
                <a:srgbClr val="10223D"/>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27287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24CF61DA-483C-4839-A76B-DFB06D5A40C2}"/>
              </a:ext>
            </a:extLst>
          </p:cNvPr>
          <p:cNvGrpSpPr/>
          <p:nvPr/>
        </p:nvGrpSpPr>
        <p:grpSpPr>
          <a:xfrm>
            <a:off x="9753600" y="7077306"/>
            <a:ext cx="8544900" cy="3247794"/>
            <a:chOff x="0" y="0"/>
            <a:chExt cx="3396444" cy="1098637"/>
          </a:xfrm>
          <a:solidFill>
            <a:srgbClr val="D66F01"/>
          </a:solidFill>
        </p:grpSpPr>
        <p:sp>
          <p:nvSpPr>
            <p:cNvPr id="12" name="Freeform 3">
              <a:extLst>
                <a:ext uri="{FF2B5EF4-FFF2-40B4-BE49-F238E27FC236}">
                  <a16:creationId xmlns:a16="http://schemas.microsoft.com/office/drawing/2014/main" id="{A3316A64-5F47-4CB9-BEBF-5D6E893F5AFB}"/>
                </a:ext>
              </a:extLst>
            </p:cNvPr>
            <p:cNvSpPr/>
            <p:nvPr/>
          </p:nvSpPr>
          <p:spPr>
            <a:xfrm>
              <a:off x="0" y="0"/>
              <a:ext cx="3396444" cy="1098636"/>
            </a:xfrm>
            <a:custGeom>
              <a:avLst/>
              <a:gdLst/>
              <a:ahLst/>
              <a:cxnLst/>
              <a:rect l="l" t="t" r="r" b="b"/>
              <a:pathLst>
                <a:path w="3396444" h="1098636">
                  <a:moveTo>
                    <a:pt x="0" y="0"/>
                  </a:moveTo>
                  <a:lnTo>
                    <a:pt x="3396444" y="0"/>
                  </a:lnTo>
                  <a:lnTo>
                    <a:pt x="3396444" y="1098636"/>
                  </a:lnTo>
                  <a:lnTo>
                    <a:pt x="0" y="1098636"/>
                  </a:lnTo>
                  <a:close/>
                </a:path>
              </a:pathLst>
            </a:custGeom>
            <a:grpFill/>
          </p:spPr>
        </p:sp>
      </p:grpSp>
      <p:grpSp>
        <p:nvGrpSpPr>
          <p:cNvPr id="2" name="Group 2"/>
          <p:cNvGrpSpPr/>
          <p:nvPr/>
        </p:nvGrpSpPr>
        <p:grpSpPr>
          <a:xfrm>
            <a:off x="5147818" y="5143500"/>
            <a:ext cx="5143500" cy="5143500"/>
            <a:chOff x="0" y="0"/>
            <a:chExt cx="1913890" cy="1913890"/>
          </a:xfrm>
          <a:solidFill>
            <a:srgbClr val="742743"/>
          </a:solidFill>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grpSp>
        <p:nvGrpSpPr>
          <p:cNvPr id="4" name="Group 4"/>
          <p:cNvGrpSpPr/>
          <p:nvPr/>
        </p:nvGrpSpPr>
        <p:grpSpPr>
          <a:xfrm>
            <a:off x="6065694" y="6061376"/>
            <a:ext cx="3307749" cy="3307749"/>
            <a:chOff x="0" y="0"/>
            <a:chExt cx="6350000" cy="6350000"/>
          </a:xfrm>
          <a:solidFill>
            <a:srgbClr val="E09908"/>
          </a:solidFill>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flipV="1">
            <a:off x="4318" y="5157343"/>
            <a:ext cx="5143500" cy="5143500"/>
          </a:xfrm>
          <a:prstGeom prst="rect">
            <a:avLst/>
          </a:prstGeom>
        </p:spPr>
      </p:pic>
      <p:grpSp>
        <p:nvGrpSpPr>
          <p:cNvPr id="7" name="Group 7"/>
          <p:cNvGrpSpPr/>
          <p:nvPr/>
        </p:nvGrpSpPr>
        <p:grpSpPr>
          <a:xfrm rot="-10800000">
            <a:off x="762000" y="6286500"/>
            <a:ext cx="1313972" cy="1317448"/>
            <a:chOff x="0" y="0"/>
            <a:chExt cx="6350000" cy="6350000"/>
          </a:xfrm>
          <a:solidFill>
            <a:srgbClr val="E09908"/>
          </a:solidFill>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0" name="TextBox 10"/>
          <p:cNvSpPr txBox="1"/>
          <p:nvPr/>
        </p:nvSpPr>
        <p:spPr>
          <a:xfrm>
            <a:off x="11201400" y="1175117"/>
            <a:ext cx="5435729" cy="4196983"/>
          </a:xfrm>
          <a:prstGeom prst="rect">
            <a:avLst/>
          </a:prstGeom>
        </p:spPr>
        <p:txBody>
          <a:bodyPr lIns="0" tIns="0" rIns="0" bIns="0" rtlCol="0" anchor="t">
            <a:spAutoFit/>
          </a:bodyPr>
          <a:lstStyle/>
          <a:p>
            <a:pPr marL="0" lvl="0" indent="0" algn="l">
              <a:lnSpc>
                <a:spcPts val="4082"/>
              </a:lnSpc>
              <a:spcBef>
                <a:spcPct val="0"/>
              </a:spcBef>
            </a:pPr>
            <a:r>
              <a:rPr lang="en-US" sz="3402" dirty="0">
                <a:solidFill>
                  <a:srgbClr val="10223D"/>
                </a:solidFill>
                <a:latin typeface="Poppins" panose="00000500000000000000" pitchFamily="2" charset="0"/>
                <a:cs typeface="Poppins" panose="00000500000000000000" pitchFamily="2" charset="0"/>
              </a:rPr>
              <a:t>OPORTUNIDADES DE FINANCIÓN PRIVADA</a:t>
            </a:r>
          </a:p>
          <a:p>
            <a:pPr marL="0" lvl="0" indent="0" algn="l">
              <a:lnSpc>
                <a:spcPts val="4082"/>
              </a:lnSpc>
              <a:spcBef>
                <a:spcPct val="0"/>
              </a:spcBef>
            </a:pPr>
            <a:endParaRPr lang="en-US" sz="3402" u="none" dirty="0">
              <a:solidFill>
                <a:srgbClr val="10223D"/>
              </a:solidFill>
              <a:latin typeface="Poppins" panose="00000500000000000000" pitchFamily="2" charset="0"/>
              <a:cs typeface="Poppins" panose="00000500000000000000" pitchFamily="2" charset="0"/>
            </a:endParaRPr>
          </a:p>
          <a:p>
            <a:pPr marL="0" lvl="0" indent="0" algn="l">
              <a:lnSpc>
                <a:spcPts val="4082"/>
              </a:lnSpc>
              <a:spcBef>
                <a:spcPct val="0"/>
              </a:spcBef>
            </a:pPr>
            <a:r>
              <a:rPr lang="en-US" sz="3402" dirty="0">
                <a:solidFill>
                  <a:srgbClr val="10223D"/>
                </a:solidFill>
                <a:latin typeface="Poppins" panose="00000500000000000000" pitchFamily="2" charset="0"/>
                <a:cs typeface="Poppins" panose="00000500000000000000" pitchFamily="2" charset="0"/>
              </a:rPr>
              <a:t>CONVOCATORIAS NACIONALES</a:t>
            </a:r>
          </a:p>
          <a:p>
            <a:pPr marL="0" lvl="0" indent="0" algn="l">
              <a:lnSpc>
                <a:spcPts val="4082"/>
              </a:lnSpc>
              <a:spcBef>
                <a:spcPct val="0"/>
              </a:spcBef>
            </a:pPr>
            <a:endParaRPr lang="en-US" sz="3402" u="none" dirty="0">
              <a:solidFill>
                <a:srgbClr val="10223D"/>
              </a:solidFill>
              <a:latin typeface="Poppins" panose="00000500000000000000" pitchFamily="2" charset="0"/>
              <a:cs typeface="Poppins" panose="00000500000000000000" pitchFamily="2" charset="0"/>
            </a:endParaRPr>
          </a:p>
          <a:p>
            <a:pPr marL="0" lvl="0" indent="0" algn="l">
              <a:lnSpc>
                <a:spcPts val="4082"/>
              </a:lnSpc>
              <a:spcBef>
                <a:spcPct val="0"/>
              </a:spcBef>
            </a:pPr>
            <a:r>
              <a:rPr lang="en-US" sz="3402" dirty="0">
                <a:solidFill>
                  <a:srgbClr val="10223D"/>
                </a:solidFill>
                <a:latin typeface="Poppins" panose="00000500000000000000" pitchFamily="2" charset="0"/>
                <a:cs typeface="Poppins" panose="00000500000000000000" pitchFamily="2" charset="0"/>
              </a:rPr>
              <a:t>CONVOCATORIAS EUROPEAS</a:t>
            </a:r>
            <a:endParaRPr lang="en-US" sz="3402" u="none" dirty="0">
              <a:solidFill>
                <a:srgbClr val="10223D"/>
              </a:solidFill>
              <a:latin typeface="Poppins" panose="00000500000000000000" pitchFamily="2" charset="0"/>
              <a:cs typeface="Poppins" panose="00000500000000000000" pitchFamily="2" charset="0"/>
            </a:endParaRPr>
          </a:p>
        </p:txBody>
      </p:sp>
      <p:sp>
        <p:nvSpPr>
          <p:cNvPr id="13" name="TextBox 13">
            <a:extLst>
              <a:ext uri="{FF2B5EF4-FFF2-40B4-BE49-F238E27FC236}">
                <a16:creationId xmlns:a16="http://schemas.microsoft.com/office/drawing/2014/main" id="{5FFCED41-CC3D-4D08-AF95-3495DAD0538D}"/>
              </a:ext>
            </a:extLst>
          </p:cNvPr>
          <p:cNvSpPr txBox="1"/>
          <p:nvPr/>
        </p:nvSpPr>
        <p:spPr>
          <a:xfrm>
            <a:off x="2961386" y="1906232"/>
            <a:ext cx="7329932" cy="2551468"/>
          </a:xfrm>
          <a:prstGeom prst="rect">
            <a:avLst/>
          </a:prstGeom>
        </p:spPr>
        <p:txBody>
          <a:bodyPr wrap="square" lIns="0" tIns="0" rIns="0" bIns="0" rtlCol="0" anchor="t">
            <a:spAutoFit/>
          </a:bodyPr>
          <a:lstStyle/>
          <a:p>
            <a:pPr>
              <a:lnSpc>
                <a:spcPts val="4000"/>
              </a:lnSpc>
            </a:pPr>
            <a:r>
              <a:rPr lang="en-US" sz="3200" b="1" spc="216" dirty="0">
                <a:solidFill>
                  <a:srgbClr val="742743"/>
                </a:solidFill>
                <a:latin typeface="Poppins" panose="00000500000000000000" pitchFamily="2" charset="0"/>
                <a:cs typeface="Poppins" panose="00000500000000000000" pitchFamily="2" charset="0"/>
              </a:rPr>
              <a:t>EL FUTURO: </a:t>
            </a:r>
          </a:p>
          <a:p>
            <a:pPr>
              <a:lnSpc>
                <a:spcPts val="4000"/>
              </a:lnSpc>
            </a:pPr>
            <a:r>
              <a:rPr lang="en-US" sz="3200" b="1" spc="216" dirty="0">
                <a:solidFill>
                  <a:srgbClr val="742743"/>
                </a:solidFill>
                <a:latin typeface="Poppins" panose="00000500000000000000" pitchFamily="2" charset="0"/>
                <a:cs typeface="Poppins" panose="00000500000000000000" pitchFamily="2" charset="0"/>
              </a:rPr>
              <a:t>IMPULSAR NUEVOS PROYECTOS DE INVESTIACIÓN DESDE EL PROPIO LIHND EN TRES LÍNEAS DIFERENTES Y PROGRESIVAS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66F01"/>
        </a:solidFill>
        <a:effectLst/>
      </p:bgPr>
    </p:bg>
    <p:spTree>
      <p:nvGrpSpPr>
        <p:cNvPr id="1" name=""/>
        <p:cNvGrpSpPr/>
        <p:nvPr/>
      </p:nvGrpSpPr>
      <p:grpSpPr>
        <a:xfrm>
          <a:off x="0" y="0"/>
          <a:ext cx="0" cy="0"/>
          <a:chOff x="0" y="0"/>
          <a:chExt cx="0" cy="0"/>
        </a:xfrm>
      </p:grpSpPr>
      <p:grpSp>
        <p:nvGrpSpPr>
          <p:cNvPr id="2" name="Group 2"/>
          <p:cNvGrpSpPr/>
          <p:nvPr/>
        </p:nvGrpSpPr>
        <p:grpSpPr>
          <a:xfrm>
            <a:off x="0" y="6858000"/>
            <a:ext cx="6858000" cy="3429000"/>
            <a:chOff x="0" y="0"/>
            <a:chExt cx="4797026" cy="2398513"/>
          </a:xfrm>
          <a:solidFill>
            <a:srgbClr val="99B951"/>
          </a:solidFill>
        </p:grpSpPr>
        <p:sp>
          <p:nvSpPr>
            <p:cNvPr id="3" name="Freeform 3"/>
            <p:cNvSpPr/>
            <p:nvPr/>
          </p:nvSpPr>
          <p:spPr>
            <a:xfrm>
              <a:off x="0" y="0"/>
              <a:ext cx="4797026" cy="2398513"/>
            </a:xfrm>
            <a:custGeom>
              <a:avLst/>
              <a:gdLst/>
              <a:ahLst/>
              <a:cxnLst/>
              <a:rect l="l" t="t" r="r" b="b"/>
              <a:pathLst>
                <a:path w="4797026" h="2398513">
                  <a:moveTo>
                    <a:pt x="0" y="0"/>
                  </a:moveTo>
                  <a:lnTo>
                    <a:pt x="4797026" y="0"/>
                  </a:lnTo>
                  <a:lnTo>
                    <a:pt x="4797026" y="2398513"/>
                  </a:lnTo>
                  <a:lnTo>
                    <a:pt x="0" y="2398513"/>
                  </a:lnTo>
                  <a:close/>
                </a:path>
              </a:pathLst>
            </a:custGeom>
            <a:grpFill/>
          </p:spPr>
        </p:sp>
      </p:grpSp>
      <p:grpSp>
        <p:nvGrpSpPr>
          <p:cNvPr id="4" name="Group 4"/>
          <p:cNvGrpSpPr/>
          <p:nvPr/>
        </p:nvGrpSpPr>
        <p:grpSpPr>
          <a:xfrm>
            <a:off x="6858000" y="6858000"/>
            <a:ext cx="6858000" cy="3429000"/>
            <a:chOff x="0" y="0"/>
            <a:chExt cx="4797026" cy="2398513"/>
          </a:xfrm>
          <a:solidFill>
            <a:srgbClr val="E02B20"/>
          </a:solidFill>
        </p:grpSpPr>
        <p:sp>
          <p:nvSpPr>
            <p:cNvPr id="5" name="Freeform 5"/>
            <p:cNvSpPr/>
            <p:nvPr/>
          </p:nvSpPr>
          <p:spPr>
            <a:xfrm>
              <a:off x="0" y="0"/>
              <a:ext cx="4797026" cy="2398513"/>
            </a:xfrm>
            <a:custGeom>
              <a:avLst/>
              <a:gdLst/>
              <a:ahLst/>
              <a:cxnLst/>
              <a:rect l="l" t="t" r="r" b="b"/>
              <a:pathLst>
                <a:path w="4797026" h="2398513">
                  <a:moveTo>
                    <a:pt x="0" y="0"/>
                  </a:moveTo>
                  <a:lnTo>
                    <a:pt x="4797026" y="0"/>
                  </a:lnTo>
                  <a:lnTo>
                    <a:pt x="4797026" y="2398513"/>
                  </a:lnTo>
                  <a:lnTo>
                    <a:pt x="0" y="2398513"/>
                  </a:lnTo>
                  <a:close/>
                </a:path>
              </a:pathLst>
            </a:custGeom>
            <a:grp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814751" y="6858000"/>
            <a:ext cx="3429000" cy="3429000"/>
          </a:xfrm>
          <a:prstGeom prst="rect">
            <a:avLst/>
          </a:prstGeom>
        </p:spPr>
      </p:pic>
      <p:sp>
        <p:nvSpPr>
          <p:cNvPr id="9" name="TextBox 9"/>
          <p:cNvSpPr txBox="1"/>
          <p:nvPr/>
        </p:nvSpPr>
        <p:spPr>
          <a:xfrm>
            <a:off x="2362200" y="2214954"/>
            <a:ext cx="7768381" cy="1362681"/>
          </a:xfrm>
          <a:prstGeom prst="rect">
            <a:avLst/>
          </a:prstGeom>
        </p:spPr>
        <p:txBody>
          <a:bodyPr lIns="0" tIns="0" rIns="0" bIns="0" rtlCol="0" anchor="t">
            <a:spAutoFit/>
          </a:bodyPr>
          <a:lstStyle/>
          <a:p>
            <a:pPr>
              <a:lnSpc>
                <a:spcPts val="5418"/>
              </a:lnSpc>
            </a:pPr>
            <a:r>
              <a:rPr lang="en-US" sz="4200" b="1" spc="168" dirty="0">
                <a:solidFill>
                  <a:srgbClr val="F2EDDB"/>
                </a:solidFill>
                <a:latin typeface="Poppins" panose="00000500000000000000" pitchFamily="2" charset="0"/>
                <a:cs typeface="Poppins" panose="00000500000000000000" pitchFamily="2" charset="0"/>
              </a:rPr>
              <a:t>CARTERA DE SERVICIOS TECNOLÓGICOS</a:t>
            </a:r>
          </a:p>
        </p:txBody>
      </p:sp>
      <p:sp>
        <p:nvSpPr>
          <p:cNvPr id="10" name="TextBox 10"/>
          <p:cNvSpPr txBox="1"/>
          <p:nvPr/>
        </p:nvSpPr>
        <p:spPr>
          <a:xfrm>
            <a:off x="2286000" y="4107904"/>
            <a:ext cx="13335000" cy="1025922"/>
          </a:xfrm>
          <a:prstGeom prst="rect">
            <a:avLst/>
          </a:prstGeom>
        </p:spPr>
        <p:txBody>
          <a:bodyPr wrap="square" lIns="0" tIns="0" rIns="0" bIns="0" rtlCol="0" anchor="t">
            <a:spAutoFit/>
          </a:bodyPr>
          <a:lstStyle/>
          <a:p>
            <a:pPr>
              <a:lnSpc>
                <a:spcPts val="4000"/>
              </a:lnSpc>
            </a:pPr>
            <a:r>
              <a:rPr lang="es-ES" sz="3600" spc="48" dirty="0">
                <a:solidFill>
                  <a:srgbClr val="F2EDDB"/>
                </a:solidFill>
                <a:latin typeface="Roboto" panose="02000000000000000000" pitchFamily="2" charset="0"/>
                <a:ea typeface="Roboto" panose="02000000000000000000" pitchFamily="2" charset="0"/>
              </a:rPr>
              <a:t>Aportamos soluciones de diseminación y mantenimiento de los resultados de los proyectos creando espacios propios. </a:t>
            </a:r>
            <a:endParaRPr lang="en-US" sz="3600" spc="48" dirty="0">
              <a:solidFill>
                <a:srgbClr val="F2EDDB"/>
              </a:solidFill>
              <a:latin typeface="Roboto" panose="02000000000000000000" pitchFamily="2" charset="0"/>
              <a:ea typeface="Roboto" panose="02000000000000000000" pitchFamily="2" charset="0"/>
            </a:endParaRPr>
          </a:p>
        </p:txBody>
      </p:sp>
      <p:sp>
        <p:nvSpPr>
          <p:cNvPr id="11" name="TextBox 11"/>
          <p:cNvSpPr txBox="1"/>
          <p:nvPr/>
        </p:nvSpPr>
        <p:spPr>
          <a:xfrm>
            <a:off x="15773400" y="2335496"/>
            <a:ext cx="817782" cy="560798"/>
          </a:xfrm>
          <a:prstGeom prst="rect">
            <a:avLst/>
          </a:prstGeom>
        </p:spPr>
        <p:txBody>
          <a:bodyPr wrap="square" lIns="0" tIns="0" rIns="0" bIns="0" rtlCol="0" anchor="t">
            <a:spAutoFit/>
          </a:bodyPr>
          <a:lstStyle/>
          <a:p>
            <a:pPr>
              <a:lnSpc>
                <a:spcPts val="4200"/>
              </a:lnSpc>
            </a:pPr>
            <a:r>
              <a:rPr lang="en-US" sz="4200" b="1" spc="432" dirty="0">
                <a:solidFill>
                  <a:srgbClr val="F2EDDB"/>
                </a:solidFill>
                <a:latin typeface="Poppins" panose="00000500000000000000" pitchFamily="2" charset="0"/>
                <a:cs typeface="Poppins" panose="00000500000000000000" pitchFamily="2" charset="0"/>
              </a:rPr>
              <a:t>01</a:t>
            </a: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624" y="6864016"/>
            <a:ext cx="6858000" cy="3429000"/>
          </a:xfrm>
          <a:prstGeom prst="rect">
            <a:avLst/>
          </a:prstGeom>
        </p:spPr>
      </p:pic>
      <p:pic>
        <p:nvPicPr>
          <p:cNvPr id="13" name="Imagen 12" descr="Interfaz de usuario gráfica, Aplicación&#10;&#10;Descripción generada automáticamente">
            <a:extLst>
              <a:ext uri="{FF2B5EF4-FFF2-40B4-BE49-F238E27FC236}">
                <a16:creationId xmlns:a16="http://schemas.microsoft.com/office/drawing/2014/main" id="{F12AC688-DEC7-416B-B9C8-C97CB9B949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0" y="8072046"/>
            <a:ext cx="2675695" cy="1275817"/>
          </a:xfrm>
          <a:prstGeom prst="rect">
            <a:avLst/>
          </a:prstGeom>
        </p:spPr>
      </p:pic>
      <p:pic>
        <p:nvPicPr>
          <p:cNvPr id="14" name="Imagen 13" descr="Icono&#10;&#10;Descripción generada automáticamente">
            <a:extLst>
              <a:ext uri="{FF2B5EF4-FFF2-40B4-BE49-F238E27FC236}">
                <a16:creationId xmlns:a16="http://schemas.microsoft.com/office/drawing/2014/main" id="{F86EDB6E-6FDC-474B-B547-127352B8EC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32112" y="8072046"/>
            <a:ext cx="1311569" cy="1296000"/>
          </a:xfrm>
          <a:prstGeom prst="rect">
            <a:avLst/>
          </a:prstGeom>
        </p:spPr>
      </p:pic>
    </p:spTree>
    <p:extLst>
      <p:ext uri="{BB962C8B-B14F-4D97-AF65-F5344CB8AC3E}">
        <p14:creationId xmlns:p14="http://schemas.microsoft.com/office/powerpoint/2010/main" val="3397846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42743"/>
        </a:solidFill>
        <a:effectLst/>
      </p:bgPr>
    </p:bg>
    <p:spTree>
      <p:nvGrpSpPr>
        <p:cNvPr id="1" name=""/>
        <p:cNvGrpSpPr/>
        <p:nvPr/>
      </p:nvGrpSpPr>
      <p:grpSpPr>
        <a:xfrm>
          <a:off x="0" y="0"/>
          <a:ext cx="0" cy="0"/>
          <a:chOff x="0" y="0"/>
          <a:chExt cx="0" cy="0"/>
        </a:xfrm>
      </p:grpSpPr>
      <p:grpSp>
        <p:nvGrpSpPr>
          <p:cNvPr id="5" name="Group 5"/>
          <p:cNvGrpSpPr/>
          <p:nvPr/>
        </p:nvGrpSpPr>
        <p:grpSpPr>
          <a:xfrm>
            <a:off x="-25575" y="5104854"/>
            <a:ext cx="2576620" cy="5138035"/>
            <a:chOff x="0" y="0"/>
            <a:chExt cx="871598" cy="1738051"/>
          </a:xfrm>
          <a:solidFill>
            <a:srgbClr val="D66F01"/>
          </a:solidFill>
        </p:grpSpPr>
        <p:sp>
          <p:nvSpPr>
            <p:cNvPr id="6" name="Freeform 6"/>
            <p:cNvSpPr/>
            <p:nvPr/>
          </p:nvSpPr>
          <p:spPr>
            <a:xfrm>
              <a:off x="0" y="0"/>
              <a:ext cx="871597" cy="1738051"/>
            </a:xfrm>
            <a:custGeom>
              <a:avLst/>
              <a:gdLst/>
              <a:ahLst/>
              <a:cxnLst/>
              <a:rect l="l" t="t" r="r" b="b"/>
              <a:pathLst>
                <a:path w="871597" h="1738051">
                  <a:moveTo>
                    <a:pt x="0" y="0"/>
                  </a:moveTo>
                  <a:lnTo>
                    <a:pt x="871597" y="0"/>
                  </a:lnTo>
                  <a:lnTo>
                    <a:pt x="871597" y="1738051"/>
                  </a:lnTo>
                  <a:lnTo>
                    <a:pt x="0" y="1738051"/>
                  </a:lnTo>
                  <a:close/>
                </a:path>
              </a:pathLst>
            </a:custGeom>
            <a:grpFill/>
          </p:spPr>
        </p:sp>
      </p:grpSp>
      <p:grpSp>
        <p:nvGrpSpPr>
          <p:cNvPr id="2" name="Group 2"/>
          <p:cNvGrpSpPr/>
          <p:nvPr/>
        </p:nvGrpSpPr>
        <p:grpSpPr>
          <a:xfrm rot="10800000">
            <a:off x="4011" y="-9525"/>
            <a:ext cx="2576405" cy="5153025"/>
            <a:chOff x="0" y="0"/>
            <a:chExt cx="1913890" cy="3827940"/>
          </a:xfrm>
          <a:solidFill>
            <a:srgbClr val="E09908"/>
          </a:solidFill>
        </p:grpSpPr>
        <p:sp>
          <p:nvSpPr>
            <p:cNvPr id="3" name="Freeform 3"/>
            <p:cNvSpPr/>
            <p:nvPr/>
          </p:nvSpPr>
          <p:spPr>
            <a:xfrm>
              <a:off x="0" y="0"/>
              <a:ext cx="1913890" cy="3827940"/>
            </a:xfrm>
            <a:custGeom>
              <a:avLst/>
              <a:gdLst/>
              <a:ahLst/>
              <a:cxnLst/>
              <a:rect l="l" t="t" r="r" b="b"/>
              <a:pathLst>
                <a:path w="1913890" h="3827940">
                  <a:moveTo>
                    <a:pt x="0" y="0"/>
                  </a:moveTo>
                  <a:lnTo>
                    <a:pt x="1913890" y="0"/>
                  </a:lnTo>
                  <a:lnTo>
                    <a:pt x="1913890" y="3827940"/>
                  </a:lnTo>
                  <a:lnTo>
                    <a:pt x="0" y="3827940"/>
                  </a:lnTo>
                  <a:close/>
                </a:path>
              </a:pathLst>
            </a:custGeom>
            <a:grp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528202" y="661928"/>
            <a:ext cx="1498977" cy="1498977"/>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289" y="2705100"/>
            <a:ext cx="5142311" cy="2571155"/>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00000" flipH="1">
            <a:off x="-25759" y="2775403"/>
            <a:ext cx="2556000" cy="2556000"/>
          </a:xfrm>
          <a:prstGeom prst="rect">
            <a:avLst/>
          </a:prstGeom>
        </p:spPr>
      </p:pic>
      <p:sp>
        <p:nvSpPr>
          <p:cNvPr id="19" name="TextBox 12">
            <a:extLst>
              <a:ext uri="{FF2B5EF4-FFF2-40B4-BE49-F238E27FC236}">
                <a16:creationId xmlns:a16="http://schemas.microsoft.com/office/drawing/2014/main" id="{3D4D608A-982F-4B89-B3F2-0BD222A0E104}"/>
              </a:ext>
            </a:extLst>
          </p:cNvPr>
          <p:cNvSpPr txBox="1"/>
          <p:nvPr/>
        </p:nvSpPr>
        <p:spPr>
          <a:xfrm>
            <a:off x="3104607" y="818994"/>
            <a:ext cx="5655913" cy="1190326"/>
          </a:xfrm>
          <a:prstGeom prst="rect">
            <a:avLst/>
          </a:prstGeom>
        </p:spPr>
        <p:txBody>
          <a:bodyPr lIns="0" tIns="0" rIns="0" bIns="0" rtlCol="0" anchor="t">
            <a:spAutoFit/>
          </a:bodyPr>
          <a:lstStyle/>
          <a:p>
            <a:pPr>
              <a:lnSpc>
                <a:spcPts val="4646"/>
              </a:lnSpc>
            </a:pPr>
            <a:r>
              <a:rPr lang="en-US" sz="4400" cap="all" spc="144" dirty="0">
                <a:solidFill>
                  <a:srgbClr val="F2EDDB"/>
                </a:solidFill>
                <a:latin typeface="Poppins" panose="00000500000000000000" pitchFamily="2" charset="0"/>
                <a:cs typeface="Poppins" panose="00000500000000000000" pitchFamily="2" charset="0"/>
              </a:rPr>
              <a:t>CAPTACIÓN DE TALENTO</a:t>
            </a:r>
          </a:p>
        </p:txBody>
      </p:sp>
      <p:grpSp>
        <p:nvGrpSpPr>
          <p:cNvPr id="9" name="Group 9"/>
          <p:cNvGrpSpPr/>
          <p:nvPr/>
        </p:nvGrpSpPr>
        <p:grpSpPr>
          <a:xfrm rot="-10800000">
            <a:off x="543259" y="5349452"/>
            <a:ext cx="1393539" cy="4935623"/>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2EDDB"/>
            </a:solidFill>
          </p:spPr>
        </p:sp>
      </p:grpSp>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0813" y="7717982"/>
            <a:ext cx="2567095" cy="2567095"/>
          </a:xfrm>
          <a:prstGeom prst="rect">
            <a:avLst/>
          </a:prstGeom>
        </p:spPr>
      </p:pic>
      <p:sp>
        <p:nvSpPr>
          <p:cNvPr id="22" name="TextBox 14">
            <a:extLst>
              <a:ext uri="{FF2B5EF4-FFF2-40B4-BE49-F238E27FC236}">
                <a16:creationId xmlns:a16="http://schemas.microsoft.com/office/drawing/2014/main" id="{55B2FF83-73B5-400E-8C20-DABFCDF84DC0}"/>
              </a:ext>
            </a:extLst>
          </p:cNvPr>
          <p:cNvSpPr txBox="1"/>
          <p:nvPr/>
        </p:nvSpPr>
        <p:spPr>
          <a:xfrm>
            <a:off x="5582654" y="2731168"/>
            <a:ext cx="11312092" cy="3565079"/>
          </a:xfrm>
          <a:prstGeom prst="rect">
            <a:avLst/>
          </a:prstGeom>
        </p:spPr>
        <p:txBody>
          <a:bodyPr wrap="square" lIns="0" tIns="0" rIns="0" bIns="0" rtlCol="0" anchor="t">
            <a:spAutoFit/>
          </a:bodyPr>
          <a:lstStyle/>
          <a:p>
            <a:pPr algn="ctr">
              <a:lnSpc>
                <a:spcPts val="4000"/>
              </a:lnSpc>
            </a:pPr>
            <a:r>
              <a:rPr lang="es-ES" sz="3200" spc="44" dirty="0">
                <a:solidFill>
                  <a:srgbClr val="F2EDDB"/>
                </a:solidFill>
                <a:latin typeface="Roboto" panose="02000000000000000000" pitchFamily="2" charset="0"/>
                <a:ea typeface="Roboto" panose="02000000000000000000" pitchFamily="2" charset="0"/>
              </a:rPr>
              <a:t>El LINHD es un centro miembro del</a:t>
            </a:r>
            <a:r>
              <a:rPr lang="es-ES" sz="3200" cap="all" spc="44" dirty="0">
                <a:solidFill>
                  <a:srgbClr val="F2EDDB"/>
                </a:solidFill>
                <a:latin typeface="Roboto" panose="02000000000000000000" pitchFamily="2" charset="0"/>
                <a:ea typeface="Roboto" panose="02000000000000000000" pitchFamily="2" charset="0"/>
              </a:rPr>
              <a:t> </a:t>
            </a:r>
          </a:p>
          <a:p>
            <a:pPr algn="ctr">
              <a:lnSpc>
                <a:spcPts val="4000"/>
              </a:lnSpc>
            </a:pPr>
            <a:r>
              <a:rPr lang="es-ES" sz="3200" cap="all" spc="44" dirty="0" err="1">
                <a:solidFill>
                  <a:srgbClr val="F2EDDB"/>
                </a:solidFill>
                <a:latin typeface="Roboto" panose="02000000000000000000" pitchFamily="2" charset="0"/>
                <a:ea typeface="Roboto" panose="02000000000000000000" pitchFamily="2" charset="0"/>
              </a:rPr>
              <a:t>Transnational</a:t>
            </a:r>
            <a:r>
              <a:rPr lang="es-ES" sz="3200" cap="all" spc="44" dirty="0">
                <a:solidFill>
                  <a:srgbClr val="F2EDDB"/>
                </a:solidFill>
                <a:latin typeface="Roboto" panose="02000000000000000000" pitchFamily="2" charset="0"/>
                <a:ea typeface="Roboto" panose="02000000000000000000" pitchFamily="2" charset="0"/>
              </a:rPr>
              <a:t> Access </a:t>
            </a:r>
            <a:r>
              <a:rPr lang="es-ES" sz="3200" cap="all" spc="44" dirty="0" err="1">
                <a:solidFill>
                  <a:srgbClr val="F2EDDB"/>
                </a:solidFill>
                <a:latin typeface="Roboto" panose="02000000000000000000" pitchFamily="2" charset="0"/>
                <a:ea typeface="Roboto" panose="02000000000000000000" pitchFamily="2" charset="0"/>
              </a:rPr>
              <a:t>Programme</a:t>
            </a:r>
            <a:r>
              <a:rPr lang="es-ES" sz="3200" cap="all" spc="44" dirty="0">
                <a:solidFill>
                  <a:srgbClr val="F2EDDB"/>
                </a:solidFill>
                <a:latin typeface="Roboto" panose="02000000000000000000" pitchFamily="2" charset="0"/>
                <a:ea typeface="Roboto" panose="02000000000000000000" pitchFamily="2" charset="0"/>
              </a:rPr>
              <a:t> </a:t>
            </a:r>
            <a:r>
              <a:rPr lang="es-ES" sz="3200" spc="44" dirty="0">
                <a:solidFill>
                  <a:srgbClr val="F2EDDB"/>
                </a:solidFill>
                <a:latin typeface="Roboto" panose="02000000000000000000" pitchFamily="2" charset="0"/>
                <a:ea typeface="Roboto" panose="02000000000000000000" pitchFamily="2" charset="0"/>
              </a:rPr>
              <a:t>(TNA)</a:t>
            </a:r>
          </a:p>
          <a:p>
            <a:pPr algn="ctr">
              <a:lnSpc>
                <a:spcPts val="4000"/>
              </a:lnSpc>
            </a:pPr>
            <a:r>
              <a:rPr lang="es-ES" sz="3200" spc="44" dirty="0">
                <a:solidFill>
                  <a:srgbClr val="F2EDDB"/>
                </a:solidFill>
                <a:latin typeface="Roboto" panose="02000000000000000000" pitchFamily="2" charset="0"/>
                <a:ea typeface="Roboto" panose="02000000000000000000" pitchFamily="2" charset="0"/>
              </a:rPr>
              <a:t>Gracias a ello, los grupos de investigación adscritos al LINHD pueden recibir investigadores europeos para realizar proyectos específicos en líneas de trabajo relacionadas con estudios literarios, durante estancias. Estas estancias están financiadas con fondos específicos del programa europeo.</a:t>
            </a:r>
            <a:endParaRPr lang="en-US" sz="3200" spc="44" dirty="0">
              <a:solidFill>
                <a:srgbClr val="F2EDDB"/>
              </a:solidFill>
              <a:latin typeface="Roboto" panose="02000000000000000000" pitchFamily="2" charset="0"/>
              <a:ea typeface="Roboto" panose="02000000000000000000" pitchFamily="2" charset="0"/>
            </a:endParaRPr>
          </a:p>
        </p:txBody>
      </p:sp>
      <p:sp>
        <p:nvSpPr>
          <p:cNvPr id="23" name="CuadroTexto 22">
            <a:extLst>
              <a:ext uri="{FF2B5EF4-FFF2-40B4-BE49-F238E27FC236}">
                <a16:creationId xmlns:a16="http://schemas.microsoft.com/office/drawing/2014/main" id="{E7CC2333-6E65-4F09-974C-2400D36BE8B7}"/>
              </a:ext>
            </a:extLst>
          </p:cNvPr>
          <p:cNvSpPr txBox="1"/>
          <p:nvPr/>
        </p:nvSpPr>
        <p:spPr>
          <a:xfrm>
            <a:off x="3352800" y="7531055"/>
            <a:ext cx="13968663" cy="2062103"/>
          </a:xfrm>
          <a:prstGeom prst="rect">
            <a:avLst/>
          </a:prstGeom>
          <a:noFill/>
        </p:spPr>
        <p:txBody>
          <a:bodyPr wrap="square">
            <a:spAutoFit/>
          </a:bodyPr>
          <a:lstStyle/>
          <a:p>
            <a:pPr algn="ctr"/>
            <a:r>
              <a:rPr lang="es-ES" sz="3200" spc="44" dirty="0">
                <a:solidFill>
                  <a:srgbClr val="F2EDDB"/>
                </a:solidFill>
                <a:latin typeface="Roboto" panose="02000000000000000000" pitchFamily="2" charset="0"/>
                <a:ea typeface="Roboto" panose="02000000000000000000" pitchFamily="2" charset="0"/>
              </a:rPr>
              <a:t>Programa de Empleo Juvenil para Ayudantes de investigación y técnicos de laboratorio, financiadas por el Fondo Social Europeo, a través del Programa Operativo de Empleo Juvenil.</a:t>
            </a:r>
            <a:br>
              <a:rPr lang="es-ES" sz="3200" spc="44" dirty="0">
                <a:solidFill>
                  <a:srgbClr val="F2EDDB"/>
                </a:solidFill>
                <a:latin typeface="Roboto" panose="02000000000000000000" pitchFamily="2" charset="0"/>
                <a:ea typeface="Roboto" panose="02000000000000000000" pitchFamily="2" charset="0"/>
              </a:rPr>
            </a:br>
            <a:endParaRPr lang="es-ES" sz="3200" spc="44" dirty="0">
              <a:solidFill>
                <a:srgbClr val="F2EDDB"/>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65745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grpSp>
        <p:nvGrpSpPr>
          <p:cNvPr id="2" name="Group 2"/>
          <p:cNvGrpSpPr/>
          <p:nvPr/>
        </p:nvGrpSpPr>
        <p:grpSpPr>
          <a:xfrm>
            <a:off x="11775295" y="7039206"/>
            <a:ext cx="6495588" cy="3247794"/>
            <a:chOff x="0" y="0"/>
            <a:chExt cx="2197273" cy="1098637"/>
          </a:xfrm>
          <a:solidFill>
            <a:srgbClr val="D66F01"/>
          </a:solidFill>
        </p:grpSpPr>
        <p:sp>
          <p:nvSpPr>
            <p:cNvPr id="3" name="Freeform 3"/>
            <p:cNvSpPr/>
            <p:nvPr/>
          </p:nvSpPr>
          <p:spPr>
            <a:xfrm>
              <a:off x="0" y="0"/>
              <a:ext cx="2197273" cy="1098636"/>
            </a:xfrm>
            <a:custGeom>
              <a:avLst/>
              <a:gdLst/>
              <a:ahLst/>
              <a:cxnLst/>
              <a:rect l="l" t="t" r="r" b="b"/>
              <a:pathLst>
                <a:path w="2197273" h="1098636">
                  <a:moveTo>
                    <a:pt x="0" y="0"/>
                  </a:moveTo>
                  <a:lnTo>
                    <a:pt x="2197273" y="0"/>
                  </a:lnTo>
                  <a:lnTo>
                    <a:pt x="2197273" y="1098636"/>
                  </a:lnTo>
                  <a:lnTo>
                    <a:pt x="0" y="1098636"/>
                  </a:lnTo>
                  <a:close/>
                </a:path>
              </a:pathLst>
            </a:custGeom>
            <a:grpFill/>
          </p:spPr>
        </p:sp>
      </p:grpSp>
      <p:grpSp>
        <p:nvGrpSpPr>
          <p:cNvPr id="4" name="Group 4"/>
          <p:cNvGrpSpPr/>
          <p:nvPr/>
        </p:nvGrpSpPr>
        <p:grpSpPr>
          <a:xfrm>
            <a:off x="3247794" y="7048500"/>
            <a:ext cx="8527501" cy="3247794"/>
            <a:chOff x="0" y="0"/>
            <a:chExt cx="2884612" cy="1098637"/>
          </a:xfrm>
        </p:grpSpPr>
        <p:sp>
          <p:nvSpPr>
            <p:cNvPr id="5" name="Freeform 5"/>
            <p:cNvSpPr/>
            <p:nvPr/>
          </p:nvSpPr>
          <p:spPr>
            <a:xfrm>
              <a:off x="0" y="0"/>
              <a:ext cx="2884612" cy="1098636"/>
            </a:xfrm>
            <a:custGeom>
              <a:avLst/>
              <a:gdLst/>
              <a:ahLst/>
              <a:cxnLst/>
              <a:rect l="l" t="t" r="r" b="b"/>
              <a:pathLst>
                <a:path w="2884612" h="1098636">
                  <a:moveTo>
                    <a:pt x="0" y="0"/>
                  </a:moveTo>
                  <a:lnTo>
                    <a:pt x="2884612" y="0"/>
                  </a:lnTo>
                  <a:lnTo>
                    <a:pt x="2884612" y="1098636"/>
                  </a:lnTo>
                  <a:lnTo>
                    <a:pt x="0" y="1098636"/>
                  </a:lnTo>
                  <a:close/>
                </a:path>
              </a:pathLst>
            </a:custGeom>
            <a:solidFill>
              <a:srgbClr val="742743"/>
            </a:solidFill>
          </p:spPr>
          <p:txBody>
            <a:bodyPr/>
            <a:lstStyle/>
            <a:p>
              <a:endParaRPr lang="es-ES" dirty="0"/>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flipV="1">
            <a:off x="8537026" y="7039206"/>
            <a:ext cx="3247794" cy="324779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87652" y="7048500"/>
            <a:ext cx="6495588" cy="3247794"/>
          </a:xfrm>
          <a:prstGeom prst="rect">
            <a:avLst/>
          </a:prstGeom>
        </p:spPr>
      </p:pic>
      <p:grpSp>
        <p:nvGrpSpPr>
          <p:cNvPr id="9" name="Group 9"/>
          <p:cNvGrpSpPr/>
          <p:nvPr/>
        </p:nvGrpSpPr>
        <p:grpSpPr>
          <a:xfrm>
            <a:off x="-12357" y="7039206"/>
            <a:ext cx="3247794" cy="3247794"/>
            <a:chOff x="0" y="0"/>
            <a:chExt cx="1913890" cy="1913890"/>
          </a:xfrm>
          <a:solidFill>
            <a:schemeClr val="bg1">
              <a:lumMod val="65000"/>
            </a:schemeClr>
          </a:solidFill>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14" name="TextBox 14"/>
          <p:cNvSpPr txBox="1"/>
          <p:nvPr/>
        </p:nvSpPr>
        <p:spPr>
          <a:xfrm>
            <a:off x="2718597" y="4153791"/>
            <a:ext cx="12850806" cy="2026196"/>
          </a:xfrm>
          <a:prstGeom prst="rect">
            <a:avLst/>
          </a:prstGeom>
        </p:spPr>
        <p:txBody>
          <a:bodyPr wrap="square" lIns="0" tIns="0" rIns="0" bIns="0" rtlCol="0" anchor="t">
            <a:spAutoFit/>
          </a:bodyPr>
          <a:lstStyle/>
          <a:p>
            <a:pPr marL="457200" indent="-457200" algn="ctr">
              <a:lnSpc>
                <a:spcPts val="4000"/>
              </a:lnSpc>
              <a:buFont typeface="Arial" panose="020B0604020202020204" pitchFamily="34" charset="0"/>
              <a:buChar char="•"/>
            </a:pPr>
            <a:r>
              <a:rPr lang="en-US" sz="3200" spc="44" dirty="0">
                <a:solidFill>
                  <a:srgbClr val="10223D"/>
                </a:solidFill>
                <a:latin typeface="Roboto" panose="02000000000000000000" pitchFamily="2" charset="0"/>
                <a:ea typeface="Roboto" panose="02000000000000000000" pitchFamily="2" charset="0"/>
              </a:rPr>
              <a:t>MANES: </a:t>
            </a:r>
            <a:r>
              <a:rPr lang="en-US" sz="3200" spc="44" dirty="0" err="1">
                <a:solidFill>
                  <a:srgbClr val="10223D"/>
                </a:solidFill>
                <a:latin typeface="Roboto" panose="02000000000000000000" pitchFamily="2" charset="0"/>
                <a:ea typeface="Roboto" panose="02000000000000000000" pitchFamily="2" charset="0"/>
              </a:rPr>
              <a:t>Manuales</a:t>
            </a:r>
            <a:r>
              <a:rPr lang="en-US" sz="3200" spc="44" dirty="0">
                <a:solidFill>
                  <a:srgbClr val="10223D"/>
                </a:solidFill>
                <a:latin typeface="Roboto" panose="02000000000000000000" pitchFamily="2" charset="0"/>
                <a:ea typeface="Roboto" panose="02000000000000000000" pitchFamily="2" charset="0"/>
              </a:rPr>
              <a:t> </a:t>
            </a:r>
            <a:r>
              <a:rPr lang="en-US" sz="3200" spc="44" dirty="0" err="1">
                <a:solidFill>
                  <a:srgbClr val="10223D"/>
                </a:solidFill>
                <a:latin typeface="Roboto" panose="02000000000000000000" pitchFamily="2" charset="0"/>
                <a:ea typeface="Roboto" panose="02000000000000000000" pitchFamily="2" charset="0"/>
              </a:rPr>
              <a:t>EScolares</a:t>
            </a:r>
            <a:endParaRPr lang="en-US" sz="3200" spc="44" dirty="0">
              <a:solidFill>
                <a:srgbClr val="10223D"/>
              </a:solidFill>
              <a:latin typeface="Roboto" panose="02000000000000000000" pitchFamily="2" charset="0"/>
              <a:ea typeface="Roboto" panose="02000000000000000000" pitchFamily="2" charset="0"/>
            </a:endParaRPr>
          </a:p>
          <a:p>
            <a:pPr marL="457200" indent="-457200" algn="ctr">
              <a:lnSpc>
                <a:spcPts val="4000"/>
              </a:lnSpc>
              <a:buFont typeface="Arial" panose="020B0604020202020204" pitchFamily="34" charset="0"/>
              <a:buChar char="•"/>
            </a:pPr>
            <a:r>
              <a:rPr lang="es-ES" sz="3200" spc="44" dirty="0">
                <a:solidFill>
                  <a:srgbClr val="10223D"/>
                </a:solidFill>
                <a:latin typeface="Roboto" panose="02000000000000000000" pitchFamily="2" charset="0"/>
                <a:ea typeface="Roboto" panose="02000000000000000000" pitchFamily="2" charset="0"/>
              </a:rPr>
              <a:t>Grupo de Investigación </a:t>
            </a:r>
            <a:r>
              <a:rPr lang="es-ES" sz="3200" spc="44" dirty="0" err="1">
                <a:solidFill>
                  <a:srgbClr val="10223D"/>
                </a:solidFill>
                <a:latin typeface="Roboto" panose="02000000000000000000" pitchFamily="2" charset="0"/>
                <a:ea typeface="Roboto" panose="02000000000000000000" pitchFamily="2" charset="0"/>
              </a:rPr>
              <a:t>BECLaR</a:t>
            </a:r>
            <a:r>
              <a:rPr lang="es-ES" sz="3200" spc="44" dirty="0">
                <a:solidFill>
                  <a:srgbClr val="10223D"/>
                </a:solidFill>
                <a:latin typeface="Roboto" panose="02000000000000000000" pitchFamily="2" charset="0"/>
                <a:ea typeface="Roboto" panose="02000000000000000000" pitchFamily="2" charset="0"/>
              </a:rPr>
              <a:t> (Biblioteca de Ediciones de Clásicos Latinos en el Renacimiento), dirigido por el </a:t>
            </a:r>
            <a:r>
              <a:rPr lang="es-ES" sz="3200" spc="44" dirty="0" err="1">
                <a:solidFill>
                  <a:srgbClr val="10223D"/>
                </a:solidFill>
                <a:latin typeface="Roboto" panose="02000000000000000000" pitchFamily="2" charset="0"/>
                <a:ea typeface="Roboto" panose="02000000000000000000" pitchFamily="2" charset="0"/>
              </a:rPr>
              <a:t>prof.</a:t>
            </a:r>
            <a:r>
              <a:rPr lang="es-ES" sz="3200" spc="44" dirty="0">
                <a:solidFill>
                  <a:srgbClr val="10223D"/>
                </a:solidFill>
                <a:latin typeface="Roboto" panose="02000000000000000000" pitchFamily="2" charset="0"/>
                <a:ea typeface="Roboto" panose="02000000000000000000" pitchFamily="2" charset="0"/>
              </a:rPr>
              <a:t> Antonio Moreno.</a:t>
            </a:r>
            <a:endParaRPr lang="en-US" sz="3200" spc="44" dirty="0">
              <a:solidFill>
                <a:srgbClr val="10223D"/>
              </a:solidFill>
              <a:latin typeface="Roboto" panose="02000000000000000000" pitchFamily="2" charset="0"/>
              <a:ea typeface="Roboto" panose="02000000000000000000" pitchFamily="2" charset="0"/>
            </a:endParaRPr>
          </a:p>
        </p:txBody>
      </p:sp>
      <p:sp>
        <p:nvSpPr>
          <p:cNvPr id="17" name="TextBox 17"/>
          <p:cNvSpPr txBox="1"/>
          <p:nvPr/>
        </p:nvSpPr>
        <p:spPr>
          <a:xfrm>
            <a:off x="1779594" y="1409700"/>
            <a:ext cx="14728812" cy="1362618"/>
          </a:xfrm>
          <a:prstGeom prst="rect">
            <a:avLst/>
          </a:prstGeom>
        </p:spPr>
        <p:txBody>
          <a:bodyPr lIns="0" tIns="0" rIns="0" bIns="0" rtlCol="0" anchor="t">
            <a:spAutoFit/>
          </a:bodyPr>
          <a:lstStyle/>
          <a:p>
            <a:pPr algn="ctr">
              <a:lnSpc>
                <a:spcPts val="5417"/>
              </a:lnSpc>
            </a:pPr>
            <a:r>
              <a:rPr lang="en-US" sz="4199" spc="83" dirty="0" err="1">
                <a:solidFill>
                  <a:srgbClr val="10223D"/>
                </a:solidFill>
                <a:latin typeface="Poppins" panose="00000500000000000000" pitchFamily="2" charset="0"/>
                <a:cs typeface="Poppins" panose="00000500000000000000" pitchFamily="2" charset="0"/>
              </a:rPr>
              <a:t>Bibliotecarios</a:t>
            </a:r>
            <a:r>
              <a:rPr lang="en-US" sz="4199" spc="83" dirty="0">
                <a:solidFill>
                  <a:srgbClr val="10223D"/>
                </a:solidFill>
                <a:latin typeface="Poppins" panose="00000500000000000000" pitchFamily="2" charset="0"/>
                <a:cs typeface="Poppins" panose="00000500000000000000" pitchFamily="2" charset="0"/>
              </a:rPr>
              <a:t> UNED </a:t>
            </a:r>
            <a:r>
              <a:rPr lang="en-US" sz="4199" spc="83" dirty="0" err="1">
                <a:solidFill>
                  <a:srgbClr val="10223D"/>
                </a:solidFill>
                <a:latin typeface="Poppins" panose="00000500000000000000" pitchFamily="2" charset="0"/>
                <a:cs typeface="Poppins" panose="00000500000000000000" pitchFamily="2" charset="0"/>
              </a:rPr>
              <a:t>en</a:t>
            </a:r>
            <a:r>
              <a:rPr lang="en-US" sz="4199" spc="83" dirty="0">
                <a:solidFill>
                  <a:srgbClr val="10223D"/>
                </a:solidFill>
                <a:latin typeface="Poppins" panose="00000500000000000000" pitchFamily="2" charset="0"/>
                <a:cs typeface="Poppins" panose="00000500000000000000" pitchFamily="2" charset="0"/>
              </a:rPr>
              <a:t> </a:t>
            </a:r>
            <a:r>
              <a:rPr lang="en-US" sz="4199" spc="83" dirty="0" err="1">
                <a:solidFill>
                  <a:srgbClr val="10223D"/>
                </a:solidFill>
                <a:latin typeface="Poppins" panose="00000500000000000000" pitchFamily="2" charset="0"/>
                <a:cs typeface="Poppins" panose="00000500000000000000" pitchFamily="2" charset="0"/>
              </a:rPr>
              <a:t>proyectos</a:t>
            </a:r>
            <a:r>
              <a:rPr lang="en-US" sz="4199" spc="83" dirty="0">
                <a:solidFill>
                  <a:srgbClr val="10223D"/>
                </a:solidFill>
                <a:latin typeface="Poppins" panose="00000500000000000000" pitchFamily="2" charset="0"/>
                <a:cs typeface="Poppins" panose="00000500000000000000" pitchFamily="2" charset="0"/>
              </a:rPr>
              <a:t> de </a:t>
            </a:r>
            <a:r>
              <a:rPr lang="en-US" sz="4199" spc="83" dirty="0" err="1">
                <a:solidFill>
                  <a:srgbClr val="10223D"/>
                </a:solidFill>
                <a:latin typeface="Poppins" panose="00000500000000000000" pitchFamily="2" charset="0"/>
                <a:cs typeface="Poppins" panose="00000500000000000000" pitchFamily="2" charset="0"/>
              </a:rPr>
              <a:t>investigación</a:t>
            </a:r>
            <a:r>
              <a:rPr lang="en-US" sz="4199" spc="83" dirty="0">
                <a:solidFill>
                  <a:srgbClr val="10223D"/>
                </a:solidFill>
                <a:latin typeface="Poppins" panose="00000500000000000000" pitchFamily="2" charset="0"/>
                <a:cs typeface="Poppins" panose="00000500000000000000" pitchFamily="2" charset="0"/>
              </a:rPr>
              <a:t> </a:t>
            </a:r>
            <a:r>
              <a:rPr lang="en-US" sz="4199" spc="83" dirty="0" err="1">
                <a:solidFill>
                  <a:srgbClr val="10223D"/>
                </a:solidFill>
                <a:latin typeface="Poppins" panose="00000500000000000000" pitchFamily="2" charset="0"/>
                <a:cs typeface="Poppins" panose="00000500000000000000" pitchFamily="2" charset="0"/>
              </a:rPr>
              <a:t>en</a:t>
            </a:r>
            <a:r>
              <a:rPr lang="en-US" sz="4199" spc="83" dirty="0">
                <a:solidFill>
                  <a:srgbClr val="10223D"/>
                </a:solidFill>
                <a:latin typeface="Poppins" panose="00000500000000000000" pitchFamily="2" charset="0"/>
                <a:cs typeface="Poppins" panose="00000500000000000000" pitchFamily="2" charset="0"/>
              </a:rPr>
              <a:t> </a:t>
            </a:r>
            <a:r>
              <a:rPr lang="en-US" sz="4199" spc="83" dirty="0" err="1">
                <a:solidFill>
                  <a:srgbClr val="10223D"/>
                </a:solidFill>
                <a:latin typeface="Poppins" panose="00000500000000000000" pitchFamily="2" charset="0"/>
                <a:cs typeface="Poppins" panose="00000500000000000000" pitchFamily="2" charset="0"/>
              </a:rPr>
              <a:t>Humanidades</a:t>
            </a:r>
            <a:r>
              <a:rPr lang="en-US" sz="4199" spc="83" dirty="0">
                <a:solidFill>
                  <a:srgbClr val="10223D"/>
                </a:solidFill>
                <a:latin typeface="Poppins" panose="00000500000000000000" pitchFamily="2" charset="0"/>
                <a:cs typeface="Poppins" panose="00000500000000000000" pitchFamily="2" charset="0"/>
              </a:rPr>
              <a:t> </a:t>
            </a:r>
            <a:r>
              <a:rPr lang="en-US" sz="4199" spc="83" dirty="0" err="1">
                <a:solidFill>
                  <a:srgbClr val="10223D"/>
                </a:solidFill>
                <a:latin typeface="Poppins" panose="00000500000000000000" pitchFamily="2" charset="0"/>
                <a:cs typeface="Poppins" panose="00000500000000000000" pitchFamily="2" charset="0"/>
              </a:rPr>
              <a:t>Digitales</a:t>
            </a:r>
            <a:endParaRPr lang="en-US" sz="4199" spc="83" dirty="0">
              <a:solidFill>
                <a:srgbClr val="10223D"/>
              </a:solidFill>
              <a:latin typeface="Poppins" panose="00000500000000000000" pitchFamily="2" charset="0"/>
              <a:cs typeface="Poppins" panose="00000500000000000000" pitchFamily="2" charset="0"/>
            </a:endParaRPr>
          </a:p>
        </p:txBody>
      </p:sp>
      <p:pic>
        <p:nvPicPr>
          <p:cNvPr id="20" name="Picture 8">
            <a:extLst>
              <a:ext uri="{FF2B5EF4-FFF2-40B4-BE49-F238E27FC236}">
                <a16:creationId xmlns:a16="http://schemas.microsoft.com/office/drawing/2014/main" id="{04553CCF-EA80-4C0B-8CA4-A4DCDF6DF6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914400" y="7591736"/>
            <a:ext cx="5399819" cy="269991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09908"/>
        </a:solidFill>
        <a:effectLst/>
      </p:bgPr>
    </p:bg>
    <p:spTree>
      <p:nvGrpSpPr>
        <p:cNvPr id="1" name=""/>
        <p:cNvGrpSpPr/>
        <p:nvPr/>
      </p:nvGrpSpPr>
      <p:grpSpPr>
        <a:xfrm>
          <a:off x="0" y="0"/>
          <a:ext cx="0" cy="0"/>
          <a:chOff x="0" y="0"/>
          <a:chExt cx="0" cy="0"/>
        </a:xfrm>
      </p:grpSpPr>
      <p:grpSp>
        <p:nvGrpSpPr>
          <p:cNvPr id="2" name="Group 2"/>
          <p:cNvGrpSpPr/>
          <p:nvPr/>
        </p:nvGrpSpPr>
        <p:grpSpPr>
          <a:xfrm>
            <a:off x="15716250" y="2571750"/>
            <a:ext cx="2571750" cy="2571750"/>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6945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5713600" y="2571750"/>
            <a:ext cx="2571750" cy="257175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716250" y="5143500"/>
            <a:ext cx="2571750" cy="257175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5716250" y="0"/>
            <a:ext cx="2571750" cy="257175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44500" y="5143500"/>
            <a:ext cx="2571750" cy="257175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11858625" y="1285875"/>
            <a:ext cx="5143500" cy="2571750"/>
          </a:xfrm>
          <a:prstGeom prst="rect">
            <a:avLst/>
          </a:prstGeom>
        </p:spPr>
      </p:pic>
      <p:grpSp>
        <p:nvGrpSpPr>
          <p:cNvPr id="9" name="Group 9"/>
          <p:cNvGrpSpPr/>
          <p:nvPr/>
        </p:nvGrpSpPr>
        <p:grpSpPr>
          <a:xfrm>
            <a:off x="13144500" y="7715250"/>
            <a:ext cx="5262411" cy="2596995"/>
            <a:chOff x="0" y="0"/>
            <a:chExt cx="1780124" cy="878490"/>
          </a:xfrm>
        </p:grpSpPr>
        <p:sp>
          <p:nvSpPr>
            <p:cNvPr id="10" name="Freeform 10"/>
            <p:cNvSpPr/>
            <p:nvPr/>
          </p:nvSpPr>
          <p:spPr>
            <a:xfrm>
              <a:off x="0" y="0"/>
              <a:ext cx="1780124" cy="878489"/>
            </a:xfrm>
            <a:custGeom>
              <a:avLst/>
              <a:gdLst/>
              <a:ahLst/>
              <a:cxnLst/>
              <a:rect l="l" t="t" r="r" b="b"/>
              <a:pathLst>
                <a:path w="1780124" h="878489">
                  <a:moveTo>
                    <a:pt x="0" y="0"/>
                  </a:moveTo>
                  <a:lnTo>
                    <a:pt x="1780124" y="0"/>
                  </a:lnTo>
                  <a:lnTo>
                    <a:pt x="1780124" y="878489"/>
                  </a:lnTo>
                  <a:lnTo>
                    <a:pt x="0" y="878489"/>
                  </a:lnTo>
                  <a:close/>
                </a:path>
              </a:pathLst>
            </a:custGeom>
            <a:solidFill>
              <a:srgbClr val="F2EDDB"/>
            </a:solidFill>
          </p:spPr>
        </p:sp>
      </p:grpSp>
      <p:grpSp>
        <p:nvGrpSpPr>
          <p:cNvPr id="11" name="Group 11"/>
          <p:cNvGrpSpPr/>
          <p:nvPr/>
        </p:nvGrpSpPr>
        <p:grpSpPr>
          <a:xfrm>
            <a:off x="2362200" y="2025364"/>
            <a:ext cx="8515751" cy="6236272"/>
            <a:chOff x="1082163" y="-125178"/>
            <a:chExt cx="10989072" cy="6729630"/>
          </a:xfrm>
        </p:grpSpPr>
        <p:sp>
          <p:nvSpPr>
            <p:cNvPr id="12" name="TextBox 12"/>
            <p:cNvSpPr txBox="1"/>
            <p:nvPr/>
          </p:nvSpPr>
          <p:spPr>
            <a:xfrm>
              <a:off x="1082163" y="-125178"/>
              <a:ext cx="10989072" cy="813984"/>
            </a:xfrm>
            <a:prstGeom prst="rect">
              <a:avLst/>
            </a:prstGeom>
          </p:spPr>
          <p:txBody>
            <a:bodyPr lIns="0" tIns="0" rIns="0" bIns="0" rtlCol="0" anchor="t">
              <a:spAutoFit/>
            </a:bodyPr>
            <a:lstStyle/>
            <a:p>
              <a:pPr marL="0" lvl="0" indent="0" algn="l">
                <a:lnSpc>
                  <a:spcPts val="6245"/>
                </a:lnSpc>
              </a:pPr>
              <a:r>
                <a:rPr lang="en-US" sz="4400" dirty="0">
                  <a:solidFill>
                    <a:srgbClr val="F2EDDB"/>
                  </a:solidFill>
                  <a:latin typeface="Poppins" panose="00000500000000000000" pitchFamily="2" charset="0"/>
                  <a:cs typeface="Poppins" panose="00000500000000000000" pitchFamily="2" charset="0"/>
                </a:rPr>
                <a:t>DIFUSIÓN Y RECONOCIMIENTO</a:t>
              </a:r>
              <a:endParaRPr lang="en-US" sz="4400" u="none" dirty="0">
                <a:solidFill>
                  <a:srgbClr val="F2EDDB"/>
                </a:solidFill>
                <a:latin typeface="Poppins" panose="00000500000000000000" pitchFamily="2" charset="0"/>
                <a:cs typeface="Poppins" panose="00000500000000000000" pitchFamily="2" charset="0"/>
              </a:endParaRPr>
            </a:p>
          </p:txBody>
        </p:sp>
        <p:sp>
          <p:nvSpPr>
            <p:cNvPr id="13" name="TextBox 13"/>
            <p:cNvSpPr txBox="1"/>
            <p:nvPr/>
          </p:nvSpPr>
          <p:spPr>
            <a:xfrm>
              <a:off x="1082163" y="1581059"/>
              <a:ext cx="10324818" cy="5023393"/>
            </a:xfrm>
            <a:prstGeom prst="rect">
              <a:avLst/>
            </a:prstGeom>
          </p:spPr>
          <p:txBody>
            <a:bodyPr wrap="square" lIns="0" tIns="0" rIns="0" bIns="0" rtlCol="0" anchor="t">
              <a:spAutoFit/>
            </a:bodyPr>
            <a:lstStyle/>
            <a:p>
              <a:pPr>
                <a:lnSpc>
                  <a:spcPts val="3254"/>
                </a:lnSpc>
              </a:pPr>
              <a:r>
                <a:rPr lang="es-ES" sz="3200" i="1" spc="46" dirty="0" err="1">
                  <a:solidFill>
                    <a:srgbClr val="F2EDDB"/>
                  </a:solidFill>
                  <a:latin typeface="Roboto" panose="02000000000000000000" pitchFamily="2" charset="0"/>
                  <a:ea typeface="Roboto" panose="02000000000000000000" pitchFamily="2" charset="0"/>
                </a:rPr>
                <a:t>Newsletter</a:t>
              </a:r>
              <a:r>
                <a:rPr lang="es-ES" sz="3200" spc="46" dirty="0">
                  <a:solidFill>
                    <a:srgbClr val="F2EDDB"/>
                  </a:solidFill>
                  <a:latin typeface="Roboto" panose="02000000000000000000" pitchFamily="2" charset="0"/>
                  <a:ea typeface="Roboto" panose="02000000000000000000" pitchFamily="2" charset="0"/>
                </a:rPr>
                <a:t> y redes sociales.</a:t>
              </a:r>
            </a:p>
            <a:p>
              <a:pPr>
                <a:lnSpc>
                  <a:spcPts val="3254"/>
                </a:lnSpc>
              </a:pPr>
              <a:endParaRPr lang="es-ES" sz="3200" spc="46" dirty="0">
                <a:solidFill>
                  <a:srgbClr val="F2EDDB"/>
                </a:solidFill>
                <a:latin typeface="Roboto" panose="02000000000000000000" pitchFamily="2" charset="0"/>
                <a:ea typeface="Roboto" panose="02000000000000000000" pitchFamily="2" charset="0"/>
              </a:endParaRPr>
            </a:p>
            <a:p>
              <a:pPr>
                <a:lnSpc>
                  <a:spcPts val="3254"/>
                </a:lnSpc>
              </a:pPr>
              <a:endParaRPr lang="es-ES" sz="3200" spc="46" dirty="0">
                <a:solidFill>
                  <a:srgbClr val="F2EDDB"/>
                </a:solidFill>
                <a:latin typeface="Roboto" panose="02000000000000000000" pitchFamily="2" charset="0"/>
                <a:ea typeface="Roboto" panose="02000000000000000000" pitchFamily="2" charset="0"/>
              </a:endParaRPr>
            </a:p>
            <a:p>
              <a:pPr>
                <a:lnSpc>
                  <a:spcPts val="3254"/>
                </a:lnSpc>
              </a:pPr>
              <a:r>
                <a:rPr lang="es-ES" sz="3200" spc="46" dirty="0">
                  <a:solidFill>
                    <a:srgbClr val="F2EDDB"/>
                  </a:solidFill>
                  <a:latin typeface="Roboto" panose="02000000000000000000" pitchFamily="2" charset="0"/>
                  <a:ea typeface="Roboto" panose="02000000000000000000" pitchFamily="2" charset="0"/>
                </a:rPr>
                <a:t>Abiertos a la sociedad: trabajamos también para grupos externos y cualquier interesado que demande nuestros servicios.</a:t>
              </a:r>
            </a:p>
            <a:p>
              <a:pPr>
                <a:lnSpc>
                  <a:spcPts val="3254"/>
                </a:lnSpc>
              </a:pPr>
              <a:endParaRPr lang="es-ES" sz="3200" spc="46" dirty="0">
                <a:solidFill>
                  <a:srgbClr val="F2EDDB"/>
                </a:solidFill>
                <a:latin typeface="Roboto" panose="02000000000000000000" pitchFamily="2" charset="0"/>
                <a:ea typeface="Roboto" panose="02000000000000000000" pitchFamily="2" charset="0"/>
              </a:endParaRPr>
            </a:p>
            <a:p>
              <a:pPr>
                <a:lnSpc>
                  <a:spcPts val="3254"/>
                </a:lnSpc>
              </a:pPr>
              <a:endParaRPr lang="es-ES" sz="3200" spc="46" dirty="0">
                <a:solidFill>
                  <a:srgbClr val="F2EDDB"/>
                </a:solidFill>
                <a:latin typeface="Roboto" panose="02000000000000000000" pitchFamily="2" charset="0"/>
                <a:ea typeface="Roboto" panose="02000000000000000000" pitchFamily="2" charset="0"/>
              </a:endParaRPr>
            </a:p>
            <a:p>
              <a:pPr>
                <a:lnSpc>
                  <a:spcPts val="3254"/>
                </a:lnSpc>
              </a:pPr>
              <a:r>
                <a:rPr lang="es-ES" sz="3200" spc="46" dirty="0">
                  <a:solidFill>
                    <a:srgbClr val="F2EDDB"/>
                  </a:solidFill>
                  <a:latin typeface="Roboto" panose="02000000000000000000" pitchFamily="2" charset="0"/>
                  <a:ea typeface="Roboto" panose="02000000000000000000" pitchFamily="2" charset="0"/>
                </a:rPr>
                <a:t>Una manera diferente de trabajar y cooperar.</a:t>
              </a:r>
              <a:endParaRPr lang="en-US" sz="3200" spc="46" dirty="0">
                <a:solidFill>
                  <a:srgbClr val="F2EDDB"/>
                </a:solidFill>
                <a:latin typeface="Roboto" panose="02000000000000000000" pitchFamily="2" charset="0"/>
                <a:ea typeface="Roboto" panose="02000000000000000000" pitchFamily="2" charset="0"/>
              </a:endParaRPr>
            </a:p>
          </p:txBody>
        </p:sp>
      </p:grpSp>
      <p:grpSp>
        <p:nvGrpSpPr>
          <p:cNvPr id="14" name="Group 14"/>
          <p:cNvGrpSpPr/>
          <p:nvPr/>
        </p:nvGrpSpPr>
        <p:grpSpPr>
          <a:xfrm>
            <a:off x="15849600" y="7832646"/>
            <a:ext cx="2362200" cy="2362200"/>
            <a:chOff x="0" y="0"/>
            <a:chExt cx="6350000" cy="6350000"/>
          </a:xfrm>
          <a:solidFill>
            <a:srgbClr val="E09908"/>
          </a:solidFill>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s-ES" dirty="0"/>
            </a:p>
          </p:txBody>
        </p:sp>
      </p:grpSp>
      <p:sp>
        <p:nvSpPr>
          <p:cNvPr id="16" name="Triángulo rectángulo 15">
            <a:extLst>
              <a:ext uri="{FF2B5EF4-FFF2-40B4-BE49-F238E27FC236}">
                <a16:creationId xmlns:a16="http://schemas.microsoft.com/office/drawing/2014/main" id="{2D7C6B67-AEAB-44C2-8D11-A7625827EE8D}"/>
              </a:ext>
            </a:extLst>
          </p:cNvPr>
          <p:cNvSpPr/>
          <p:nvPr/>
        </p:nvSpPr>
        <p:spPr>
          <a:xfrm>
            <a:off x="13144500" y="7715250"/>
            <a:ext cx="3467100" cy="2571750"/>
          </a:xfrm>
          <a:prstGeom prst="rtTriangle">
            <a:avLst/>
          </a:prstGeom>
          <a:solidFill>
            <a:srgbClr val="99B951"/>
          </a:solidFill>
          <a:ln>
            <a:solidFill>
              <a:srgbClr val="99B9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09908"/>
        </a:solidFill>
        <a:effectLst/>
      </p:bgPr>
    </p:bg>
    <p:spTree>
      <p:nvGrpSpPr>
        <p:cNvPr id="1" name=""/>
        <p:cNvGrpSpPr/>
        <p:nvPr/>
      </p:nvGrpSpPr>
      <p:grpSpPr>
        <a:xfrm>
          <a:off x="0" y="0"/>
          <a:ext cx="0" cy="0"/>
          <a:chOff x="0" y="0"/>
          <a:chExt cx="0" cy="0"/>
        </a:xfrm>
      </p:grpSpPr>
      <p:grpSp>
        <p:nvGrpSpPr>
          <p:cNvPr id="2" name="Group 2"/>
          <p:cNvGrpSpPr/>
          <p:nvPr/>
        </p:nvGrpSpPr>
        <p:grpSpPr>
          <a:xfrm>
            <a:off x="15716250" y="2571750"/>
            <a:ext cx="2571750" cy="2571750"/>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69451"/>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713600" y="2571750"/>
            <a:ext cx="2571750" cy="25717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716250" y="5143500"/>
            <a:ext cx="2571750" cy="257175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5716250" y="0"/>
            <a:ext cx="2571750" cy="257175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144500" y="5143500"/>
            <a:ext cx="2571750" cy="2571750"/>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400000">
            <a:off x="11858625" y="1285875"/>
            <a:ext cx="5143500" cy="2571750"/>
          </a:xfrm>
          <a:prstGeom prst="rect">
            <a:avLst/>
          </a:prstGeom>
        </p:spPr>
      </p:pic>
      <p:grpSp>
        <p:nvGrpSpPr>
          <p:cNvPr id="9" name="Group 9"/>
          <p:cNvGrpSpPr/>
          <p:nvPr/>
        </p:nvGrpSpPr>
        <p:grpSpPr>
          <a:xfrm>
            <a:off x="13144500" y="7715250"/>
            <a:ext cx="5262411" cy="2596995"/>
            <a:chOff x="0" y="0"/>
            <a:chExt cx="1780124" cy="878490"/>
          </a:xfrm>
        </p:grpSpPr>
        <p:sp>
          <p:nvSpPr>
            <p:cNvPr id="10" name="Freeform 10"/>
            <p:cNvSpPr/>
            <p:nvPr/>
          </p:nvSpPr>
          <p:spPr>
            <a:xfrm>
              <a:off x="0" y="0"/>
              <a:ext cx="1780124" cy="878489"/>
            </a:xfrm>
            <a:custGeom>
              <a:avLst/>
              <a:gdLst/>
              <a:ahLst/>
              <a:cxnLst/>
              <a:rect l="l" t="t" r="r" b="b"/>
              <a:pathLst>
                <a:path w="1780124" h="878489">
                  <a:moveTo>
                    <a:pt x="0" y="0"/>
                  </a:moveTo>
                  <a:lnTo>
                    <a:pt x="1780124" y="0"/>
                  </a:lnTo>
                  <a:lnTo>
                    <a:pt x="1780124" y="878489"/>
                  </a:lnTo>
                  <a:lnTo>
                    <a:pt x="0" y="878489"/>
                  </a:lnTo>
                  <a:close/>
                </a:path>
              </a:pathLst>
            </a:custGeom>
            <a:solidFill>
              <a:srgbClr val="F2EDDB"/>
            </a:solidFill>
          </p:spPr>
        </p:sp>
      </p:grpSp>
      <p:sp>
        <p:nvSpPr>
          <p:cNvPr id="12" name="TextBox 12"/>
          <p:cNvSpPr txBox="1"/>
          <p:nvPr/>
        </p:nvSpPr>
        <p:spPr>
          <a:xfrm>
            <a:off x="2743200" y="1638300"/>
            <a:ext cx="8515751" cy="754309"/>
          </a:xfrm>
          <a:prstGeom prst="rect">
            <a:avLst/>
          </a:prstGeom>
        </p:spPr>
        <p:txBody>
          <a:bodyPr lIns="0" tIns="0" rIns="0" bIns="0" rtlCol="0" anchor="t">
            <a:spAutoFit/>
          </a:bodyPr>
          <a:lstStyle/>
          <a:p>
            <a:pPr marL="0" lvl="0" indent="0" algn="l">
              <a:lnSpc>
                <a:spcPts val="6245"/>
              </a:lnSpc>
            </a:pPr>
            <a:r>
              <a:rPr lang="en-US" sz="4400" dirty="0">
                <a:solidFill>
                  <a:srgbClr val="F2EDDB"/>
                </a:solidFill>
                <a:latin typeface="Poppins" panose="00000500000000000000" pitchFamily="2" charset="0"/>
                <a:cs typeface="Poppins" panose="00000500000000000000" pitchFamily="2" charset="0"/>
              </a:rPr>
              <a:t>PREMIO CONSEJO SOCIAL </a:t>
            </a:r>
            <a:endParaRPr lang="en-US" sz="4400" u="none" dirty="0">
              <a:solidFill>
                <a:srgbClr val="F2EDDB"/>
              </a:solidFill>
              <a:latin typeface="Poppins" panose="00000500000000000000" pitchFamily="2" charset="0"/>
              <a:cs typeface="Poppins" panose="00000500000000000000" pitchFamily="2" charset="0"/>
            </a:endParaRPr>
          </a:p>
        </p:txBody>
      </p:sp>
      <p:grpSp>
        <p:nvGrpSpPr>
          <p:cNvPr id="14" name="Group 14"/>
          <p:cNvGrpSpPr/>
          <p:nvPr/>
        </p:nvGrpSpPr>
        <p:grpSpPr>
          <a:xfrm>
            <a:off x="15849600" y="7832646"/>
            <a:ext cx="2362200" cy="2362200"/>
            <a:chOff x="0" y="0"/>
            <a:chExt cx="6350000" cy="6350000"/>
          </a:xfrm>
          <a:solidFill>
            <a:srgbClr val="E09908"/>
          </a:solidFill>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s-ES" dirty="0"/>
            </a:p>
          </p:txBody>
        </p:sp>
      </p:grpSp>
      <p:sp>
        <p:nvSpPr>
          <p:cNvPr id="16" name="Triángulo rectángulo 15">
            <a:extLst>
              <a:ext uri="{FF2B5EF4-FFF2-40B4-BE49-F238E27FC236}">
                <a16:creationId xmlns:a16="http://schemas.microsoft.com/office/drawing/2014/main" id="{2D7C6B67-AEAB-44C2-8D11-A7625827EE8D}"/>
              </a:ext>
            </a:extLst>
          </p:cNvPr>
          <p:cNvSpPr/>
          <p:nvPr/>
        </p:nvSpPr>
        <p:spPr>
          <a:xfrm>
            <a:off x="13144500" y="7715250"/>
            <a:ext cx="3467100" cy="2571750"/>
          </a:xfrm>
          <a:prstGeom prst="rtTriangle">
            <a:avLst/>
          </a:prstGeom>
          <a:solidFill>
            <a:srgbClr val="99B951"/>
          </a:solidFill>
          <a:ln>
            <a:solidFill>
              <a:srgbClr val="99B9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linhd final">
            <a:hlinkClick r:id="" action="ppaction://media"/>
            <a:extLst>
              <a:ext uri="{FF2B5EF4-FFF2-40B4-BE49-F238E27FC236}">
                <a16:creationId xmlns:a16="http://schemas.microsoft.com/office/drawing/2014/main" id="{B82AF2A4-E61D-4C7A-8011-CE406F55B4B0}"/>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359181" y="3025338"/>
            <a:ext cx="10430134" cy="5866950"/>
          </a:xfrm>
          <a:prstGeom prst="rect">
            <a:avLst/>
          </a:prstGeom>
        </p:spPr>
      </p:pic>
    </p:spTree>
    <p:extLst>
      <p:ext uri="{BB962C8B-B14F-4D97-AF65-F5344CB8AC3E}">
        <p14:creationId xmlns:p14="http://schemas.microsoft.com/office/powerpoint/2010/main" val="303220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5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3537313" y="5230612"/>
            <a:ext cx="5094488" cy="5094488"/>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995661" y="5132588"/>
            <a:ext cx="5192512" cy="519251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flipH="1">
            <a:off x="13537313" y="55067"/>
            <a:ext cx="5269127" cy="5269127"/>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5084455" y="4007065"/>
            <a:ext cx="4349690" cy="2174845"/>
          </a:xfrm>
          <a:prstGeom prst="rect">
            <a:avLst/>
          </a:prstGeom>
        </p:spPr>
      </p:pic>
      <p:sp>
        <p:nvSpPr>
          <p:cNvPr id="14" name="TextBox 14"/>
          <p:cNvSpPr txBox="1"/>
          <p:nvPr/>
        </p:nvSpPr>
        <p:spPr>
          <a:xfrm>
            <a:off x="2557323" y="4569628"/>
            <a:ext cx="6586677" cy="732508"/>
          </a:xfrm>
          <a:prstGeom prst="rect">
            <a:avLst/>
          </a:prstGeom>
        </p:spPr>
        <p:txBody>
          <a:bodyPr lIns="0" tIns="0" rIns="0" bIns="0" rtlCol="0" anchor="t">
            <a:spAutoFit/>
          </a:bodyPr>
          <a:lstStyle/>
          <a:p>
            <a:pPr algn="ctr">
              <a:lnSpc>
                <a:spcPts val="5642"/>
              </a:lnSpc>
            </a:pPr>
            <a:r>
              <a:rPr lang="en-US" sz="5400" spc="94" dirty="0">
                <a:solidFill>
                  <a:srgbClr val="D66F01"/>
                </a:solidFill>
                <a:latin typeface="Roboto" panose="02000000000000000000" pitchFamily="2" charset="0"/>
                <a:ea typeface="Roboto" panose="02000000000000000000" pitchFamily="2" charset="0"/>
                <a:cs typeface="Poppins" panose="00000500000000000000" pitchFamily="2" charset="0"/>
              </a:rPr>
              <a:t>MUCHAS GRACIAS</a:t>
            </a:r>
          </a:p>
        </p:txBody>
      </p:sp>
      <p:sp>
        <p:nvSpPr>
          <p:cNvPr id="15" name="TextBox 15"/>
          <p:cNvSpPr txBox="1"/>
          <p:nvPr/>
        </p:nvSpPr>
        <p:spPr>
          <a:xfrm>
            <a:off x="2286000" y="8572500"/>
            <a:ext cx="7075047" cy="547458"/>
          </a:xfrm>
          <a:prstGeom prst="rect">
            <a:avLst/>
          </a:prstGeom>
        </p:spPr>
        <p:txBody>
          <a:bodyPr wrap="square" lIns="0" tIns="0" rIns="0" bIns="0" rtlCol="0" anchor="t">
            <a:spAutoFit/>
          </a:bodyPr>
          <a:lstStyle/>
          <a:p>
            <a:pPr algn="ctr">
              <a:lnSpc>
                <a:spcPts val="3919"/>
              </a:lnSpc>
              <a:spcBef>
                <a:spcPct val="0"/>
              </a:spcBef>
            </a:pPr>
            <a:r>
              <a:rPr lang="en-US" sz="4800" dirty="0">
                <a:solidFill>
                  <a:srgbClr val="E02B20"/>
                </a:solidFill>
                <a:latin typeface="Roboto" panose="02000000000000000000" pitchFamily="2" charset="0"/>
                <a:ea typeface="Roboto" panose="02000000000000000000" pitchFamily="2" charset="0"/>
                <a:cs typeface="Poppins" panose="00000500000000000000" pitchFamily="2" charset="0"/>
              </a:rPr>
              <a:t>btejada@pas.uned.es</a:t>
            </a:r>
          </a:p>
        </p:txBody>
      </p:sp>
      <p:pic>
        <p:nvPicPr>
          <p:cNvPr id="16" name="Picture 16"/>
          <p:cNvPicPr>
            <a:picLocks noChangeAspect="1"/>
          </p:cNvPicPr>
          <p:nvPr/>
        </p:nvPicPr>
        <p:blipFill>
          <a:blip r:embed="rId10"/>
          <a:srcRect/>
          <a:stretch>
            <a:fillRect/>
          </a:stretch>
        </p:blipFill>
        <p:spPr>
          <a:xfrm>
            <a:off x="2481123" y="1533646"/>
            <a:ext cx="6586677" cy="1848386"/>
          </a:xfrm>
          <a:prstGeom prst="rect">
            <a:avLst/>
          </a:prstGeom>
        </p:spPr>
      </p:pic>
      <p:pic>
        <p:nvPicPr>
          <p:cNvPr id="18" name="Imagen 17" descr="Interfaz de usuario gráfica, Aplicación&#10;&#10;Descripción generada automáticamente">
            <a:extLst>
              <a:ext uri="{FF2B5EF4-FFF2-40B4-BE49-F238E27FC236}">
                <a16:creationId xmlns:a16="http://schemas.microsoft.com/office/drawing/2014/main" id="{B7CA9E43-13BE-415D-844F-E0F662C336D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82105" y="6128254"/>
            <a:ext cx="2675695" cy="1275817"/>
          </a:xfrm>
          <a:prstGeom prst="rect">
            <a:avLst/>
          </a:prstGeom>
        </p:spPr>
      </p:pic>
      <p:pic>
        <p:nvPicPr>
          <p:cNvPr id="3" name="Imagen 2" descr="Icono&#10;&#10;Descripción generada automáticamente">
            <a:extLst>
              <a:ext uri="{FF2B5EF4-FFF2-40B4-BE49-F238E27FC236}">
                <a16:creationId xmlns:a16="http://schemas.microsoft.com/office/drawing/2014/main" id="{57C1A8A5-6062-4B12-8A1E-3D2835E8041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21262" y="6128254"/>
            <a:ext cx="1275138" cy="1260000"/>
          </a:xfrm>
          <a:prstGeom prst="rect">
            <a:avLst/>
          </a:prstGeom>
        </p:spPr>
      </p:pic>
    </p:spTree>
    <p:extLst>
      <p:ext uri="{BB962C8B-B14F-4D97-AF65-F5344CB8AC3E}">
        <p14:creationId xmlns:p14="http://schemas.microsoft.com/office/powerpoint/2010/main" val="2776094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grpSp>
        <p:nvGrpSpPr>
          <p:cNvPr id="2" name="Group 2"/>
          <p:cNvGrpSpPr/>
          <p:nvPr/>
        </p:nvGrpSpPr>
        <p:grpSpPr>
          <a:xfrm>
            <a:off x="11775295" y="7039206"/>
            <a:ext cx="6495588" cy="3247794"/>
            <a:chOff x="0" y="0"/>
            <a:chExt cx="2197273" cy="1098637"/>
          </a:xfrm>
          <a:solidFill>
            <a:srgbClr val="D66F01"/>
          </a:solidFill>
        </p:grpSpPr>
        <p:sp>
          <p:nvSpPr>
            <p:cNvPr id="3" name="Freeform 3"/>
            <p:cNvSpPr/>
            <p:nvPr/>
          </p:nvSpPr>
          <p:spPr>
            <a:xfrm>
              <a:off x="0" y="0"/>
              <a:ext cx="2197273" cy="1098636"/>
            </a:xfrm>
            <a:custGeom>
              <a:avLst/>
              <a:gdLst/>
              <a:ahLst/>
              <a:cxnLst/>
              <a:rect l="l" t="t" r="r" b="b"/>
              <a:pathLst>
                <a:path w="2197273" h="1098636">
                  <a:moveTo>
                    <a:pt x="0" y="0"/>
                  </a:moveTo>
                  <a:lnTo>
                    <a:pt x="2197273" y="0"/>
                  </a:lnTo>
                  <a:lnTo>
                    <a:pt x="2197273" y="1098636"/>
                  </a:lnTo>
                  <a:lnTo>
                    <a:pt x="0" y="1098636"/>
                  </a:lnTo>
                  <a:close/>
                </a:path>
              </a:pathLst>
            </a:custGeom>
            <a:grpFill/>
          </p:spPr>
        </p:sp>
      </p:grpSp>
      <p:grpSp>
        <p:nvGrpSpPr>
          <p:cNvPr id="9" name="Group 9"/>
          <p:cNvGrpSpPr/>
          <p:nvPr/>
        </p:nvGrpSpPr>
        <p:grpSpPr>
          <a:xfrm>
            <a:off x="3301007" y="7039203"/>
            <a:ext cx="3247794" cy="3247794"/>
            <a:chOff x="0" y="0"/>
            <a:chExt cx="1913890" cy="1913890"/>
          </a:xfrm>
          <a:solidFill>
            <a:srgbClr val="D66F01"/>
          </a:solidFill>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14" name="TextBox 14"/>
          <p:cNvSpPr txBox="1"/>
          <p:nvPr/>
        </p:nvSpPr>
        <p:spPr>
          <a:xfrm>
            <a:off x="2971800" y="4992943"/>
            <a:ext cx="12801600" cy="1025922"/>
          </a:xfrm>
          <a:prstGeom prst="rect">
            <a:avLst/>
          </a:prstGeom>
        </p:spPr>
        <p:txBody>
          <a:bodyPr wrap="square" lIns="0" tIns="0" rIns="0" bIns="0" rtlCol="0" anchor="t">
            <a:spAutoFit/>
          </a:bodyPr>
          <a:lstStyle/>
          <a:p>
            <a:pPr algn="ctr">
              <a:lnSpc>
                <a:spcPts val="4000"/>
              </a:lnSpc>
            </a:pPr>
            <a:r>
              <a:rPr lang="en-US" sz="3600" spc="44" dirty="0" err="1">
                <a:solidFill>
                  <a:srgbClr val="10223D"/>
                </a:solidFill>
                <a:latin typeface="Roboto" panose="02000000000000000000" pitchFamily="2" charset="0"/>
                <a:ea typeface="Roboto" panose="02000000000000000000" pitchFamily="2" charset="0"/>
              </a:rPr>
              <a:t>Diseño</a:t>
            </a:r>
            <a:r>
              <a:rPr lang="en-US" sz="3600" spc="44" dirty="0">
                <a:solidFill>
                  <a:srgbClr val="10223D"/>
                </a:solidFill>
                <a:latin typeface="Roboto" panose="02000000000000000000" pitchFamily="2" charset="0"/>
                <a:ea typeface="Roboto" panose="02000000000000000000" pitchFamily="2" charset="0"/>
              </a:rPr>
              <a:t>, </a:t>
            </a:r>
            <a:r>
              <a:rPr lang="en-US" sz="3600" spc="44" dirty="0" err="1">
                <a:solidFill>
                  <a:srgbClr val="10223D"/>
                </a:solidFill>
                <a:latin typeface="Roboto" panose="02000000000000000000" pitchFamily="2" charset="0"/>
                <a:ea typeface="Roboto" panose="02000000000000000000" pitchFamily="2" charset="0"/>
              </a:rPr>
              <a:t>alojamiento</a:t>
            </a:r>
            <a:r>
              <a:rPr lang="en-US" sz="3600" spc="44" dirty="0">
                <a:solidFill>
                  <a:srgbClr val="10223D"/>
                </a:solidFill>
                <a:latin typeface="Roboto" panose="02000000000000000000" pitchFamily="2" charset="0"/>
                <a:ea typeface="Roboto" panose="02000000000000000000" pitchFamily="2" charset="0"/>
              </a:rPr>
              <a:t> y </a:t>
            </a:r>
            <a:r>
              <a:rPr lang="en-US" sz="3600" spc="44" dirty="0" err="1">
                <a:solidFill>
                  <a:srgbClr val="10223D"/>
                </a:solidFill>
                <a:latin typeface="Roboto" panose="02000000000000000000" pitchFamily="2" charset="0"/>
                <a:ea typeface="Roboto" panose="02000000000000000000" pitchFamily="2" charset="0"/>
              </a:rPr>
              <a:t>mantenimiento</a:t>
            </a:r>
            <a:r>
              <a:rPr lang="en-US" sz="3600" spc="44" dirty="0">
                <a:solidFill>
                  <a:srgbClr val="10223D"/>
                </a:solidFill>
                <a:latin typeface="Roboto" panose="02000000000000000000" pitchFamily="2" charset="0"/>
                <a:ea typeface="Roboto" panose="02000000000000000000" pitchFamily="2" charset="0"/>
              </a:rPr>
              <a:t> de páginas </a:t>
            </a:r>
          </a:p>
          <a:p>
            <a:pPr algn="ctr">
              <a:lnSpc>
                <a:spcPts val="4000"/>
              </a:lnSpc>
            </a:pPr>
            <a:r>
              <a:rPr lang="en-US" sz="3600" spc="44" dirty="0">
                <a:solidFill>
                  <a:srgbClr val="10223D"/>
                </a:solidFill>
                <a:latin typeface="Roboto" panose="02000000000000000000" pitchFamily="2" charset="0"/>
                <a:ea typeface="Roboto" panose="02000000000000000000" pitchFamily="2" charset="0"/>
              </a:rPr>
              <a:t>de </a:t>
            </a:r>
            <a:r>
              <a:rPr lang="en-US" sz="3600" spc="44" dirty="0" err="1">
                <a:solidFill>
                  <a:srgbClr val="10223D"/>
                </a:solidFill>
                <a:latin typeface="Roboto" panose="02000000000000000000" pitchFamily="2" charset="0"/>
                <a:ea typeface="Roboto" panose="02000000000000000000" pitchFamily="2" charset="0"/>
              </a:rPr>
              <a:t>equipos</a:t>
            </a:r>
            <a:r>
              <a:rPr lang="en-US" sz="3600" spc="44" dirty="0">
                <a:solidFill>
                  <a:srgbClr val="10223D"/>
                </a:solidFill>
                <a:latin typeface="Roboto" panose="02000000000000000000" pitchFamily="2" charset="0"/>
                <a:ea typeface="Roboto" panose="02000000000000000000" pitchFamily="2" charset="0"/>
              </a:rPr>
              <a:t> de </a:t>
            </a:r>
            <a:r>
              <a:rPr lang="en-US" sz="3600" spc="44" dirty="0" err="1">
                <a:solidFill>
                  <a:srgbClr val="10223D"/>
                </a:solidFill>
                <a:latin typeface="Roboto" panose="02000000000000000000" pitchFamily="2" charset="0"/>
                <a:ea typeface="Roboto" panose="02000000000000000000" pitchFamily="2" charset="0"/>
              </a:rPr>
              <a:t>investigación</a:t>
            </a:r>
            <a:r>
              <a:rPr lang="en-US" sz="3600" spc="44" dirty="0">
                <a:solidFill>
                  <a:srgbClr val="10223D"/>
                </a:solidFill>
                <a:latin typeface="Roboto" panose="02000000000000000000" pitchFamily="2" charset="0"/>
                <a:ea typeface="Roboto" panose="02000000000000000000" pitchFamily="2" charset="0"/>
              </a:rPr>
              <a:t> y </a:t>
            </a:r>
            <a:r>
              <a:rPr lang="en-US" sz="3600" spc="44" dirty="0" err="1">
                <a:solidFill>
                  <a:srgbClr val="10223D"/>
                </a:solidFill>
                <a:latin typeface="Roboto" panose="02000000000000000000" pitchFamily="2" charset="0"/>
                <a:ea typeface="Roboto" panose="02000000000000000000" pitchFamily="2" charset="0"/>
              </a:rPr>
              <a:t>proyectos</a:t>
            </a:r>
            <a:endParaRPr lang="en-US" sz="3600" spc="44" dirty="0">
              <a:solidFill>
                <a:srgbClr val="10223D"/>
              </a:solidFill>
              <a:latin typeface="Roboto" panose="02000000000000000000" pitchFamily="2" charset="0"/>
              <a:ea typeface="Roboto" panose="02000000000000000000" pitchFamily="2" charset="0"/>
            </a:endParaRPr>
          </a:p>
        </p:txBody>
      </p:sp>
      <p:sp>
        <p:nvSpPr>
          <p:cNvPr id="17" name="TextBox 17"/>
          <p:cNvSpPr txBox="1"/>
          <p:nvPr/>
        </p:nvSpPr>
        <p:spPr>
          <a:xfrm>
            <a:off x="2743200" y="2207167"/>
            <a:ext cx="13258800" cy="2332113"/>
          </a:xfrm>
          <a:prstGeom prst="rect">
            <a:avLst/>
          </a:prstGeom>
        </p:spPr>
        <p:txBody>
          <a:bodyPr wrap="square" lIns="0" tIns="0" rIns="0" bIns="0" rtlCol="0" anchor="t">
            <a:spAutoFit/>
          </a:bodyPr>
          <a:lstStyle/>
          <a:p>
            <a:pPr algn="ctr"/>
            <a:r>
              <a:rPr lang="es-ES" sz="3600" b="1" cap="all" spc="83" dirty="0">
                <a:solidFill>
                  <a:srgbClr val="E06F01"/>
                </a:solidFill>
                <a:latin typeface="Poppins" panose="00000500000000000000" pitchFamily="2" charset="0"/>
                <a:cs typeface="Poppins" panose="00000500000000000000" pitchFamily="2" charset="0"/>
              </a:rPr>
              <a:t>soluciones de diseminación y DIVULGACIÓN </a:t>
            </a:r>
          </a:p>
          <a:p>
            <a:pPr algn="ctr"/>
            <a:r>
              <a:rPr lang="es-ES" sz="3600" b="1" cap="all" spc="83" dirty="0">
                <a:solidFill>
                  <a:srgbClr val="E06F01"/>
                </a:solidFill>
                <a:latin typeface="Poppins" panose="00000500000000000000" pitchFamily="2" charset="0"/>
                <a:cs typeface="Poppins" panose="00000500000000000000" pitchFamily="2" charset="0"/>
              </a:rPr>
              <a:t>de los resultados de los proyectos </a:t>
            </a:r>
          </a:p>
          <a:p>
            <a:pPr algn="ctr"/>
            <a:r>
              <a:rPr lang="es-ES" sz="3600" b="1" cap="all" spc="83" dirty="0">
                <a:solidFill>
                  <a:srgbClr val="E06F01"/>
                </a:solidFill>
                <a:latin typeface="Poppins" panose="00000500000000000000" pitchFamily="2" charset="0"/>
                <a:cs typeface="Poppins" panose="00000500000000000000" pitchFamily="2" charset="0"/>
              </a:rPr>
              <a:t>creando espacios propios </a:t>
            </a:r>
          </a:p>
          <a:p>
            <a:pPr algn="ctr">
              <a:lnSpc>
                <a:spcPts val="5417"/>
              </a:lnSpc>
            </a:pPr>
            <a:r>
              <a:rPr lang="es-ES" sz="4199" cap="all" spc="83" dirty="0">
                <a:solidFill>
                  <a:srgbClr val="742743"/>
                </a:solidFill>
                <a:latin typeface="Poppins" panose="00000500000000000000" pitchFamily="2" charset="0"/>
                <a:cs typeface="Poppins" panose="00000500000000000000" pitchFamily="2" charset="0"/>
              </a:rPr>
              <a:t> </a:t>
            </a:r>
            <a:endParaRPr lang="en-US" sz="4199" cap="all" spc="83" dirty="0">
              <a:solidFill>
                <a:srgbClr val="742743"/>
              </a:solidFill>
              <a:latin typeface="Poppins" panose="00000500000000000000" pitchFamily="2" charset="0"/>
              <a:cs typeface="Poppins" panose="00000500000000000000" pitchFamily="2" charset="0"/>
            </a:endParaRPr>
          </a:p>
        </p:txBody>
      </p:sp>
      <p:grpSp>
        <p:nvGrpSpPr>
          <p:cNvPr id="15" name="Grupo 14">
            <a:extLst>
              <a:ext uri="{FF2B5EF4-FFF2-40B4-BE49-F238E27FC236}">
                <a16:creationId xmlns:a16="http://schemas.microsoft.com/office/drawing/2014/main" id="{F5B56B4C-C9A3-402C-95CF-EC59C44604B0}"/>
              </a:ext>
            </a:extLst>
          </p:cNvPr>
          <p:cNvGrpSpPr/>
          <p:nvPr/>
        </p:nvGrpSpPr>
        <p:grpSpPr>
          <a:xfrm>
            <a:off x="17117" y="7039203"/>
            <a:ext cx="15054748" cy="3259096"/>
            <a:chOff x="3228492" y="7039203"/>
            <a:chExt cx="15054748" cy="3259096"/>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787652" y="7048500"/>
              <a:ext cx="6495588" cy="324779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H="1">
              <a:off x="13435611" y="7039203"/>
              <a:ext cx="3247794" cy="3247794"/>
            </a:xfrm>
            <a:prstGeom prst="rect">
              <a:avLst/>
            </a:prstGeom>
          </p:spPr>
        </p:pic>
        <p:grpSp>
          <p:nvGrpSpPr>
            <p:cNvPr id="21" name="Group 9">
              <a:extLst>
                <a:ext uri="{FF2B5EF4-FFF2-40B4-BE49-F238E27FC236}">
                  <a16:creationId xmlns:a16="http://schemas.microsoft.com/office/drawing/2014/main" id="{EDD2067A-34D8-4187-8B09-887E5BD5CEC7}"/>
                </a:ext>
              </a:extLst>
            </p:cNvPr>
            <p:cNvGrpSpPr/>
            <p:nvPr/>
          </p:nvGrpSpPr>
          <p:grpSpPr>
            <a:xfrm>
              <a:off x="6476287" y="7050505"/>
              <a:ext cx="5311366" cy="3247794"/>
              <a:chOff x="0" y="0"/>
              <a:chExt cx="1913890" cy="1913890"/>
            </a:xfrm>
            <a:solidFill>
              <a:srgbClr val="99B951"/>
            </a:solidFill>
          </p:grpSpPr>
          <p:sp>
            <p:nvSpPr>
              <p:cNvPr id="22" name="Freeform 10">
                <a:extLst>
                  <a:ext uri="{FF2B5EF4-FFF2-40B4-BE49-F238E27FC236}">
                    <a16:creationId xmlns:a16="http://schemas.microsoft.com/office/drawing/2014/main" id="{F4979100-6F3C-4A4E-8297-B30D606BF621}"/>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pic>
          <p:nvPicPr>
            <p:cNvPr id="20" name="Picture 7">
              <a:extLst>
                <a:ext uri="{FF2B5EF4-FFF2-40B4-BE49-F238E27FC236}">
                  <a16:creationId xmlns:a16="http://schemas.microsoft.com/office/drawing/2014/main" id="{4EA8722E-2F3B-4530-A089-DDE045CF1D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flipH="1" flipV="1">
              <a:off x="3228492" y="7039206"/>
              <a:ext cx="3247794" cy="324779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flipH="1" flipV="1">
              <a:off x="8521323" y="7039203"/>
              <a:ext cx="3247794" cy="3247794"/>
            </a:xfrm>
            <a:prstGeom prst="rect">
              <a:avLst/>
            </a:prstGeom>
          </p:spPr>
        </p:pic>
      </p:grpSp>
    </p:spTree>
    <p:extLst>
      <p:ext uri="{BB962C8B-B14F-4D97-AF65-F5344CB8AC3E}">
        <p14:creationId xmlns:p14="http://schemas.microsoft.com/office/powerpoint/2010/main" val="2700523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0684673B-CAE8-4ABA-9962-366BCD7F99C8}"/>
              </a:ext>
            </a:extLst>
          </p:cNvPr>
          <p:cNvSpPr/>
          <p:nvPr/>
        </p:nvSpPr>
        <p:spPr>
          <a:xfrm>
            <a:off x="12924437" y="7064135"/>
            <a:ext cx="5410200" cy="3222865"/>
          </a:xfrm>
          <a:prstGeom prst="rect">
            <a:avLst/>
          </a:prstGeom>
          <a:solidFill>
            <a:srgbClr val="99B951"/>
          </a:solidFill>
          <a:ln>
            <a:solidFill>
              <a:srgbClr val="99B9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 name="Group 2"/>
          <p:cNvGrpSpPr/>
          <p:nvPr/>
        </p:nvGrpSpPr>
        <p:grpSpPr>
          <a:xfrm>
            <a:off x="-43725" y="7059506"/>
            <a:ext cx="6495588" cy="3247794"/>
            <a:chOff x="0" y="0"/>
            <a:chExt cx="2197273" cy="1098637"/>
          </a:xfrm>
          <a:solidFill>
            <a:srgbClr val="D66F01"/>
          </a:solidFill>
        </p:grpSpPr>
        <p:sp>
          <p:nvSpPr>
            <p:cNvPr id="3" name="Freeform 3"/>
            <p:cNvSpPr/>
            <p:nvPr/>
          </p:nvSpPr>
          <p:spPr>
            <a:xfrm>
              <a:off x="0" y="0"/>
              <a:ext cx="2197273" cy="1098636"/>
            </a:xfrm>
            <a:custGeom>
              <a:avLst/>
              <a:gdLst/>
              <a:ahLst/>
              <a:cxnLst/>
              <a:rect l="l" t="t" r="r" b="b"/>
              <a:pathLst>
                <a:path w="2197273" h="1098636">
                  <a:moveTo>
                    <a:pt x="0" y="0"/>
                  </a:moveTo>
                  <a:lnTo>
                    <a:pt x="2197273" y="0"/>
                  </a:lnTo>
                  <a:lnTo>
                    <a:pt x="2197273" y="1098636"/>
                  </a:lnTo>
                  <a:lnTo>
                    <a:pt x="0" y="1098636"/>
                  </a:lnTo>
                  <a:close/>
                </a:path>
              </a:pathLst>
            </a:custGeom>
            <a:grpFill/>
          </p:spPr>
        </p:sp>
      </p:grpSp>
      <p:sp>
        <p:nvSpPr>
          <p:cNvPr id="14" name="TextBox 14"/>
          <p:cNvSpPr txBox="1"/>
          <p:nvPr/>
        </p:nvSpPr>
        <p:spPr>
          <a:xfrm>
            <a:off x="1866900" y="2091382"/>
            <a:ext cx="14554200" cy="3052118"/>
          </a:xfrm>
          <a:prstGeom prst="rect">
            <a:avLst/>
          </a:prstGeom>
        </p:spPr>
        <p:txBody>
          <a:bodyPr wrap="square" lIns="0" tIns="0" rIns="0" bIns="0" rtlCol="0" anchor="t">
            <a:spAutoFit/>
          </a:bodyPr>
          <a:lstStyle/>
          <a:p>
            <a:pPr algn="ctr">
              <a:lnSpc>
                <a:spcPts val="4000"/>
              </a:lnSpc>
            </a:pPr>
            <a:r>
              <a:rPr lang="en-US" sz="3200" spc="44" dirty="0" err="1">
                <a:solidFill>
                  <a:srgbClr val="10223D"/>
                </a:solidFill>
                <a:latin typeface="Roboto" panose="02000000000000000000" pitchFamily="2" charset="0"/>
                <a:ea typeface="Roboto" panose="02000000000000000000" pitchFamily="2" charset="0"/>
              </a:rPr>
              <a:t>Trabajamos</a:t>
            </a:r>
            <a:r>
              <a:rPr lang="en-US" sz="3200" spc="44" dirty="0">
                <a:solidFill>
                  <a:srgbClr val="10223D"/>
                </a:solidFill>
                <a:latin typeface="Roboto" panose="02000000000000000000" pitchFamily="2" charset="0"/>
                <a:ea typeface="Roboto" panose="02000000000000000000" pitchFamily="2" charset="0"/>
              </a:rPr>
              <a:t> junto a los </a:t>
            </a:r>
            <a:r>
              <a:rPr lang="en-US" sz="3200" spc="44" dirty="0" err="1">
                <a:solidFill>
                  <a:srgbClr val="10223D"/>
                </a:solidFill>
                <a:latin typeface="Roboto" panose="02000000000000000000" pitchFamily="2" charset="0"/>
                <a:ea typeface="Roboto" panose="02000000000000000000" pitchFamily="2" charset="0"/>
              </a:rPr>
              <a:t>equipos</a:t>
            </a:r>
            <a:r>
              <a:rPr lang="en-US" sz="3200" spc="44" dirty="0">
                <a:solidFill>
                  <a:srgbClr val="10223D"/>
                </a:solidFill>
                <a:latin typeface="Roboto" panose="02000000000000000000" pitchFamily="2" charset="0"/>
                <a:ea typeface="Roboto" panose="02000000000000000000" pitchFamily="2" charset="0"/>
              </a:rPr>
              <a:t> </a:t>
            </a:r>
            <a:r>
              <a:rPr lang="en-US" sz="3200" spc="44" dirty="0" err="1">
                <a:solidFill>
                  <a:srgbClr val="10223D"/>
                </a:solidFill>
                <a:latin typeface="Roboto" panose="02000000000000000000" pitchFamily="2" charset="0"/>
                <a:ea typeface="Roboto" panose="02000000000000000000" pitchFamily="2" charset="0"/>
              </a:rPr>
              <a:t>investigadores</a:t>
            </a:r>
            <a:r>
              <a:rPr lang="en-US" sz="3200" spc="44" dirty="0">
                <a:solidFill>
                  <a:srgbClr val="10223D"/>
                </a:solidFill>
                <a:latin typeface="Roboto" panose="02000000000000000000" pitchFamily="2" charset="0"/>
                <a:ea typeface="Roboto" panose="02000000000000000000" pitchFamily="2" charset="0"/>
              </a:rPr>
              <a:t> para </a:t>
            </a:r>
            <a:r>
              <a:rPr lang="en-US" sz="3200" spc="44" dirty="0" err="1">
                <a:solidFill>
                  <a:srgbClr val="10223D"/>
                </a:solidFill>
                <a:latin typeface="Roboto" panose="02000000000000000000" pitchFamily="2" charset="0"/>
                <a:ea typeface="Roboto" panose="02000000000000000000" pitchFamily="2" charset="0"/>
              </a:rPr>
              <a:t>conocer</a:t>
            </a:r>
            <a:r>
              <a:rPr lang="en-US" sz="3200" spc="44" dirty="0">
                <a:solidFill>
                  <a:srgbClr val="10223D"/>
                </a:solidFill>
                <a:latin typeface="Roboto" panose="02000000000000000000" pitchFamily="2" charset="0"/>
                <a:ea typeface="Roboto" panose="02000000000000000000" pitchFamily="2" charset="0"/>
              </a:rPr>
              <a:t> sus </a:t>
            </a:r>
            <a:r>
              <a:rPr lang="en-US" sz="3200" spc="44" dirty="0" err="1">
                <a:solidFill>
                  <a:srgbClr val="10223D"/>
                </a:solidFill>
                <a:latin typeface="Roboto" panose="02000000000000000000" pitchFamily="2" charset="0"/>
                <a:ea typeface="Roboto" panose="02000000000000000000" pitchFamily="2" charset="0"/>
              </a:rPr>
              <a:t>necesidades</a:t>
            </a:r>
            <a:r>
              <a:rPr lang="en-US" sz="3200" spc="44" dirty="0">
                <a:solidFill>
                  <a:srgbClr val="10223D"/>
                </a:solidFill>
                <a:latin typeface="Roboto" panose="02000000000000000000" pitchFamily="2" charset="0"/>
                <a:ea typeface="Roboto" panose="02000000000000000000" pitchFamily="2" charset="0"/>
              </a:rPr>
              <a:t> y </a:t>
            </a:r>
            <a:r>
              <a:rPr lang="en-US" sz="3200" spc="44" dirty="0" err="1">
                <a:solidFill>
                  <a:srgbClr val="10223D"/>
                </a:solidFill>
                <a:latin typeface="Roboto" panose="02000000000000000000" pitchFamily="2" charset="0"/>
                <a:ea typeface="Roboto" panose="02000000000000000000" pitchFamily="2" charset="0"/>
              </a:rPr>
              <a:t>crear</a:t>
            </a:r>
            <a:r>
              <a:rPr lang="en-US" sz="3200" spc="44" dirty="0">
                <a:solidFill>
                  <a:srgbClr val="10223D"/>
                </a:solidFill>
                <a:latin typeface="Roboto" panose="02000000000000000000" pitchFamily="2" charset="0"/>
                <a:ea typeface="Roboto" panose="02000000000000000000" pitchFamily="2" charset="0"/>
              </a:rPr>
              <a:t> una </a:t>
            </a:r>
            <a:r>
              <a:rPr lang="en-US" sz="3200" spc="44" dirty="0" err="1">
                <a:solidFill>
                  <a:srgbClr val="10223D"/>
                </a:solidFill>
                <a:latin typeface="Roboto" panose="02000000000000000000" pitchFamily="2" charset="0"/>
                <a:ea typeface="Roboto" panose="02000000000000000000" pitchFamily="2" charset="0"/>
              </a:rPr>
              <a:t>página</a:t>
            </a:r>
            <a:r>
              <a:rPr lang="en-US" sz="3200" spc="44" dirty="0">
                <a:solidFill>
                  <a:srgbClr val="10223D"/>
                </a:solidFill>
                <a:latin typeface="Roboto" panose="02000000000000000000" pitchFamily="2" charset="0"/>
                <a:ea typeface="Roboto" panose="02000000000000000000" pitchFamily="2" charset="0"/>
              </a:rPr>
              <a:t> que </a:t>
            </a:r>
            <a:r>
              <a:rPr lang="en-US" sz="3200" spc="44" dirty="0" err="1">
                <a:solidFill>
                  <a:srgbClr val="10223D"/>
                </a:solidFill>
                <a:latin typeface="Roboto" panose="02000000000000000000" pitchFamily="2" charset="0"/>
                <a:ea typeface="Roboto" panose="02000000000000000000" pitchFamily="2" charset="0"/>
              </a:rPr>
              <a:t>contenga</a:t>
            </a:r>
            <a:r>
              <a:rPr lang="en-US" sz="3200" spc="44" dirty="0">
                <a:solidFill>
                  <a:srgbClr val="10223D"/>
                </a:solidFill>
                <a:latin typeface="Roboto" panose="02000000000000000000" pitchFamily="2" charset="0"/>
                <a:ea typeface="Roboto" panose="02000000000000000000" pitchFamily="2" charset="0"/>
              </a:rPr>
              <a:t> tanto </a:t>
            </a:r>
            <a:r>
              <a:rPr lang="en-US" sz="3200" spc="44" dirty="0" err="1">
                <a:solidFill>
                  <a:srgbClr val="10223D"/>
                </a:solidFill>
                <a:latin typeface="Roboto" panose="02000000000000000000" pitchFamily="2" charset="0"/>
                <a:ea typeface="Roboto" panose="02000000000000000000" pitchFamily="2" charset="0"/>
              </a:rPr>
              <a:t>información</a:t>
            </a:r>
            <a:r>
              <a:rPr lang="en-US" sz="3200" spc="44" dirty="0">
                <a:solidFill>
                  <a:srgbClr val="10223D"/>
                </a:solidFill>
                <a:latin typeface="Roboto" panose="02000000000000000000" pitchFamily="2" charset="0"/>
                <a:ea typeface="Roboto" panose="02000000000000000000" pitchFamily="2" charset="0"/>
              </a:rPr>
              <a:t> </a:t>
            </a:r>
            <a:r>
              <a:rPr lang="en-US" sz="3200" spc="44" dirty="0" err="1">
                <a:solidFill>
                  <a:srgbClr val="10223D"/>
                </a:solidFill>
                <a:latin typeface="Roboto" panose="02000000000000000000" pitchFamily="2" charset="0"/>
                <a:ea typeface="Roboto" panose="02000000000000000000" pitchFamily="2" charset="0"/>
              </a:rPr>
              <a:t>como</a:t>
            </a:r>
            <a:r>
              <a:rPr lang="en-US" sz="3200" spc="44" dirty="0">
                <a:solidFill>
                  <a:srgbClr val="10223D"/>
                </a:solidFill>
                <a:latin typeface="Roboto" panose="02000000000000000000" pitchFamily="2" charset="0"/>
                <a:ea typeface="Roboto" panose="02000000000000000000" pitchFamily="2" charset="0"/>
              </a:rPr>
              <a:t> </a:t>
            </a:r>
            <a:r>
              <a:rPr lang="en-US" sz="3200" spc="44" dirty="0" err="1">
                <a:solidFill>
                  <a:srgbClr val="10223D"/>
                </a:solidFill>
                <a:latin typeface="Roboto" panose="02000000000000000000" pitchFamily="2" charset="0"/>
                <a:ea typeface="Roboto" panose="02000000000000000000" pitchFamily="2" charset="0"/>
              </a:rPr>
              <a:t>resultados</a:t>
            </a:r>
            <a:r>
              <a:rPr lang="en-US" sz="3200" spc="44" dirty="0">
                <a:solidFill>
                  <a:srgbClr val="10223D"/>
                </a:solidFill>
                <a:latin typeface="Roboto" panose="02000000000000000000" pitchFamily="2" charset="0"/>
                <a:ea typeface="Roboto" panose="02000000000000000000" pitchFamily="2" charset="0"/>
              </a:rPr>
              <a:t> de la </a:t>
            </a:r>
            <a:r>
              <a:rPr lang="en-US" sz="3200" spc="44" dirty="0" err="1">
                <a:solidFill>
                  <a:srgbClr val="10223D"/>
                </a:solidFill>
                <a:latin typeface="Roboto" panose="02000000000000000000" pitchFamily="2" charset="0"/>
                <a:ea typeface="Roboto" panose="02000000000000000000" pitchFamily="2" charset="0"/>
              </a:rPr>
              <a:t>investigación</a:t>
            </a:r>
            <a:r>
              <a:rPr lang="en-US" sz="3200" spc="44" dirty="0">
                <a:solidFill>
                  <a:srgbClr val="10223D"/>
                </a:solidFill>
                <a:latin typeface="Roboto" panose="02000000000000000000" pitchFamily="2" charset="0"/>
                <a:ea typeface="Roboto" panose="02000000000000000000" pitchFamily="2" charset="0"/>
              </a:rPr>
              <a:t>. </a:t>
            </a:r>
          </a:p>
          <a:p>
            <a:pPr algn="ctr">
              <a:lnSpc>
                <a:spcPts val="4000"/>
              </a:lnSpc>
            </a:pPr>
            <a:r>
              <a:rPr lang="en-US" sz="3200" spc="44" dirty="0">
                <a:solidFill>
                  <a:srgbClr val="10223D"/>
                </a:solidFill>
                <a:latin typeface="Roboto" panose="02000000000000000000" pitchFamily="2" charset="0"/>
                <a:ea typeface="Roboto" panose="02000000000000000000" pitchFamily="2" charset="0"/>
              </a:rPr>
              <a:t>Nuestra </a:t>
            </a:r>
            <a:r>
              <a:rPr lang="en-US" sz="3200" spc="44" dirty="0" err="1">
                <a:solidFill>
                  <a:srgbClr val="10223D"/>
                </a:solidFill>
                <a:latin typeface="Roboto" panose="02000000000000000000" pitchFamily="2" charset="0"/>
                <a:ea typeface="Roboto" panose="02000000000000000000" pitchFamily="2" charset="0"/>
              </a:rPr>
              <a:t>metodología</a:t>
            </a:r>
            <a:r>
              <a:rPr lang="en-US" sz="3200" spc="44" dirty="0">
                <a:solidFill>
                  <a:srgbClr val="10223D"/>
                </a:solidFill>
                <a:latin typeface="Roboto" panose="02000000000000000000" pitchFamily="2" charset="0"/>
                <a:ea typeface="Roboto" panose="02000000000000000000" pitchFamily="2" charset="0"/>
              </a:rPr>
              <a:t> de </a:t>
            </a:r>
            <a:r>
              <a:rPr lang="en-US" sz="3200" spc="44" dirty="0" err="1">
                <a:solidFill>
                  <a:srgbClr val="10223D"/>
                </a:solidFill>
                <a:latin typeface="Roboto" panose="02000000000000000000" pitchFamily="2" charset="0"/>
                <a:ea typeface="Roboto" panose="02000000000000000000" pitchFamily="2" charset="0"/>
              </a:rPr>
              <a:t>trabajo</a:t>
            </a:r>
            <a:r>
              <a:rPr lang="en-US" sz="3200" spc="44" dirty="0">
                <a:solidFill>
                  <a:srgbClr val="10223D"/>
                </a:solidFill>
                <a:latin typeface="Roboto" panose="02000000000000000000" pitchFamily="2" charset="0"/>
                <a:ea typeface="Roboto" panose="02000000000000000000" pitchFamily="2" charset="0"/>
              </a:rPr>
              <a:t> </a:t>
            </a:r>
            <a:r>
              <a:rPr lang="en-US" sz="3200" spc="44" dirty="0" err="1">
                <a:solidFill>
                  <a:srgbClr val="10223D"/>
                </a:solidFill>
                <a:latin typeface="Roboto" panose="02000000000000000000" pitchFamily="2" charset="0"/>
                <a:ea typeface="Roboto" panose="02000000000000000000" pitchFamily="2" charset="0"/>
              </a:rPr>
              <a:t>consiste</a:t>
            </a:r>
            <a:r>
              <a:rPr lang="en-US" sz="3200" spc="44" dirty="0">
                <a:solidFill>
                  <a:srgbClr val="10223D"/>
                </a:solidFill>
                <a:latin typeface="Roboto" panose="02000000000000000000" pitchFamily="2" charset="0"/>
                <a:ea typeface="Roboto" panose="02000000000000000000" pitchFamily="2" charset="0"/>
              </a:rPr>
              <a:t> </a:t>
            </a:r>
            <a:r>
              <a:rPr lang="en-US" sz="3200" spc="44" dirty="0" err="1">
                <a:solidFill>
                  <a:srgbClr val="10223D"/>
                </a:solidFill>
                <a:latin typeface="Roboto" panose="02000000000000000000" pitchFamily="2" charset="0"/>
                <a:ea typeface="Roboto" panose="02000000000000000000" pitchFamily="2" charset="0"/>
              </a:rPr>
              <a:t>en</a:t>
            </a:r>
            <a:r>
              <a:rPr lang="en-US" sz="3200" spc="44" dirty="0">
                <a:solidFill>
                  <a:srgbClr val="10223D"/>
                </a:solidFill>
                <a:latin typeface="Roboto" panose="02000000000000000000" pitchFamily="2" charset="0"/>
                <a:ea typeface="Roboto" panose="02000000000000000000" pitchFamily="2" charset="0"/>
              </a:rPr>
              <a:t> </a:t>
            </a:r>
            <a:r>
              <a:rPr lang="en-US" sz="3200" spc="44" dirty="0" err="1">
                <a:solidFill>
                  <a:srgbClr val="10223D"/>
                </a:solidFill>
                <a:latin typeface="Roboto" panose="02000000000000000000" pitchFamily="2" charset="0"/>
                <a:ea typeface="Roboto" panose="02000000000000000000" pitchFamily="2" charset="0"/>
              </a:rPr>
              <a:t>recoger</a:t>
            </a:r>
            <a:r>
              <a:rPr lang="en-US" sz="3200" spc="44" dirty="0">
                <a:solidFill>
                  <a:srgbClr val="10223D"/>
                </a:solidFill>
                <a:latin typeface="Roboto" panose="02000000000000000000" pitchFamily="2" charset="0"/>
                <a:ea typeface="Roboto" panose="02000000000000000000" pitchFamily="2" charset="0"/>
              </a:rPr>
              <a:t> a </a:t>
            </a:r>
            <a:r>
              <a:rPr lang="en-US" sz="3200" spc="44" dirty="0" err="1">
                <a:solidFill>
                  <a:srgbClr val="10223D"/>
                </a:solidFill>
                <a:latin typeface="Roboto" panose="02000000000000000000" pitchFamily="2" charset="0"/>
                <a:ea typeface="Roboto" panose="02000000000000000000" pitchFamily="2" charset="0"/>
              </a:rPr>
              <a:t>través</a:t>
            </a:r>
            <a:r>
              <a:rPr lang="en-US" sz="3200" spc="44" dirty="0">
                <a:solidFill>
                  <a:srgbClr val="10223D"/>
                </a:solidFill>
                <a:latin typeface="Roboto" panose="02000000000000000000" pitchFamily="2" charset="0"/>
                <a:ea typeface="Roboto" panose="02000000000000000000" pitchFamily="2" charset="0"/>
              </a:rPr>
              <a:t> de un </a:t>
            </a:r>
            <a:r>
              <a:rPr lang="en-US" sz="3200" spc="44" dirty="0" err="1">
                <a:solidFill>
                  <a:srgbClr val="10223D"/>
                </a:solidFill>
                <a:latin typeface="Roboto" panose="02000000000000000000" pitchFamily="2" charset="0"/>
                <a:ea typeface="Roboto" panose="02000000000000000000" pitchFamily="2" charset="0"/>
              </a:rPr>
              <a:t>formulario</a:t>
            </a:r>
            <a:r>
              <a:rPr lang="en-US" sz="3200" spc="44" dirty="0">
                <a:solidFill>
                  <a:srgbClr val="10223D"/>
                </a:solidFill>
                <a:latin typeface="Roboto" panose="02000000000000000000" pitchFamily="2" charset="0"/>
                <a:ea typeface="Roboto" panose="02000000000000000000" pitchFamily="2" charset="0"/>
              </a:rPr>
              <a:t> </a:t>
            </a:r>
            <a:r>
              <a:rPr lang="en-US" sz="3200" spc="44" dirty="0" err="1">
                <a:solidFill>
                  <a:srgbClr val="10223D"/>
                </a:solidFill>
                <a:latin typeface="Roboto" panose="02000000000000000000" pitchFamily="2" charset="0"/>
                <a:ea typeface="Roboto" panose="02000000000000000000" pitchFamily="2" charset="0"/>
              </a:rPr>
              <a:t>información</a:t>
            </a:r>
            <a:r>
              <a:rPr lang="en-US" sz="3200" spc="44" dirty="0">
                <a:solidFill>
                  <a:srgbClr val="10223D"/>
                </a:solidFill>
                <a:latin typeface="Roboto" panose="02000000000000000000" pitchFamily="2" charset="0"/>
                <a:ea typeface="Roboto" panose="02000000000000000000" pitchFamily="2" charset="0"/>
              </a:rPr>
              <a:t> previa, </a:t>
            </a:r>
            <a:r>
              <a:rPr lang="en-US" sz="3200" spc="44" dirty="0" err="1">
                <a:solidFill>
                  <a:srgbClr val="10223D"/>
                </a:solidFill>
                <a:latin typeface="Roboto" panose="02000000000000000000" pitchFamily="2" charset="0"/>
                <a:ea typeface="Roboto" panose="02000000000000000000" pitchFamily="2" charset="0"/>
              </a:rPr>
              <a:t>concertar</a:t>
            </a:r>
            <a:r>
              <a:rPr lang="en-US" sz="3200" spc="44" dirty="0">
                <a:solidFill>
                  <a:srgbClr val="10223D"/>
                </a:solidFill>
                <a:latin typeface="Roboto" panose="02000000000000000000" pitchFamily="2" charset="0"/>
                <a:ea typeface="Roboto" panose="02000000000000000000" pitchFamily="2" charset="0"/>
              </a:rPr>
              <a:t> una reunion y a </a:t>
            </a:r>
            <a:r>
              <a:rPr lang="en-US" sz="3200" spc="44" dirty="0" err="1">
                <a:solidFill>
                  <a:srgbClr val="10223D"/>
                </a:solidFill>
                <a:latin typeface="Roboto" panose="02000000000000000000" pitchFamily="2" charset="0"/>
                <a:ea typeface="Roboto" panose="02000000000000000000" pitchFamily="2" charset="0"/>
              </a:rPr>
              <a:t>partir</a:t>
            </a:r>
            <a:r>
              <a:rPr lang="en-US" sz="3200" spc="44" dirty="0">
                <a:solidFill>
                  <a:srgbClr val="10223D"/>
                </a:solidFill>
                <a:latin typeface="Roboto" panose="02000000000000000000" pitchFamily="2" charset="0"/>
                <a:ea typeface="Roboto" panose="02000000000000000000" pitchFamily="2" charset="0"/>
              </a:rPr>
              <a:t> de </a:t>
            </a:r>
            <a:r>
              <a:rPr lang="en-US" sz="3200" spc="44" dirty="0" err="1">
                <a:solidFill>
                  <a:srgbClr val="10223D"/>
                </a:solidFill>
                <a:latin typeface="Roboto" panose="02000000000000000000" pitchFamily="2" charset="0"/>
                <a:ea typeface="Roboto" panose="02000000000000000000" pitchFamily="2" charset="0"/>
              </a:rPr>
              <a:t>ahí</a:t>
            </a:r>
            <a:r>
              <a:rPr lang="en-US" sz="3200" spc="44" dirty="0">
                <a:solidFill>
                  <a:srgbClr val="10223D"/>
                </a:solidFill>
                <a:latin typeface="Roboto" panose="02000000000000000000" pitchFamily="2" charset="0"/>
                <a:ea typeface="Roboto" panose="02000000000000000000" pitchFamily="2" charset="0"/>
              </a:rPr>
              <a:t> </a:t>
            </a:r>
            <a:r>
              <a:rPr lang="en-US" sz="3200" spc="44" dirty="0" err="1">
                <a:solidFill>
                  <a:srgbClr val="10223D"/>
                </a:solidFill>
                <a:latin typeface="Roboto" panose="02000000000000000000" pitchFamily="2" charset="0"/>
                <a:ea typeface="Roboto" panose="02000000000000000000" pitchFamily="2" charset="0"/>
              </a:rPr>
              <a:t>presentar</a:t>
            </a:r>
            <a:r>
              <a:rPr lang="en-US" sz="3200" spc="44" dirty="0">
                <a:solidFill>
                  <a:srgbClr val="10223D"/>
                </a:solidFill>
                <a:latin typeface="Roboto" panose="02000000000000000000" pitchFamily="2" charset="0"/>
                <a:ea typeface="Roboto" panose="02000000000000000000" pitchFamily="2" charset="0"/>
              </a:rPr>
              <a:t> </a:t>
            </a:r>
            <a:r>
              <a:rPr lang="en-US" sz="3200" spc="44" dirty="0" err="1">
                <a:solidFill>
                  <a:srgbClr val="10223D"/>
                </a:solidFill>
                <a:latin typeface="Roboto" panose="02000000000000000000" pitchFamily="2" charset="0"/>
                <a:ea typeface="Roboto" panose="02000000000000000000" pitchFamily="2" charset="0"/>
              </a:rPr>
              <a:t>proyectos</a:t>
            </a:r>
            <a:r>
              <a:rPr lang="en-US" sz="3200" spc="44" dirty="0">
                <a:solidFill>
                  <a:srgbClr val="10223D"/>
                </a:solidFill>
                <a:latin typeface="Roboto" panose="02000000000000000000" pitchFamily="2" charset="0"/>
                <a:ea typeface="Roboto" panose="02000000000000000000" pitchFamily="2" charset="0"/>
              </a:rPr>
              <a:t> alternativos, </a:t>
            </a:r>
            <a:r>
              <a:rPr lang="en-US" sz="3200" spc="44" dirty="0" err="1">
                <a:solidFill>
                  <a:srgbClr val="10223D"/>
                </a:solidFill>
                <a:latin typeface="Roboto" panose="02000000000000000000" pitchFamily="2" charset="0"/>
                <a:ea typeface="Roboto" panose="02000000000000000000" pitchFamily="2" charset="0"/>
              </a:rPr>
              <a:t>celebrando</a:t>
            </a:r>
            <a:r>
              <a:rPr lang="en-US" sz="3200" spc="44" dirty="0">
                <a:solidFill>
                  <a:srgbClr val="10223D"/>
                </a:solidFill>
                <a:latin typeface="Roboto" panose="02000000000000000000" pitchFamily="2" charset="0"/>
                <a:ea typeface="Roboto" panose="02000000000000000000" pitchFamily="2" charset="0"/>
              </a:rPr>
              <a:t> </a:t>
            </a:r>
            <a:r>
              <a:rPr lang="en-US" sz="3200" spc="44" dirty="0" err="1">
                <a:solidFill>
                  <a:srgbClr val="10223D"/>
                </a:solidFill>
                <a:latin typeface="Roboto" panose="02000000000000000000" pitchFamily="2" charset="0"/>
                <a:ea typeface="Roboto" panose="02000000000000000000" pitchFamily="2" charset="0"/>
              </a:rPr>
              <a:t>sucesivas</a:t>
            </a:r>
            <a:r>
              <a:rPr lang="en-US" sz="3200" spc="44" dirty="0">
                <a:solidFill>
                  <a:srgbClr val="10223D"/>
                </a:solidFill>
                <a:latin typeface="Roboto" panose="02000000000000000000" pitchFamily="2" charset="0"/>
                <a:ea typeface="Roboto" panose="02000000000000000000" pitchFamily="2" charset="0"/>
              </a:rPr>
              <a:t> </a:t>
            </a:r>
            <a:r>
              <a:rPr lang="en-US" sz="3200" spc="44" dirty="0" err="1">
                <a:solidFill>
                  <a:srgbClr val="10223D"/>
                </a:solidFill>
                <a:latin typeface="Roboto" panose="02000000000000000000" pitchFamily="2" charset="0"/>
                <a:ea typeface="Roboto" panose="02000000000000000000" pitchFamily="2" charset="0"/>
              </a:rPr>
              <a:t>reuniones</a:t>
            </a:r>
            <a:r>
              <a:rPr lang="en-US" sz="3200" spc="44" dirty="0">
                <a:solidFill>
                  <a:srgbClr val="10223D"/>
                </a:solidFill>
                <a:latin typeface="Roboto" panose="02000000000000000000" pitchFamily="2" charset="0"/>
                <a:ea typeface="Roboto" panose="02000000000000000000" pitchFamily="2" charset="0"/>
              </a:rPr>
              <a:t>. </a:t>
            </a:r>
          </a:p>
        </p:txBody>
      </p:sp>
      <p:pic>
        <p:nvPicPr>
          <p:cNvPr id="20" name="Picture 7">
            <a:extLst>
              <a:ext uri="{FF2B5EF4-FFF2-40B4-BE49-F238E27FC236}">
                <a16:creationId xmlns:a16="http://schemas.microsoft.com/office/drawing/2014/main" id="{4EA8722E-2F3B-4530-A089-DDE045CF1D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flipH="1" flipV="1">
            <a:off x="3200401" y="7077306"/>
            <a:ext cx="3247794" cy="3247794"/>
          </a:xfrm>
          <a:prstGeom prst="rect">
            <a:avLst/>
          </a:prstGeom>
        </p:spPr>
      </p:pic>
      <p:sp>
        <p:nvSpPr>
          <p:cNvPr id="13" name="Forma libre: forma 12">
            <a:extLst>
              <a:ext uri="{FF2B5EF4-FFF2-40B4-BE49-F238E27FC236}">
                <a16:creationId xmlns:a16="http://schemas.microsoft.com/office/drawing/2014/main" id="{E59B3B76-90B4-49FD-AB3E-34A7CF65F0C9}"/>
              </a:ext>
            </a:extLst>
          </p:cNvPr>
          <p:cNvSpPr/>
          <p:nvPr/>
        </p:nvSpPr>
        <p:spPr>
          <a:xfrm>
            <a:off x="26734" y="7048500"/>
            <a:ext cx="3250047" cy="3250089"/>
          </a:xfrm>
          <a:custGeom>
            <a:avLst/>
            <a:gdLst>
              <a:gd name="connsiteX0" fmla="*/ 1625016 w 3250047"/>
              <a:gd name="connsiteY0" fmla="*/ 0 h 3250089"/>
              <a:gd name="connsiteX1" fmla="*/ 0 w 3250047"/>
              <a:gd name="connsiteY1" fmla="*/ 0 h 3250089"/>
              <a:gd name="connsiteX2" fmla="*/ 1625016 w 3250047"/>
              <a:gd name="connsiteY2" fmla="*/ 1625057 h 3250089"/>
              <a:gd name="connsiteX3" fmla="*/ 3250048 w 3250047"/>
              <a:gd name="connsiteY3" fmla="*/ 3250089 h 3250089"/>
              <a:gd name="connsiteX4" fmla="*/ 3250048 w 3250047"/>
              <a:gd name="connsiteY4" fmla="*/ 1625057 h 3250089"/>
              <a:gd name="connsiteX5" fmla="*/ 3250048 w 3250047"/>
              <a:gd name="connsiteY5" fmla="*/ 0 h 325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047" h="3250089">
                <a:moveTo>
                  <a:pt x="1625016" y="0"/>
                </a:moveTo>
                <a:lnTo>
                  <a:pt x="0" y="0"/>
                </a:lnTo>
                <a:lnTo>
                  <a:pt x="1625016" y="1625057"/>
                </a:lnTo>
                <a:lnTo>
                  <a:pt x="3250048" y="3250089"/>
                </a:lnTo>
                <a:lnTo>
                  <a:pt x="3250048" y="1625057"/>
                </a:lnTo>
                <a:lnTo>
                  <a:pt x="3250048" y="0"/>
                </a:lnTo>
                <a:close/>
              </a:path>
            </a:pathLst>
          </a:custGeom>
          <a:solidFill>
            <a:srgbClr val="FFC2B4"/>
          </a:solidFill>
          <a:ln w="8261" cap="flat">
            <a:noFill/>
            <a:prstDash val="solid"/>
            <a:miter/>
          </a:ln>
        </p:spPr>
        <p:txBody>
          <a:bodyPr rtlCol="0" anchor="ctr"/>
          <a:lstStyle/>
          <a:p>
            <a:endParaRPr lang="es-ES"/>
          </a:p>
        </p:txBody>
      </p:sp>
      <p:sp>
        <p:nvSpPr>
          <p:cNvPr id="15" name="Forma libre: forma 14">
            <a:extLst>
              <a:ext uri="{FF2B5EF4-FFF2-40B4-BE49-F238E27FC236}">
                <a16:creationId xmlns:a16="http://schemas.microsoft.com/office/drawing/2014/main" id="{6AA92109-4A0B-4FBC-A4A7-B4D0A0BF54A4}"/>
              </a:ext>
            </a:extLst>
          </p:cNvPr>
          <p:cNvSpPr/>
          <p:nvPr/>
        </p:nvSpPr>
        <p:spPr>
          <a:xfrm rot="10800000">
            <a:off x="13188634" y="7012559"/>
            <a:ext cx="3880166" cy="3258803"/>
          </a:xfrm>
          <a:custGeom>
            <a:avLst/>
            <a:gdLst>
              <a:gd name="connsiteX0" fmla="*/ 1625016 w 3250047"/>
              <a:gd name="connsiteY0" fmla="*/ 0 h 3250089"/>
              <a:gd name="connsiteX1" fmla="*/ 0 w 3250047"/>
              <a:gd name="connsiteY1" fmla="*/ 0 h 3250089"/>
              <a:gd name="connsiteX2" fmla="*/ 1625016 w 3250047"/>
              <a:gd name="connsiteY2" fmla="*/ 1625057 h 3250089"/>
              <a:gd name="connsiteX3" fmla="*/ 3250048 w 3250047"/>
              <a:gd name="connsiteY3" fmla="*/ 3250089 h 3250089"/>
              <a:gd name="connsiteX4" fmla="*/ 3250048 w 3250047"/>
              <a:gd name="connsiteY4" fmla="*/ 1625057 h 3250089"/>
              <a:gd name="connsiteX5" fmla="*/ 3250048 w 3250047"/>
              <a:gd name="connsiteY5" fmla="*/ 0 h 325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047" h="3250089">
                <a:moveTo>
                  <a:pt x="1625016" y="0"/>
                </a:moveTo>
                <a:lnTo>
                  <a:pt x="0" y="0"/>
                </a:lnTo>
                <a:lnTo>
                  <a:pt x="1625016" y="1625057"/>
                </a:lnTo>
                <a:lnTo>
                  <a:pt x="3250048" y="3250089"/>
                </a:lnTo>
                <a:lnTo>
                  <a:pt x="3250048" y="1625057"/>
                </a:lnTo>
                <a:lnTo>
                  <a:pt x="3250048" y="0"/>
                </a:lnTo>
                <a:close/>
              </a:path>
            </a:pathLst>
          </a:custGeom>
          <a:solidFill>
            <a:srgbClr val="742743"/>
          </a:solidFill>
          <a:ln w="8261" cap="flat">
            <a:noFill/>
            <a:prstDash val="solid"/>
            <a:miter/>
          </a:ln>
        </p:spPr>
        <p:txBody>
          <a:bodyPr rtlCol="0" anchor="ctr"/>
          <a:lstStyle/>
          <a:p>
            <a:endParaRPr lang="es-ES"/>
          </a:p>
        </p:txBody>
      </p:sp>
      <p:sp>
        <p:nvSpPr>
          <p:cNvPr id="5" name="Forma libre: forma 4">
            <a:extLst>
              <a:ext uri="{FF2B5EF4-FFF2-40B4-BE49-F238E27FC236}">
                <a16:creationId xmlns:a16="http://schemas.microsoft.com/office/drawing/2014/main" id="{9691377E-95CF-4E32-B0A7-8B3077B301A4}"/>
              </a:ext>
            </a:extLst>
          </p:cNvPr>
          <p:cNvSpPr/>
          <p:nvPr/>
        </p:nvSpPr>
        <p:spPr>
          <a:xfrm>
            <a:off x="6448195" y="7048499"/>
            <a:ext cx="6617107" cy="3258803"/>
          </a:xfrm>
          <a:custGeom>
            <a:avLst/>
            <a:gdLst>
              <a:gd name="connsiteX0" fmla="*/ 6512103 w 6512102"/>
              <a:gd name="connsiteY0" fmla="*/ 0 h 3258803"/>
              <a:gd name="connsiteX1" fmla="*/ 3253299 w 6512102"/>
              <a:gd name="connsiteY1" fmla="*/ 3258804 h 3258803"/>
              <a:gd name="connsiteX2" fmla="*/ 0 w 6512102"/>
              <a:gd name="connsiteY2" fmla="*/ 0 h 3258803"/>
              <a:gd name="connsiteX3" fmla="*/ 6512103 w 6512102"/>
              <a:gd name="connsiteY3" fmla="*/ 0 h 3258803"/>
            </a:gdLst>
            <a:ahLst/>
            <a:cxnLst>
              <a:cxn ang="0">
                <a:pos x="connsiteX0" y="connsiteY0"/>
              </a:cxn>
              <a:cxn ang="0">
                <a:pos x="connsiteX1" y="connsiteY1"/>
              </a:cxn>
              <a:cxn ang="0">
                <a:pos x="connsiteX2" y="connsiteY2"/>
              </a:cxn>
              <a:cxn ang="0">
                <a:pos x="connsiteX3" y="connsiteY3"/>
              </a:cxn>
            </a:cxnLst>
            <a:rect l="l" t="t" r="r" b="b"/>
            <a:pathLst>
              <a:path w="6512102" h="3258803">
                <a:moveTo>
                  <a:pt x="6512103" y="0"/>
                </a:moveTo>
                <a:cubicBezTo>
                  <a:pt x="6512103" y="1800049"/>
                  <a:pt x="5053348" y="3258804"/>
                  <a:pt x="3253299" y="3258804"/>
                </a:cubicBezTo>
                <a:cubicBezTo>
                  <a:pt x="1453250" y="3258804"/>
                  <a:pt x="0" y="1800049"/>
                  <a:pt x="0" y="0"/>
                </a:cubicBezTo>
                <a:lnTo>
                  <a:pt x="6512103" y="0"/>
                </a:lnTo>
                <a:close/>
              </a:path>
            </a:pathLst>
          </a:custGeom>
          <a:solidFill>
            <a:srgbClr val="E09908"/>
          </a:solidFill>
          <a:ln w="54971" cap="flat">
            <a:noFill/>
            <a:prstDash val="solid"/>
            <a:miter/>
          </a:ln>
        </p:spPr>
        <p:txBody>
          <a:bodyPr rtlCol="0" anchor="ctr"/>
          <a:lstStyle/>
          <a:p>
            <a:endParaRPr lang="es-ES"/>
          </a:p>
        </p:txBody>
      </p:sp>
      <p:sp>
        <p:nvSpPr>
          <p:cNvPr id="12" name="Forma libre: forma 11">
            <a:extLst>
              <a:ext uri="{FF2B5EF4-FFF2-40B4-BE49-F238E27FC236}">
                <a16:creationId xmlns:a16="http://schemas.microsoft.com/office/drawing/2014/main" id="{9BD7214F-6A33-4A55-9959-251AF8374131}"/>
              </a:ext>
            </a:extLst>
          </p:cNvPr>
          <p:cNvSpPr/>
          <p:nvPr/>
        </p:nvSpPr>
        <p:spPr>
          <a:xfrm>
            <a:off x="9911737" y="7049657"/>
            <a:ext cx="3247794" cy="3247774"/>
          </a:xfrm>
          <a:custGeom>
            <a:avLst/>
            <a:gdLst>
              <a:gd name="connsiteX0" fmla="*/ 3247794 w 3247794"/>
              <a:gd name="connsiteY0" fmla="*/ 0 h 3247774"/>
              <a:gd name="connsiteX1" fmla="*/ 0 w 3247794"/>
              <a:gd name="connsiteY1" fmla="*/ 3247775 h 3247774"/>
              <a:gd name="connsiteX2" fmla="*/ 3247794 w 3247794"/>
              <a:gd name="connsiteY2" fmla="*/ 3247775 h 3247774"/>
              <a:gd name="connsiteX3" fmla="*/ 3247794 w 3247794"/>
              <a:gd name="connsiteY3" fmla="*/ 0 h 3247774"/>
            </a:gdLst>
            <a:ahLst/>
            <a:cxnLst>
              <a:cxn ang="0">
                <a:pos x="connsiteX0" y="connsiteY0"/>
              </a:cxn>
              <a:cxn ang="0">
                <a:pos x="connsiteX1" y="connsiteY1"/>
              </a:cxn>
              <a:cxn ang="0">
                <a:pos x="connsiteX2" y="connsiteY2"/>
              </a:cxn>
              <a:cxn ang="0">
                <a:pos x="connsiteX3" y="connsiteY3"/>
              </a:cxn>
            </a:cxnLst>
            <a:rect l="l" t="t" r="r" b="b"/>
            <a:pathLst>
              <a:path w="3247794" h="3247774">
                <a:moveTo>
                  <a:pt x="3247794" y="0"/>
                </a:moveTo>
                <a:cubicBezTo>
                  <a:pt x="1454089" y="0"/>
                  <a:pt x="13" y="1454076"/>
                  <a:pt x="0" y="3247775"/>
                </a:cubicBezTo>
                <a:lnTo>
                  <a:pt x="3247794" y="3247775"/>
                </a:lnTo>
                <a:lnTo>
                  <a:pt x="3247794" y="0"/>
                </a:lnTo>
                <a:close/>
              </a:path>
            </a:pathLst>
          </a:custGeom>
          <a:solidFill>
            <a:srgbClr val="E02B20"/>
          </a:solidFill>
          <a:ln w="6477" cap="flat">
            <a:noFill/>
            <a:prstDash val="solid"/>
            <a:miter/>
          </a:ln>
        </p:spPr>
        <p:txBody>
          <a:bodyPr rtlCol="0" anchor="ctr"/>
          <a:lstStyle/>
          <a:p>
            <a:endParaRPr lang="es-ES"/>
          </a:p>
        </p:txBody>
      </p:sp>
    </p:spTree>
    <p:extLst>
      <p:ext uri="{BB962C8B-B14F-4D97-AF65-F5344CB8AC3E}">
        <p14:creationId xmlns:p14="http://schemas.microsoft.com/office/powerpoint/2010/main" val="697024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grpSp>
        <p:nvGrpSpPr>
          <p:cNvPr id="2" name="Group 2"/>
          <p:cNvGrpSpPr/>
          <p:nvPr/>
        </p:nvGrpSpPr>
        <p:grpSpPr>
          <a:xfrm>
            <a:off x="9743382" y="7039206"/>
            <a:ext cx="8527501" cy="3247794"/>
            <a:chOff x="0" y="0"/>
            <a:chExt cx="2884612" cy="1098637"/>
          </a:xfrm>
          <a:solidFill>
            <a:srgbClr val="D66F01"/>
          </a:solidFill>
        </p:grpSpPr>
        <p:sp>
          <p:nvSpPr>
            <p:cNvPr id="3" name="Freeform 3"/>
            <p:cNvSpPr/>
            <p:nvPr/>
          </p:nvSpPr>
          <p:spPr>
            <a:xfrm>
              <a:off x="0" y="0"/>
              <a:ext cx="2884612" cy="1098636"/>
            </a:xfrm>
            <a:custGeom>
              <a:avLst/>
              <a:gdLst/>
              <a:ahLst/>
              <a:cxnLst/>
              <a:rect l="l" t="t" r="r" b="b"/>
              <a:pathLst>
                <a:path w="2884612" h="1098636">
                  <a:moveTo>
                    <a:pt x="0" y="0"/>
                  </a:moveTo>
                  <a:lnTo>
                    <a:pt x="2884612" y="0"/>
                  </a:lnTo>
                  <a:lnTo>
                    <a:pt x="2884612" y="1098636"/>
                  </a:lnTo>
                  <a:lnTo>
                    <a:pt x="0" y="1098636"/>
                  </a:lnTo>
                  <a:close/>
                </a:path>
              </a:pathLst>
            </a:custGeom>
            <a:grpFill/>
          </p:spPr>
        </p:sp>
      </p:grpSp>
      <p:grpSp>
        <p:nvGrpSpPr>
          <p:cNvPr id="5" name="Group 5"/>
          <p:cNvGrpSpPr/>
          <p:nvPr/>
        </p:nvGrpSpPr>
        <p:grpSpPr>
          <a:xfrm>
            <a:off x="3247794" y="7039206"/>
            <a:ext cx="6495588" cy="3247794"/>
            <a:chOff x="0" y="0"/>
            <a:chExt cx="2197273" cy="1098637"/>
          </a:xfrm>
        </p:grpSpPr>
        <p:sp>
          <p:nvSpPr>
            <p:cNvPr id="6" name="Freeform 6"/>
            <p:cNvSpPr/>
            <p:nvPr/>
          </p:nvSpPr>
          <p:spPr>
            <a:xfrm>
              <a:off x="0" y="0"/>
              <a:ext cx="2197273" cy="1098636"/>
            </a:xfrm>
            <a:custGeom>
              <a:avLst/>
              <a:gdLst/>
              <a:ahLst/>
              <a:cxnLst/>
              <a:rect l="l" t="t" r="r" b="b"/>
              <a:pathLst>
                <a:path w="2197273" h="1098636">
                  <a:moveTo>
                    <a:pt x="0" y="0"/>
                  </a:moveTo>
                  <a:lnTo>
                    <a:pt x="2197273" y="0"/>
                  </a:lnTo>
                  <a:lnTo>
                    <a:pt x="2197273" y="1098636"/>
                  </a:lnTo>
                  <a:lnTo>
                    <a:pt x="0" y="1098636"/>
                  </a:lnTo>
                  <a:close/>
                </a:path>
              </a:pathLst>
            </a:custGeom>
            <a:solidFill>
              <a:srgbClr val="FFC2B4"/>
            </a:solidFill>
          </p:spPr>
        </p:sp>
      </p:grpSp>
      <p:grpSp>
        <p:nvGrpSpPr>
          <p:cNvPr id="7" name="Group 7"/>
          <p:cNvGrpSpPr/>
          <p:nvPr/>
        </p:nvGrpSpPr>
        <p:grpSpPr>
          <a:xfrm>
            <a:off x="16646987" y="7039206"/>
            <a:ext cx="3247794" cy="3247794"/>
            <a:chOff x="0" y="0"/>
            <a:chExt cx="6350000" cy="6350000"/>
          </a:xfrm>
          <a:solidFill>
            <a:schemeClr val="tx1">
              <a:lumMod val="75000"/>
              <a:lumOff val="25000"/>
            </a:schemeClr>
          </a:solidFill>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9" name="TextBox 9"/>
          <p:cNvSpPr txBox="1"/>
          <p:nvPr/>
        </p:nvSpPr>
        <p:spPr>
          <a:xfrm>
            <a:off x="2439128" y="3113600"/>
            <a:ext cx="6969573" cy="1362681"/>
          </a:xfrm>
          <a:prstGeom prst="rect">
            <a:avLst/>
          </a:prstGeom>
        </p:spPr>
        <p:txBody>
          <a:bodyPr lIns="0" tIns="0" rIns="0" bIns="0" rtlCol="0" anchor="t">
            <a:spAutoFit/>
          </a:bodyPr>
          <a:lstStyle/>
          <a:p>
            <a:pPr>
              <a:lnSpc>
                <a:spcPts val="5418"/>
              </a:lnSpc>
            </a:pPr>
            <a:r>
              <a:rPr lang="en-US" sz="4200" b="1" spc="168" dirty="0">
                <a:solidFill>
                  <a:srgbClr val="E06F01"/>
                </a:solidFill>
                <a:latin typeface="Poppins" panose="00000500000000000000" pitchFamily="2" charset="0"/>
                <a:cs typeface="Poppins" panose="00000500000000000000" pitchFamily="2" charset="0"/>
              </a:rPr>
              <a:t>ESTRATEGIAS EN </a:t>
            </a:r>
          </a:p>
          <a:p>
            <a:pPr>
              <a:lnSpc>
                <a:spcPts val="5418"/>
              </a:lnSpc>
            </a:pPr>
            <a:r>
              <a:rPr lang="en-US" sz="4200" b="1" spc="168" dirty="0">
                <a:solidFill>
                  <a:srgbClr val="E06F01"/>
                </a:solidFill>
                <a:latin typeface="Poppins" panose="00000500000000000000" pitchFamily="2" charset="0"/>
                <a:cs typeface="Poppins" panose="00000500000000000000" pitchFamily="2" charset="0"/>
              </a:rPr>
              <a:t>MEDIOS SOCIALES</a:t>
            </a:r>
          </a:p>
        </p:txBody>
      </p:sp>
      <p:sp>
        <p:nvSpPr>
          <p:cNvPr id="10" name="TextBox 10"/>
          <p:cNvSpPr txBox="1"/>
          <p:nvPr/>
        </p:nvSpPr>
        <p:spPr>
          <a:xfrm>
            <a:off x="9743382" y="3098989"/>
            <a:ext cx="7604249" cy="3052118"/>
          </a:xfrm>
          <a:prstGeom prst="rect">
            <a:avLst/>
          </a:prstGeom>
        </p:spPr>
        <p:txBody>
          <a:bodyPr wrap="square" lIns="0" tIns="0" rIns="0" bIns="0" rtlCol="0" anchor="t">
            <a:spAutoFit/>
          </a:bodyPr>
          <a:lstStyle/>
          <a:p>
            <a:pPr>
              <a:lnSpc>
                <a:spcPts val="4000"/>
              </a:lnSpc>
            </a:pPr>
            <a:r>
              <a:rPr lang="es-ES" sz="3200" spc="44" dirty="0">
                <a:solidFill>
                  <a:srgbClr val="10223D"/>
                </a:solidFill>
                <a:latin typeface="Roboto" panose="02000000000000000000" pitchFamily="2" charset="0"/>
                <a:ea typeface="Roboto" panose="02000000000000000000" pitchFamily="2" charset="0"/>
              </a:rPr>
              <a:t>A la hora de acometer un proyecto de difusión en redes sociales, conviene analizar el tipo de contenido de nuestro proyecto y el volumen del mismo, así como el perfil de nuestros seguidores reales y potenciales. </a:t>
            </a:r>
            <a:endParaRPr lang="en-US" sz="3200" spc="44" dirty="0">
              <a:solidFill>
                <a:srgbClr val="10223D"/>
              </a:solidFill>
              <a:latin typeface="Roboto" panose="02000000000000000000" pitchFamily="2" charset="0"/>
              <a:ea typeface="Roboto" panose="02000000000000000000" pitchFamily="2" charset="0"/>
            </a:endParaRPr>
          </a:p>
        </p:txBody>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7039206"/>
            <a:ext cx="6495588" cy="3247794"/>
          </a:xfrm>
          <a:prstGeom prst="rect">
            <a:avLst/>
          </a:prstGeom>
        </p:spPr>
      </p:pic>
    </p:spTree>
    <p:extLst>
      <p:ext uri="{BB962C8B-B14F-4D97-AF65-F5344CB8AC3E}">
        <p14:creationId xmlns:p14="http://schemas.microsoft.com/office/powerpoint/2010/main" val="3486163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09908"/>
        </a:solidFill>
        <a:effectLst/>
      </p:bgPr>
    </p:bg>
    <p:spTree>
      <p:nvGrpSpPr>
        <p:cNvPr id="1" name=""/>
        <p:cNvGrpSpPr/>
        <p:nvPr/>
      </p:nvGrpSpPr>
      <p:grpSpPr>
        <a:xfrm>
          <a:off x="0" y="0"/>
          <a:ext cx="0" cy="0"/>
          <a:chOff x="0" y="0"/>
          <a:chExt cx="0" cy="0"/>
        </a:xfrm>
      </p:grpSpPr>
      <p:grpSp>
        <p:nvGrpSpPr>
          <p:cNvPr id="2" name="Group 2"/>
          <p:cNvGrpSpPr/>
          <p:nvPr/>
        </p:nvGrpSpPr>
        <p:grpSpPr>
          <a:xfrm>
            <a:off x="4599207" y="6858000"/>
            <a:ext cx="6858000" cy="3429000"/>
            <a:chOff x="0" y="0"/>
            <a:chExt cx="4797026" cy="2398513"/>
          </a:xfrm>
          <a:solidFill>
            <a:srgbClr val="FFC2B4"/>
          </a:solidFill>
        </p:grpSpPr>
        <p:sp>
          <p:nvSpPr>
            <p:cNvPr id="3" name="Freeform 3"/>
            <p:cNvSpPr/>
            <p:nvPr/>
          </p:nvSpPr>
          <p:spPr>
            <a:xfrm>
              <a:off x="0" y="0"/>
              <a:ext cx="4797026" cy="2398513"/>
            </a:xfrm>
            <a:custGeom>
              <a:avLst/>
              <a:gdLst/>
              <a:ahLst/>
              <a:cxnLst/>
              <a:rect l="l" t="t" r="r" b="b"/>
              <a:pathLst>
                <a:path w="4797026" h="2398513">
                  <a:moveTo>
                    <a:pt x="0" y="0"/>
                  </a:moveTo>
                  <a:lnTo>
                    <a:pt x="4797026" y="0"/>
                  </a:lnTo>
                  <a:lnTo>
                    <a:pt x="4797026" y="2398513"/>
                  </a:lnTo>
                  <a:lnTo>
                    <a:pt x="0" y="2398513"/>
                  </a:lnTo>
                  <a:close/>
                </a:path>
              </a:pathLst>
            </a:custGeom>
            <a:grpFill/>
          </p:spPr>
        </p:sp>
      </p:grpSp>
      <p:sp>
        <p:nvSpPr>
          <p:cNvPr id="9" name="TextBox 9"/>
          <p:cNvSpPr txBox="1"/>
          <p:nvPr/>
        </p:nvSpPr>
        <p:spPr>
          <a:xfrm>
            <a:off x="2362200" y="2214954"/>
            <a:ext cx="7768381" cy="1362681"/>
          </a:xfrm>
          <a:prstGeom prst="rect">
            <a:avLst/>
          </a:prstGeom>
        </p:spPr>
        <p:txBody>
          <a:bodyPr lIns="0" tIns="0" rIns="0" bIns="0" rtlCol="0" anchor="t">
            <a:spAutoFit/>
          </a:bodyPr>
          <a:lstStyle/>
          <a:p>
            <a:pPr>
              <a:lnSpc>
                <a:spcPts val="5418"/>
              </a:lnSpc>
            </a:pPr>
            <a:r>
              <a:rPr lang="en-US" sz="4200" b="1" cap="all" spc="168" dirty="0" err="1">
                <a:solidFill>
                  <a:srgbClr val="742743"/>
                </a:solidFill>
                <a:latin typeface="Poppins" panose="00000500000000000000" pitchFamily="2" charset="0"/>
                <a:cs typeface="Poppins" panose="00000500000000000000" pitchFamily="2" charset="0"/>
              </a:rPr>
              <a:t>Infraestructuras</a:t>
            </a:r>
            <a:r>
              <a:rPr lang="en-US" sz="4200" b="1" cap="all" spc="168" dirty="0">
                <a:solidFill>
                  <a:srgbClr val="742743"/>
                </a:solidFill>
                <a:latin typeface="Poppins" panose="00000500000000000000" pitchFamily="2" charset="0"/>
                <a:cs typeface="Poppins" panose="00000500000000000000" pitchFamily="2" charset="0"/>
              </a:rPr>
              <a:t> </a:t>
            </a:r>
            <a:r>
              <a:rPr lang="en-US" sz="4200" b="1" cap="all" spc="168" dirty="0" err="1">
                <a:solidFill>
                  <a:srgbClr val="742743"/>
                </a:solidFill>
                <a:latin typeface="Poppins" panose="00000500000000000000" pitchFamily="2" charset="0"/>
                <a:cs typeface="Poppins" panose="00000500000000000000" pitchFamily="2" charset="0"/>
              </a:rPr>
              <a:t>digitales</a:t>
            </a:r>
            <a:endParaRPr lang="en-US" sz="4200" b="1" cap="all" spc="168" dirty="0">
              <a:solidFill>
                <a:srgbClr val="742743"/>
              </a:solidFill>
              <a:latin typeface="Poppins" panose="00000500000000000000" pitchFamily="2" charset="0"/>
              <a:cs typeface="Poppins" panose="00000500000000000000" pitchFamily="2" charset="0"/>
            </a:endParaRPr>
          </a:p>
        </p:txBody>
      </p:sp>
      <p:sp>
        <p:nvSpPr>
          <p:cNvPr id="10" name="TextBox 10"/>
          <p:cNvSpPr txBox="1"/>
          <p:nvPr/>
        </p:nvSpPr>
        <p:spPr>
          <a:xfrm>
            <a:off x="2286000" y="4107904"/>
            <a:ext cx="13335000" cy="512961"/>
          </a:xfrm>
          <a:prstGeom prst="rect">
            <a:avLst/>
          </a:prstGeom>
        </p:spPr>
        <p:txBody>
          <a:bodyPr wrap="square" lIns="0" tIns="0" rIns="0" bIns="0" rtlCol="0" anchor="t">
            <a:spAutoFit/>
          </a:bodyPr>
          <a:lstStyle/>
          <a:p>
            <a:pPr>
              <a:lnSpc>
                <a:spcPts val="4000"/>
              </a:lnSpc>
            </a:pPr>
            <a:r>
              <a:rPr lang="es-ES" sz="3600" spc="48" dirty="0">
                <a:solidFill>
                  <a:srgbClr val="F2EDDB"/>
                </a:solidFill>
                <a:latin typeface="Roboto" panose="02000000000000000000" pitchFamily="2" charset="0"/>
                <a:ea typeface="Roboto" panose="02000000000000000000" pitchFamily="2" charset="0"/>
              </a:rPr>
              <a:t>para los proyectos de investigación del área de humanidades. </a:t>
            </a:r>
          </a:p>
        </p:txBody>
      </p:sp>
      <p:sp>
        <p:nvSpPr>
          <p:cNvPr id="11" name="TextBox 11"/>
          <p:cNvSpPr txBox="1"/>
          <p:nvPr/>
        </p:nvSpPr>
        <p:spPr>
          <a:xfrm>
            <a:off x="15773400" y="2335496"/>
            <a:ext cx="817782" cy="560798"/>
          </a:xfrm>
          <a:prstGeom prst="rect">
            <a:avLst/>
          </a:prstGeom>
        </p:spPr>
        <p:txBody>
          <a:bodyPr wrap="square" lIns="0" tIns="0" rIns="0" bIns="0" rtlCol="0" anchor="t">
            <a:spAutoFit/>
          </a:bodyPr>
          <a:lstStyle/>
          <a:p>
            <a:pPr>
              <a:lnSpc>
                <a:spcPts val="4200"/>
              </a:lnSpc>
            </a:pPr>
            <a:r>
              <a:rPr lang="en-US" sz="4200" b="1" spc="432" dirty="0">
                <a:solidFill>
                  <a:srgbClr val="F2EDDB"/>
                </a:solidFill>
                <a:latin typeface="Poppins" panose="00000500000000000000" pitchFamily="2" charset="0"/>
                <a:cs typeface="Poppins" panose="00000500000000000000" pitchFamily="2" charset="0"/>
              </a:rPr>
              <a:t>02</a:t>
            </a:r>
          </a:p>
        </p:txBody>
      </p:sp>
      <p:grpSp>
        <p:nvGrpSpPr>
          <p:cNvPr id="15" name="Grupo 14">
            <a:extLst>
              <a:ext uri="{FF2B5EF4-FFF2-40B4-BE49-F238E27FC236}">
                <a16:creationId xmlns:a16="http://schemas.microsoft.com/office/drawing/2014/main" id="{727900DF-AFF8-4C21-A492-DB5EFBB76212}"/>
              </a:ext>
            </a:extLst>
          </p:cNvPr>
          <p:cNvGrpSpPr/>
          <p:nvPr/>
        </p:nvGrpSpPr>
        <p:grpSpPr>
          <a:xfrm>
            <a:off x="4626414" y="6823911"/>
            <a:ext cx="13661586" cy="3429000"/>
            <a:chOff x="54414" y="6858000"/>
            <a:chExt cx="13661586" cy="3429000"/>
          </a:xfrm>
        </p:grpSpPr>
        <p:grpSp>
          <p:nvGrpSpPr>
            <p:cNvPr id="4" name="Group 4"/>
            <p:cNvGrpSpPr/>
            <p:nvPr/>
          </p:nvGrpSpPr>
          <p:grpSpPr>
            <a:xfrm>
              <a:off x="6858000" y="6858000"/>
              <a:ext cx="6858000" cy="3429000"/>
              <a:chOff x="0" y="0"/>
              <a:chExt cx="4797026" cy="2398513"/>
            </a:xfrm>
            <a:solidFill>
              <a:srgbClr val="E02B20"/>
            </a:solidFill>
          </p:grpSpPr>
          <p:sp>
            <p:nvSpPr>
              <p:cNvPr id="5" name="Freeform 5"/>
              <p:cNvSpPr/>
              <p:nvPr/>
            </p:nvSpPr>
            <p:spPr>
              <a:xfrm>
                <a:off x="0" y="0"/>
                <a:ext cx="4797026" cy="2398513"/>
              </a:xfrm>
              <a:custGeom>
                <a:avLst/>
                <a:gdLst/>
                <a:ahLst/>
                <a:cxnLst/>
                <a:rect l="l" t="t" r="r" b="b"/>
                <a:pathLst>
                  <a:path w="4797026" h="2398513">
                    <a:moveTo>
                      <a:pt x="0" y="0"/>
                    </a:moveTo>
                    <a:lnTo>
                      <a:pt x="4797026" y="0"/>
                    </a:lnTo>
                    <a:lnTo>
                      <a:pt x="4797026" y="2398513"/>
                    </a:lnTo>
                    <a:lnTo>
                      <a:pt x="0" y="2398513"/>
                    </a:lnTo>
                    <a:close/>
                  </a:path>
                </a:pathLst>
              </a:custGeom>
              <a:solidFill>
                <a:srgbClr val="742743"/>
              </a:solidFill>
            </p:spPr>
          </p:sp>
        </p:grpSp>
        <p:pic>
          <p:nvPicPr>
            <p:cNvPr id="13" name="Picture 7">
              <a:extLst>
                <a:ext uri="{FF2B5EF4-FFF2-40B4-BE49-F238E27FC236}">
                  <a16:creationId xmlns:a16="http://schemas.microsoft.com/office/drawing/2014/main" id="{4F6262AB-CBA3-4CA4-B88E-95045B220C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858000" y="6858000"/>
              <a:ext cx="3429000" cy="3429000"/>
            </a:xfrm>
            <a:prstGeom prst="rect">
              <a:avLst/>
            </a:prstGeom>
          </p:spPr>
        </p:pic>
        <p:pic>
          <p:nvPicPr>
            <p:cNvPr id="14" name="Picture 12">
              <a:extLst>
                <a:ext uri="{FF2B5EF4-FFF2-40B4-BE49-F238E27FC236}">
                  <a16:creationId xmlns:a16="http://schemas.microsoft.com/office/drawing/2014/main" id="{4AB65AB5-CB0A-4A5E-82C1-08C1568234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414" y="6858000"/>
              <a:ext cx="6858000" cy="3429000"/>
            </a:xfrm>
            <a:prstGeom prst="rect">
              <a:avLst/>
            </a:prstGeom>
          </p:spPr>
        </p:pic>
      </p:grpSp>
      <p:pic>
        <p:nvPicPr>
          <p:cNvPr id="12" name="Imagen 11" descr="Interfaz de usuario gráfica, Aplicación&#10;&#10;Descripción generada automáticamente">
            <a:extLst>
              <a:ext uri="{FF2B5EF4-FFF2-40B4-BE49-F238E27FC236}">
                <a16:creationId xmlns:a16="http://schemas.microsoft.com/office/drawing/2014/main" id="{4496CC56-6BA3-4063-B678-39FBD8D3B3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31305" y="8524374"/>
            <a:ext cx="2675695" cy="1275817"/>
          </a:xfrm>
          <a:prstGeom prst="rect">
            <a:avLst/>
          </a:prstGeom>
        </p:spPr>
      </p:pic>
      <p:pic>
        <p:nvPicPr>
          <p:cNvPr id="16" name="Imagen 15" descr="Icono&#10;&#10;Descripción generada automáticamente">
            <a:extLst>
              <a:ext uri="{FF2B5EF4-FFF2-40B4-BE49-F238E27FC236}">
                <a16:creationId xmlns:a16="http://schemas.microsoft.com/office/drawing/2014/main" id="{54204B54-2E2E-4487-8E59-D9A00FD35E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10512" y="8522238"/>
            <a:ext cx="1311567" cy="1296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grpSp>
        <p:nvGrpSpPr>
          <p:cNvPr id="2" name="Group 2"/>
          <p:cNvGrpSpPr/>
          <p:nvPr/>
        </p:nvGrpSpPr>
        <p:grpSpPr>
          <a:xfrm>
            <a:off x="7391400" y="7104557"/>
            <a:ext cx="8527501" cy="3247794"/>
            <a:chOff x="0" y="0"/>
            <a:chExt cx="2884612" cy="1098637"/>
          </a:xfrm>
          <a:solidFill>
            <a:srgbClr val="FFC2B4"/>
          </a:solidFill>
        </p:grpSpPr>
        <p:sp>
          <p:nvSpPr>
            <p:cNvPr id="3" name="Freeform 3"/>
            <p:cNvSpPr/>
            <p:nvPr/>
          </p:nvSpPr>
          <p:spPr>
            <a:xfrm>
              <a:off x="0" y="0"/>
              <a:ext cx="2884612" cy="1098636"/>
            </a:xfrm>
            <a:custGeom>
              <a:avLst/>
              <a:gdLst/>
              <a:ahLst/>
              <a:cxnLst/>
              <a:rect l="l" t="t" r="r" b="b"/>
              <a:pathLst>
                <a:path w="2884612" h="1098636">
                  <a:moveTo>
                    <a:pt x="0" y="0"/>
                  </a:moveTo>
                  <a:lnTo>
                    <a:pt x="2884612" y="0"/>
                  </a:lnTo>
                  <a:lnTo>
                    <a:pt x="2884612" y="1098636"/>
                  </a:lnTo>
                  <a:lnTo>
                    <a:pt x="0" y="1098636"/>
                  </a:lnTo>
                  <a:close/>
                </a:path>
              </a:pathLst>
            </a:custGeom>
            <a:grpFill/>
          </p:spPr>
        </p:sp>
      </p:grpSp>
      <p:grpSp>
        <p:nvGrpSpPr>
          <p:cNvPr id="7" name="Group 7"/>
          <p:cNvGrpSpPr/>
          <p:nvPr/>
        </p:nvGrpSpPr>
        <p:grpSpPr>
          <a:xfrm>
            <a:off x="14173200" y="7077306"/>
            <a:ext cx="3247794" cy="3247794"/>
            <a:chOff x="0" y="0"/>
            <a:chExt cx="6350000" cy="6350000"/>
          </a:xfrm>
          <a:solidFill>
            <a:srgbClr val="742743"/>
          </a:solidFill>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9" name="TextBox 9"/>
          <p:cNvSpPr txBox="1"/>
          <p:nvPr/>
        </p:nvSpPr>
        <p:spPr>
          <a:xfrm>
            <a:off x="970547" y="2322971"/>
            <a:ext cx="7391400" cy="1362681"/>
          </a:xfrm>
          <a:prstGeom prst="rect">
            <a:avLst/>
          </a:prstGeom>
        </p:spPr>
        <p:txBody>
          <a:bodyPr wrap="square" lIns="0" tIns="0" rIns="0" bIns="0" rtlCol="0" anchor="t">
            <a:spAutoFit/>
          </a:bodyPr>
          <a:lstStyle/>
          <a:p>
            <a:pPr>
              <a:lnSpc>
                <a:spcPts val="5418"/>
              </a:lnSpc>
            </a:pPr>
            <a:r>
              <a:rPr lang="en-US" sz="4200" spc="168" dirty="0">
                <a:solidFill>
                  <a:srgbClr val="10223D"/>
                </a:solidFill>
                <a:latin typeface="Poppins" panose="00000500000000000000" pitchFamily="2" charset="0"/>
                <a:cs typeface="Poppins" panose="00000500000000000000" pitchFamily="2" charset="0"/>
              </a:rPr>
              <a:t>Plataforma </a:t>
            </a:r>
            <a:r>
              <a:rPr lang="en-US" sz="4200" spc="168" dirty="0" err="1">
                <a:solidFill>
                  <a:srgbClr val="10223D"/>
                </a:solidFill>
                <a:latin typeface="Poppins" panose="00000500000000000000" pitchFamily="2" charset="0"/>
                <a:cs typeface="Poppins" panose="00000500000000000000" pitchFamily="2" charset="0"/>
              </a:rPr>
              <a:t>internacional</a:t>
            </a:r>
            <a:r>
              <a:rPr lang="en-US" sz="4200" spc="168" dirty="0">
                <a:solidFill>
                  <a:srgbClr val="10223D"/>
                </a:solidFill>
                <a:latin typeface="Poppins" panose="00000500000000000000" pitchFamily="2" charset="0"/>
                <a:cs typeface="Poppins" panose="00000500000000000000" pitchFamily="2" charset="0"/>
              </a:rPr>
              <a:t> de blogs </a:t>
            </a:r>
            <a:r>
              <a:rPr lang="en-US" sz="4200" spc="168" dirty="0" err="1">
                <a:solidFill>
                  <a:srgbClr val="10223D"/>
                </a:solidFill>
                <a:latin typeface="Poppins" panose="00000500000000000000" pitchFamily="2" charset="0"/>
                <a:cs typeface="Poppins" panose="00000500000000000000" pitchFamily="2" charset="0"/>
              </a:rPr>
              <a:t>académicos</a:t>
            </a:r>
            <a:endParaRPr lang="en-US" sz="4200" spc="168" dirty="0">
              <a:solidFill>
                <a:srgbClr val="10223D"/>
              </a:solidFill>
              <a:latin typeface="Poppins" panose="00000500000000000000" pitchFamily="2" charset="0"/>
              <a:cs typeface="Poppins" panose="00000500000000000000" pitchFamily="2" charset="0"/>
            </a:endParaRPr>
          </a:p>
        </p:txBody>
      </p:sp>
      <p:sp>
        <p:nvSpPr>
          <p:cNvPr id="10" name="TextBox 10"/>
          <p:cNvSpPr txBox="1"/>
          <p:nvPr/>
        </p:nvSpPr>
        <p:spPr>
          <a:xfrm>
            <a:off x="9601200" y="1418281"/>
            <a:ext cx="7391398" cy="4078039"/>
          </a:xfrm>
          <a:prstGeom prst="rect">
            <a:avLst/>
          </a:prstGeom>
        </p:spPr>
        <p:txBody>
          <a:bodyPr wrap="square" lIns="0" tIns="0" rIns="0" bIns="0" rtlCol="0" anchor="t">
            <a:spAutoFit/>
          </a:bodyPr>
          <a:lstStyle/>
          <a:p>
            <a:pPr algn="r">
              <a:lnSpc>
                <a:spcPts val="4000"/>
              </a:lnSpc>
            </a:pPr>
            <a:r>
              <a:rPr lang="es-ES" sz="3200" spc="44" dirty="0">
                <a:solidFill>
                  <a:srgbClr val="10223D"/>
                </a:solidFill>
                <a:latin typeface="Roboto" panose="02000000000000000000" pitchFamily="2" charset="0"/>
                <a:ea typeface="Roboto" panose="02000000000000000000" pitchFamily="2" charset="0"/>
              </a:rPr>
              <a:t>Una herramienta de información científica de calidad, que cuenta con un Consejo Científico, apoyo del personal técnico de la plataforma, indexación en bases de datos, almacenamiento en servidores propios, lista de distribución, ISSN para los blogs que cumplan ciertos requisitos, etc. </a:t>
            </a:r>
            <a:endParaRPr lang="en-US" sz="3200" spc="44" dirty="0">
              <a:solidFill>
                <a:srgbClr val="10223D"/>
              </a:solidFill>
              <a:latin typeface="Roboto" panose="02000000000000000000" pitchFamily="2" charset="0"/>
              <a:ea typeface="Roboto" panose="02000000000000000000" pitchFamily="2" charset="0"/>
            </a:endParaRPr>
          </a:p>
        </p:txBody>
      </p:sp>
      <p:grpSp>
        <p:nvGrpSpPr>
          <p:cNvPr id="11" name="Grupo 10">
            <a:extLst>
              <a:ext uri="{FF2B5EF4-FFF2-40B4-BE49-F238E27FC236}">
                <a16:creationId xmlns:a16="http://schemas.microsoft.com/office/drawing/2014/main" id="{84F45660-27FE-46F1-813C-96D35B236884}"/>
              </a:ext>
            </a:extLst>
          </p:cNvPr>
          <p:cNvGrpSpPr/>
          <p:nvPr/>
        </p:nvGrpSpPr>
        <p:grpSpPr>
          <a:xfrm rot="16200000">
            <a:off x="2552220" y="2618891"/>
            <a:ext cx="5163190" cy="10267630"/>
            <a:chOff x="13160905" y="19370"/>
            <a:chExt cx="5163190" cy="10267630"/>
          </a:xfrm>
        </p:grpSpPr>
        <p:pic>
          <p:nvPicPr>
            <p:cNvPr id="13" name="Picture 2">
              <a:extLst>
                <a:ext uri="{FF2B5EF4-FFF2-40B4-BE49-F238E27FC236}">
                  <a16:creationId xmlns:a16="http://schemas.microsoft.com/office/drawing/2014/main" id="{09FEF790-9E29-47C8-A961-812C50629F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80595" y="7715250"/>
              <a:ext cx="5143500" cy="2571750"/>
            </a:xfrm>
            <a:prstGeom prst="rect">
              <a:avLst/>
            </a:prstGeom>
          </p:spPr>
        </p:pic>
        <p:grpSp>
          <p:nvGrpSpPr>
            <p:cNvPr id="14" name="Group 3">
              <a:extLst>
                <a:ext uri="{FF2B5EF4-FFF2-40B4-BE49-F238E27FC236}">
                  <a16:creationId xmlns:a16="http://schemas.microsoft.com/office/drawing/2014/main" id="{FEC7FA5D-BD0E-49CF-9752-179BE341987F}"/>
                </a:ext>
              </a:extLst>
            </p:cNvPr>
            <p:cNvGrpSpPr/>
            <p:nvPr/>
          </p:nvGrpSpPr>
          <p:grpSpPr>
            <a:xfrm>
              <a:off x="15732655" y="5143500"/>
              <a:ext cx="2571750" cy="2571750"/>
              <a:chOff x="0" y="0"/>
              <a:chExt cx="1913890" cy="1913890"/>
            </a:xfrm>
          </p:grpSpPr>
          <p:sp>
            <p:nvSpPr>
              <p:cNvPr id="20" name="Freeform 4">
                <a:extLst>
                  <a:ext uri="{FF2B5EF4-FFF2-40B4-BE49-F238E27FC236}">
                    <a16:creationId xmlns:a16="http://schemas.microsoft.com/office/drawing/2014/main" id="{3FAA8E55-7CF7-4793-A779-E90E3DC41F29}"/>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C2B4"/>
              </a:solidFill>
            </p:spPr>
          </p:sp>
        </p:grpSp>
        <p:grpSp>
          <p:nvGrpSpPr>
            <p:cNvPr id="15" name="Group 5">
              <a:extLst>
                <a:ext uri="{FF2B5EF4-FFF2-40B4-BE49-F238E27FC236}">
                  <a16:creationId xmlns:a16="http://schemas.microsoft.com/office/drawing/2014/main" id="{D6963681-598B-4EB2-B470-339E602AC83C}"/>
                </a:ext>
              </a:extLst>
            </p:cNvPr>
            <p:cNvGrpSpPr/>
            <p:nvPr/>
          </p:nvGrpSpPr>
          <p:grpSpPr>
            <a:xfrm>
              <a:off x="13160905" y="5143500"/>
              <a:ext cx="2571750" cy="2571750"/>
              <a:chOff x="0" y="0"/>
              <a:chExt cx="1913890" cy="1913890"/>
            </a:xfrm>
          </p:grpSpPr>
          <p:sp>
            <p:nvSpPr>
              <p:cNvPr id="19" name="Freeform 6">
                <a:extLst>
                  <a:ext uri="{FF2B5EF4-FFF2-40B4-BE49-F238E27FC236}">
                    <a16:creationId xmlns:a16="http://schemas.microsoft.com/office/drawing/2014/main" id="{52C83002-EA26-4155-A117-93A490E6364F}"/>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99B951"/>
              </a:solidFill>
            </p:spPr>
          </p:sp>
        </p:grpSp>
        <p:pic>
          <p:nvPicPr>
            <p:cNvPr id="16" name="Picture 9">
              <a:extLst>
                <a:ext uri="{FF2B5EF4-FFF2-40B4-BE49-F238E27FC236}">
                  <a16:creationId xmlns:a16="http://schemas.microsoft.com/office/drawing/2014/main" id="{5405D620-ADE1-4D60-8922-51A025C963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4466470" y="1305245"/>
              <a:ext cx="5143500" cy="2571750"/>
            </a:xfrm>
            <a:prstGeom prst="rect">
              <a:avLst/>
            </a:prstGeom>
          </p:spPr>
        </p:pic>
        <p:pic>
          <p:nvPicPr>
            <p:cNvPr id="17" name="Picture 10">
              <a:extLst>
                <a:ext uri="{FF2B5EF4-FFF2-40B4-BE49-F238E27FC236}">
                  <a16:creationId xmlns:a16="http://schemas.microsoft.com/office/drawing/2014/main" id="{25C7DD0D-DEA7-4ED4-B4DC-C84F1F65EA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60905" y="2571430"/>
              <a:ext cx="2591440" cy="2591440"/>
            </a:xfrm>
            <a:prstGeom prst="rect">
              <a:avLst/>
            </a:prstGeom>
          </p:spPr>
        </p:pic>
        <p:pic>
          <p:nvPicPr>
            <p:cNvPr id="18" name="Picture 11">
              <a:extLst>
                <a:ext uri="{FF2B5EF4-FFF2-40B4-BE49-F238E27FC236}">
                  <a16:creationId xmlns:a16="http://schemas.microsoft.com/office/drawing/2014/main" id="{A347E4F2-2303-4967-9704-1607668A4C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60905" y="19370"/>
              <a:ext cx="2591440" cy="2591440"/>
            </a:xfrm>
            <a:prstGeom prst="rect">
              <a:avLst/>
            </a:prstGeom>
          </p:spPr>
        </p:pic>
      </p:grpSp>
      <p:sp>
        <p:nvSpPr>
          <p:cNvPr id="21" name="TextBox 13">
            <a:extLst>
              <a:ext uri="{FF2B5EF4-FFF2-40B4-BE49-F238E27FC236}">
                <a16:creationId xmlns:a16="http://schemas.microsoft.com/office/drawing/2014/main" id="{83ECEB98-EDD4-458B-B1C0-4C8110D33A41}"/>
              </a:ext>
            </a:extLst>
          </p:cNvPr>
          <p:cNvSpPr txBox="1"/>
          <p:nvPr/>
        </p:nvSpPr>
        <p:spPr>
          <a:xfrm>
            <a:off x="970547" y="1542927"/>
            <a:ext cx="7768381" cy="713272"/>
          </a:xfrm>
          <a:prstGeom prst="rect">
            <a:avLst/>
          </a:prstGeom>
        </p:spPr>
        <p:txBody>
          <a:bodyPr lIns="0" tIns="0" rIns="0" bIns="0" rtlCol="0" anchor="t">
            <a:spAutoFit/>
          </a:bodyPr>
          <a:lstStyle/>
          <a:p>
            <a:pPr>
              <a:lnSpc>
                <a:spcPts val="5418"/>
              </a:lnSpc>
            </a:pPr>
            <a:r>
              <a:rPr lang="en-US" sz="5400" b="1" cap="all" spc="84" dirty="0">
                <a:solidFill>
                  <a:srgbClr val="E06F01"/>
                </a:solidFill>
                <a:latin typeface="Poppins" panose="00000500000000000000" pitchFamily="2" charset="0"/>
                <a:cs typeface="Poppins" panose="00000500000000000000" pitchFamily="2" charset="0"/>
              </a:rPr>
              <a:t>Hypotheses</a:t>
            </a:r>
          </a:p>
        </p:txBody>
      </p:sp>
    </p:spTree>
    <p:extLst>
      <p:ext uri="{BB962C8B-B14F-4D97-AF65-F5344CB8AC3E}">
        <p14:creationId xmlns:p14="http://schemas.microsoft.com/office/powerpoint/2010/main" val="1845395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grpSp>
        <p:nvGrpSpPr>
          <p:cNvPr id="2" name="Group 2"/>
          <p:cNvGrpSpPr/>
          <p:nvPr/>
        </p:nvGrpSpPr>
        <p:grpSpPr>
          <a:xfrm>
            <a:off x="7391400" y="7104557"/>
            <a:ext cx="8527501" cy="3247794"/>
            <a:chOff x="0" y="0"/>
            <a:chExt cx="2884612" cy="1098637"/>
          </a:xfrm>
          <a:solidFill>
            <a:srgbClr val="E02B20"/>
          </a:solidFill>
        </p:grpSpPr>
        <p:sp>
          <p:nvSpPr>
            <p:cNvPr id="3" name="Freeform 3"/>
            <p:cNvSpPr/>
            <p:nvPr/>
          </p:nvSpPr>
          <p:spPr>
            <a:xfrm>
              <a:off x="0" y="0"/>
              <a:ext cx="2884612" cy="1098636"/>
            </a:xfrm>
            <a:custGeom>
              <a:avLst/>
              <a:gdLst/>
              <a:ahLst/>
              <a:cxnLst/>
              <a:rect l="l" t="t" r="r" b="b"/>
              <a:pathLst>
                <a:path w="2884612" h="1098636">
                  <a:moveTo>
                    <a:pt x="0" y="0"/>
                  </a:moveTo>
                  <a:lnTo>
                    <a:pt x="2884612" y="0"/>
                  </a:lnTo>
                  <a:lnTo>
                    <a:pt x="2884612" y="1098636"/>
                  </a:lnTo>
                  <a:lnTo>
                    <a:pt x="0" y="1098636"/>
                  </a:lnTo>
                  <a:close/>
                </a:path>
              </a:pathLst>
            </a:custGeom>
            <a:grpFill/>
          </p:spPr>
        </p:sp>
      </p:grpSp>
      <p:grpSp>
        <p:nvGrpSpPr>
          <p:cNvPr id="7" name="Group 7"/>
          <p:cNvGrpSpPr/>
          <p:nvPr/>
        </p:nvGrpSpPr>
        <p:grpSpPr>
          <a:xfrm>
            <a:off x="14173200" y="7077306"/>
            <a:ext cx="3247794" cy="3247794"/>
            <a:chOff x="0" y="0"/>
            <a:chExt cx="6350000" cy="6350000"/>
          </a:xfrm>
          <a:solidFill>
            <a:schemeClr val="tx1">
              <a:lumMod val="75000"/>
              <a:lumOff val="25000"/>
            </a:schemeClr>
          </a:solidFill>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9" name="TextBox 9"/>
          <p:cNvSpPr txBox="1"/>
          <p:nvPr/>
        </p:nvSpPr>
        <p:spPr>
          <a:xfrm>
            <a:off x="1066800" y="2775961"/>
            <a:ext cx="7391400" cy="1362681"/>
          </a:xfrm>
          <a:prstGeom prst="rect">
            <a:avLst/>
          </a:prstGeom>
        </p:spPr>
        <p:txBody>
          <a:bodyPr wrap="square" lIns="0" tIns="0" rIns="0" bIns="0" rtlCol="0" anchor="t">
            <a:spAutoFit/>
          </a:bodyPr>
          <a:lstStyle/>
          <a:p>
            <a:pPr>
              <a:lnSpc>
                <a:spcPts val="5418"/>
              </a:lnSpc>
            </a:pPr>
            <a:r>
              <a:rPr lang="en-US" sz="4200" spc="168" dirty="0">
                <a:solidFill>
                  <a:srgbClr val="10223D"/>
                </a:solidFill>
                <a:latin typeface="Poppins" panose="00000500000000000000" pitchFamily="2" charset="0"/>
                <a:cs typeface="Poppins" panose="00000500000000000000" pitchFamily="2" charset="0"/>
              </a:rPr>
              <a:t>Plataforma </a:t>
            </a:r>
            <a:r>
              <a:rPr lang="en-US" sz="4200" spc="168" dirty="0" err="1">
                <a:solidFill>
                  <a:srgbClr val="10223D"/>
                </a:solidFill>
                <a:latin typeface="Poppins" panose="00000500000000000000" pitchFamily="2" charset="0"/>
                <a:cs typeface="Poppins" panose="00000500000000000000" pitchFamily="2" charset="0"/>
              </a:rPr>
              <a:t>internacional</a:t>
            </a:r>
            <a:r>
              <a:rPr lang="en-US" sz="4200" spc="168" dirty="0">
                <a:solidFill>
                  <a:srgbClr val="10223D"/>
                </a:solidFill>
                <a:latin typeface="Poppins" panose="00000500000000000000" pitchFamily="2" charset="0"/>
                <a:cs typeface="Poppins" panose="00000500000000000000" pitchFamily="2" charset="0"/>
              </a:rPr>
              <a:t> de blogs </a:t>
            </a:r>
            <a:r>
              <a:rPr lang="en-US" sz="4200" spc="168" dirty="0" err="1">
                <a:solidFill>
                  <a:srgbClr val="10223D"/>
                </a:solidFill>
                <a:latin typeface="Poppins" panose="00000500000000000000" pitchFamily="2" charset="0"/>
                <a:cs typeface="Poppins" panose="00000500000000000000" pitchFamily="2" charset="0"/>
              </a:rPr>
              <a:t>académicos</a:t>
            </a:r>
            <a:endParaRPr lang="en-US" sz="4200" spc="168" dirty="0">
              <a:solidFill>
                <a:srgbClr val="10223D"/>
              </a:solidFill>
              <a:latin typeface="Poppins" panose="00000500000000000000" pitchFamily="2" charset="0"/>
              <a:cs typeface="Poppins" panose="00000500000000000000" pitchFamily="2" charset="0"/>
            </a:endParaRPr>
          </a:p>
        </p:txBody>
      </p:sp>
      <p:sp>
        <p:nvSpPr>
          <p:cNvPr id="10" name="TextBox 10"/>
          <p:cNvSpPr txBox="1"/>
          <p:nvPr/>
        </p:nvSpPr>
        <p:spPr>
          <a:xfrm>
            <a:off x="8927227" y="1966833"/>
            <a:ext cx="8236837" cy="4591000"/>
          </a:xfrm>
          <a:prstGeom prst="rect">
            <a:avLst/>
          </a:prstGeom>
        </p:spPr>
        <p:txBody>
          <a:bodyPr wrap="square" lIns="0" tIns="0" rIns="0" bIns="0" rtlCol="0" anchor="t">
            <a:spAutoFit/>
          </a:bodyPr>
          <a:lstStyle/>
          <a:p>
            <a:pPr algn="r">
              <a:lnSpc>
                <a:spcPts val="4000"/>
              </a:lnSpc>
            </a:pPr>
            <a:r>
              <a:rPr lang="es-ES" sz="3200" spc="44" dirty="0">
                <a:solidFill>
                  <a:srgbClr val="10223D"/>
                </a:solidFill>
                <a:latin typeface="Roboto" panose="02000000000000000000" pitchFamily="2" charset="0"/>
                <a:ea typeface="Roboto" panose="02000000000000000000" pitchFamily="2" charset="0"/>
              </a:rPr>
              <a:t>La plataforma de blogs </a:t>
            </a:r>
            <a:r>
              <a:rPr lang="es-ES" sz="3200" spc="44" dirty="0" err="1">
                <a:solidFill>
                  <a:srgbClr val="10223D"/>
                </a:solidFill>
                <a:latin typeface="Roboto" panose="02000000000000000000" pitchFamily="2" charset="0"/>
                <a:ea typeface="Roboto" panose="02000000000000000000" pitchFamily="2" charset="0"/>
              </a:rPr>
              <a:t>Hypotheses</a:t>
            </a:r>
            <a:r>
              <a:rPr lang="es-ES" sz="3200" spc="44" dirty="0">
                <a:solidFill>
                  <a:srgbClr val="10223D"/>
                </a:solidFill>
                <a:latin typeface="Roboto" panose="02000000000000000000" pitchFamily="2" charset="0"/>
                <a:ea typeface="Roboto" panose="02000000000000000000" pitchFamily="2" charset="0"/>
              </a:rPr>
              <a:t> cuenta con un portal en francés, inglés, castellano, y alemán, y un portal común en el que se publican entradas de todos estos idiomas mezcladas. Los portales lingüísticos disponen de una serie de herramientas para el desarrollo, </a:t>
            </a:r>
            <a:r>
              <a:rPr lang="es-ES" sz="3200" spc="44" dirty="0" err="1">
                <a:solidFill>
                  <a:srgbClr val="10223D"/>
                </a:solidFill>
                <a:latin typeface="Roboto" panose="02000000000000000000" pitchFamily="2" charset="0"/>
                <a:ea typeface="Roboto" panose="02000000000000000000" pitchFamily="2" charset="0"/>
              </a:rPr>
              <a:t>visibilización</a:t>
            </a:r>
            <a:r>
              <a:rPr lang="es-ES" sz="3200" spc="44" dirty="0">
                <a:solidFill>
                  <a:srgbClr val="10223D"/>
                </a:solidFill>
                <a:latin typeface="Roboto" panose="02000000000000000000" pitchFamily="2" charset="0"/>
                <a:ea typeface="Roboto" panose="02000000000000000000" pitchFamily="2" charset="0"/>
              </a:rPr>
              <a:t> y gestión de las comunidades lingüísticas así como su propio consejo científico. </a:t>
            </a:r>
            <a:endParaRPr lang="en-US" sz="3200" spc="44" dirty="0">
              <a:solidFill>
                <a:srgbClr val="10223D"/>
              </a:solidFill>
              <a:latin typeface="Roboto" panose="02000000000000000000" pitchFamily="2" charset="0"/>
              <a:ea typeface="Roboto" panose="02000000000000000000" pitchFamily="2" charset="0"/>
            </a:endParaRPr>
          </a:p>
        </p:txBody>
      </p:sp>
      <p:grpSp>
        <p:nvGrpSpPr>
          <p:cNvPr id="11" name="Grupo 10">
            <a:extLst>
              <a:ext uri="{FF2B5EF4-FFF2-40B4-BE49-F238E27FC236}">
                <a16:creationId xmlns:a16="http://schemas.microsoft.com/office/drawing/2014/main" id="{84F45660-27FE-46F1-813C-96D35B236884}"/>
              </a:ext>
            </a:extLst>
          </p:cNvPr>
          <p:cNvGrpSpPr/>
          <p:nvPr/>
        </p:nvGrpSpPr>
        <p:grpSpPr>
          <a:xfrm rot="16200000">
            <a:off x="2605432" y="2625369"/>
            <a:ext cx="5163190" cy="10267630"/>
            <a:chOff x="13160905" y="19370"/>
            <a:chExt cx="5163190" cy="10267630"/>
          </a:xfrm>
        </p:grpSpPr>
        <p:pic>
          <p:nvPicPr>
            <p:cNvPr id="13" name="Picture 2">
              <a:extLst>
                <a:ext uri="{FF2B5EF4-FFF2-40B4-BE49-F238E27FC236}">
                  <a16:creationId xmlns:a16="http://schemas.microsoft.com/office/drawing/2014/main" id="{09FEF790-9E29-47C8-A961-812C50629F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80595" y="7715250"/>
              <a:ext cx="5143500" cy="2571750"/>
            </a:xfrm>
            <a:prstGeom prst="rect">
              <a:avLst/>
            </a:prstGeom>
          </p:spPr>
        </p:pic>
        <p:grpSp>
          <p:nvGrpSpPr>
            <p:cNvPr id="14" name="Group 3">
              <a:extLst>
                <a:ext uri="{FF2B5EF4-FFF2-40B4-BE49-F238E27FC236}">
                  <a16:creationId xmlns:a16="http://schemas.microsoft.com/office/drawing/2014/main" id="{FEC7FA5D-BD0E-49CF-9752-179BE341987F}"/>
                </a:ext>
              </a:extLst>
            </p:cNvPr>
            <p:cNvGrpSpPr/>
            <p:nvPr/>
          </p:nvGrpSpPr>
          <p:grpSpPr>
            <a:xfrm>
              <a:off x="15732655" y="5143500"/>
              <a:ext cx="2571750" cy="2571750"/>
              <a:chOff x="0" y="0"/>
              <a:chExt cx="1913890" cy="1913890"/>
            </a:xfrm>
          </p:grpSpPr>
          <p:sp>
            <p:nvSpPr>
              <p:cNvPr id="20" name="Freeform 4">
                <a:extLst>
                  <a:ext uri="{FF2B5EF4-FFF2-40B4-BE49-F238E27FC236}">
                    <a16:creationId xmlns:a16="http://schemas.microsoft.com/office/drawing/2014/main" id="{3FAA8E55-7CF7-4793-A779-E90E3DC41F29}"/>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C2B4"/>
              </a:solidFill>
            </p:spPr>
          </p:sp>
        </p:grpSp>
        <p:grpSp>
          <p:nvGrpSpPr>
            <p:cNvPr id="15" name="Group 5">
              <a:extLst>
                <a:ext uri="{FF2B5EF4-FFF2-40B4-BE49-F238E27FC236}">
                  <a16:creationId xmlns:a16="http://schemas.microsoft.com/office/drawing/2014/main" id="{D6963681-598B-4EB2-B470-339E602AC83C}"/>
                </a:ext>
              </a:extLst>
            </p:cNvPr>
            <p:cNvGrpSpPr/>
            <p:nvPr/>
          </p:nvGrpSpPr>
          <p:grpSpPr>
            <a:xfrm>
              <a:off x="13160905" y="5143500"/>
              <a:ext cx="2571750" cy="2571750"/>
              <a:chOff x="0" y="0"/>
              <a:chExt cx="1913890" cy="1913890"/>
            </a:xfrm>
          </p:grpSpPr>
          <p:sp>
            <p:nvSpPr>
              <p:cNvPr id="19" name="Freeform 6">
                <a:extLst>
                  <a:ext uri="{FF2B5EF4-FFF2-40B4-BE49-F238E27FC236}">
                    <a16:creationId xmlns:a16="http://schemas.microsoft.com/office/drawing/2014/main" id="{52C83002-EA26-4155-A117-93A490E6364F}"/>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99B951"/>
              </a:solidFill>
            </p:spPr>
          </p:sp>
        </p:grpSp>
        <p:pic>
          <p:nvPicPr>
            <p:cNvPr id="16" name="Picture 9">
              <a:extLst>
                <a:ext uri="{FF2B5EF4-FFF2-40B4-BE49-F238E27FC236}">
                  <a16:creationId xmlns:a16="http://schemas.microsoft.com/office/drawing/2014/main" id="{5405D620-ADE1-4D60-8922-51A025C963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4466470" y="1305245"/>
              <a:ext cx="5143500" cy="2571750"/>
            </a:xfrm>
            <a:prstGeom prst="rect">
              <a:avLst/>
            </a:prstGeom>
          </p:spPr>
        </p:pic>
        <p:pic>
          <p:nvPicPr>
            <p:cNvPr id="17" name="Picture 10">
              <a:extLst>
                <a:ext uri="{FF2B5EF4-FFF2-40B4-BE49-F238E27FC236}">
                  <a16:creationId xmlns:a16="http://schemas.microsoft.com/office/drawing/2014/main" id="{25C7DD0D-DEA7-4ED4-B4DC-C84F1F65EA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60905" y="2571430"/>
              <a:ext cx="2591440" cy="2591440"/>
            </a:xfrm>
            <a:prstGeom prst="rect">
              <a:avLst/>
            </a:prstGeom>
          </p:spPr>
        </p:pic>
        <p:pic>
          <p:nvPicPr>
            <p:cNvPr id="18" name="Picture 11">
              <a:extLst>
                <a:ext uri="{FF2B5EF4-FFF2-40B4-BE49-F238E27FC236}">
                  <a16:creationId xmlns:a16="http://schemas.microsoft.com/office/drawing/2014/main" id="{A347E4F2-2303-4967-9704-1607668A4C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60905" y="19370"/>
              <a:ext cx="2591440" cy="2591440"/>
            </a:xfrm>
            <a:prstGeom prst="rect">
              <a:avLst/>
            </a:prstGeom>
          </p:spPr>
        </p:pic>
      </p:grpSp>
    </p:spTree>
    <p:extLst>
      <p:ext uri="{BB962C8B-B14F-4D97-AF65-F5344CB8AC3E}">
        <p14:creationId xmlns:p14="http://schemas.microsoft.com/office/powerpoint/2010/main" val="8763817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4270</TotalTime>
  <Words>1155</Words>
  <Application>Microsoft Office PowerPoint</Application>
  <PresentationFormat>Personalizado</PresentationFormat>
  <Paragraphs>132</Paragraphs>
  <Slides>34</Slides>
  <Notes>0</Notes>
  <HiddenSlides>0</HiddenSlides>
  <MMClips>1</MMClips>
  <ScaleCrop>false</ScaleCrop>
  <HeadingPairs>
    <vt:vector size="4" baseType="variant">
      <vt:variant>
        <vt:lpstr>Tema</vt:lpstr>
      </vt:variant>
      <vt:variant>
        <vt:i4>1</vt:i4>
      </vt:variant>
      <vt:variant>
        <vt:lpstr>Títulos de diapositiva</vt:lpstr>
      </vt:variant>
      <vt:variant>
        <vt:i4>34</vt:i4>
      </vt:variant>
    </vt:vector>
  </HeadingPairs>
  <TitlesOfParts>
    <vt:vector size="35"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Rosa Azul Marrón Colorido Geométrico Moderno Educación en Casa Aprendizaje a Distancia Eventos e Interés Especial Presentación</dc:title>
  <dc:creator>Beatriz Tejada</dc:creator>
  <cp:lastModifiedBy>behatriz tejada carrasco</cp:lastModifiedBy>
  <cp:revision>63</cp:revision>
  <dcterms:created xsi:type="dcterms:W3CDTF">2006-08-16T00:00:00Z</dcterms:created>
  <dcterms:modified xsi:type="dcterms:W3CDTF">2021-10-05T14:12:21Z</dcterms:modified>
  <dc:identifier>DAEX5DWRK1w</dc:identifier>
</cp:coreProperties>
</file>