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0"/>
  </p:notesMasterIdLst>
  <p:sldIdLst>
    <p:sldId id="256" r:id="rId3"/>
    <p:sldId id="257" r:id="rId4"/>
    <p:sldId id="261" r:id="rId5"/>
    <p:sldId id="260" r:id="rId6"/>
    <p:sldId id="262" r:id="rId7"/>
    <p:sldId id="263" r:id="rId8"/>
    <p:sldId id="264" r:id="rId9"/>
  </p:sldIdLst>
  <p:sldSz cx="12192000" cy="6858000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ES" sz="4400" b="0" strike="noStrike" spc="-1">
                <a:latin typeface="Arial"/>
              </a:rPr>
              <a:t>Pulse para desplazar la diapositiva</a:t>
            </a: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ES" sz="2000" b="0" strike="noStrike" spc="-1">
                <a:latin typeface="Arial"/>
              </a:rPr>
              <a:t>Pulse para editar el formato de las notas</a:t>
            </a:r>
          </a:p>
        </p:txBody>
      </p:sp>
      <p:sp>
        <p:nvSpPr>
          <p:cNvPr id="7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ES" sz="1400" b="0" strike="noStrike" spc="-1">
                <a:latin typeface="Times New Roman"/>
              </a:rPr>
              <a:t>&lt;cabecera&gt;</a:t>
            </a:r>
          </a:p>
        </p:txBody>
      </p:sp>
      <p:sp>
        <p:nvSpPr>
          <p:cNvPr id="8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s-ES" sz="1400" b="0" strike="noStrike" spc="-1">
                <a:latin typeface="Times New Roman"/>
              </a:rPr>
              <a:t>&lt;fecha/hora&gt;</a:t>
            </a:r>
          </a:p>
        </p:txBody>
      </p:sp>
      <p:sp>
        <p:nvSpPr>
          <p:cNvPr id="8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s-ES" sz="1400" b="0" strike="noStrike" spc="-1">
                <a:latin typeface="Times New Roman"/>
              </a:rPr>
              <a:t>&lt;pie de página&gt;</a:t>
            </a:r>
          </a:p>
        </p:txBody>
      </p:sp>
      <p:sp>
        <p:nvSpPr>
          <p:cNvPr id="8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0F9AD310-9D39-4361-B1AE-D28EB800F3B6}" type="slidenum">
              <a:rPr lang="es-ES" sz="1400" b="0" strike="noStrike" spc="-1">
                <a:latin typeface="Times New Roman"/>
              </a:rPr>
              <a:t>‹Nº›</a:t>
            </a:fld>
            <a:endParaRPr lang="es-E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79680" y="4716000"/>
            <a:ext cx="5436720" cy="4466160"/>
          </a:xfrm>
          <a:prstGeom prst="rect">
            <a:avLst/>
          </a:prstGeom>
        </p:spPr>
        <p:txBody>
          <a:bodyPr lIns="92160" tIns="46080" rIns="92160" bIns="4608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100" name="CustomShape 3"/>
          <p:cNvSpPr/>
          <p:nvPr/>
        </p:nvSpPr>
        <p:spPr>
          <a:xfrm>
            <a:off x="3850560" y="9430200"/>
            <a:ext cx="294408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b">
            <a:noAutofit/>
          </a:bodyPr>
          <a:lstStyle/>
          <a:p>
            <a:pPr algn="r">
              <a:lnSpc>
                <a:spcPct val="100000"/>
              </a:lnSpc>
            </a:pPr>
            <a:fld id="{B0F5A4B0-B52E-4DFC-8C6A-13DC086D3B79}" type="slidenum">
              <a:rPr lang="es-E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s-E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79680" y="4716000"/>
            <a:ext cx="5436720" cy="4466160"/>
          </a:xfrm>
          <a:prstGeom prst="rect">
            <a:avLst/>
          </a:prstGeom>
        </p:spPr>
        <p:txBody>
          <a:bodyPr lIns="92160" tIns="46080" rIns="92160" bIns="46080">
            <a:norm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3850560" y="9430200"/>
            <a:ext cx="294408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b">
            <a:noAutofit/>
          </a:bodyPr>
          <a:lstStyle/>
          <a:p>
            <a:pPr algn="r">
              <a:lnSpc>
                <a:spcPct val="100000"/>
              </a:lnSpc>
            </a:pPr>
            <a:fld id="{153C78C7-04BD-43FB-A932-23DD075880CB}" type="slidenum">
              <a:rPr lang="es-E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es-E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79680" y="4716000"/>
            <a:ext cx="5436720" cy="4466160"/>
          </a:xfrm>
          <a:prstGeom prst="rect">
            <a:avLst/>
          </a:prstGeom>
        </p:spPr>
        <p:txBody>
          <a:bodyPr lIns="92160" tIns="46080" rIns="92160" bIns="46080">
            <a:norm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3850560" y="9430200"/>
            <a:ext cx="294408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b">
            <a:noAutofit/>
          </a:bodyPr>
          <a:lstStyle/>
          <a:p>
            <a:pPr algn="r">
              <a:lnSpc>
                <a:spcPct val="100000"/>
              </a:lnSpc>
            </a:pPr>
            <a:fld id="{153C78C7-04BD-43FB-A932-23DD075880CB}" type="slidenum">
              <a:rPr lang="es-E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es-ES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9606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79680" y="4716000"/>
            <a:ext cx="5436720" cy="4466160"/>
          </a:xfrm>
          <a:prstGeom prst="rect">
            <a:avLst/>
          </a:prstGeom>
        </p:spPr>
        <p:txBody>
          <a:bodyPr lIns="92160" tIns="46080" rIns="92160" bIns="46080">
            <a:norm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3850560" y="9430200"/>
            <a:ext cx="294408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b">
            <a:noAutofit/>
          </a:bodyPr>
          <a:lstStyle/>
          <a:p>
            <a:pPr algn="r">
              <a:lnSpc>
                <a:spcPct val="100000"/>
              </a:lnSpc>
            </a:pPr>
            <a:fld id="{153C78C7-04BD-43FB-A932-23DD075880CB}" type="slidenum">
              <a:rPr lang="es-E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 lang="es-ES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8449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79680" y="4716000"/>
            <a:ext cx="5436720" cy="4466160"/>
          </a:xfrm>
          <a:prstGeom prst="rect">
            <a:avLst/>
          </a:prstGeom>
        </p:spPr>
        <p:txBody>
          <a:bodyPr lIns="92160" tIns="46080" rIns="92160" bIns="46080">
            <a:norm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3850560" y="9430200"/>
            <a:ext cx="294408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b">
            <a:noAutofit/>
          </a:bodyPr>
          <a:lstStyle/>
          <a:p>
            <a:pPr algn="r">
              <a:lnSpc>
                <a:spcPct val="100000"/>
              </a:lnSpc>
            </a:pPr>
            <a:fld id="{153C78C7-04BD-43FB-A932-23DD075880CB}" type="slidenum">
              <a:rPr lang="es-E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 lang="es-ES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7712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79680" y="4716000"/>
            <a:ext cx="5436720" cy="4466160"/>
          </a:xfrm>
          <a:prstGeom prst="rect">
            <a:avLst/>
          </a:prstGeom>
        </p:spPr>
        <p:txBody>
          <a:bodyPr lIns="92160" tIns="46080" rIns="92160" bIns="46080">
            <a:norm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3850560" y="9430200"/>
            <a:ext cx="294408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b">
            <a:noAutofit/>
          </a:bodyPr>
          <a:lstStyle/>
          <a:p>
            <a:pPr algn="r">
              <a:lnSpc>
                <a:spcPct val="100000"/>
              </a:lnSpc>
            </a:pPr>
            <a:fld id="{153C78C7-04BD-43FB-A932-23DD075880CB}" type="slidenum">
              <a:rPr lang="es-E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 lang="es-ES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571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79680" y="4716000"/>
            <a:ext cx="5436720" cy="4466160"/>
          </a:xfrm>
          <a:prstGeom prst="rect">
            <a:avLst/>
          </a:prstGeom>
        </p:spPr>
        <p:txBody>
          <a:bodyPr lIns="92160" tIns="46080" rIns="92160" bIns="46080">
            <a:norm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3850560" y="9430200"/>
            <a:ext cx="294408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b">
            <a:noAutofit/>
          </a:bodyPr>
          <a:lstStyle/>
          <a:p>
            <a:pPr algn="r">
              <a:lnSpc>
                <a:spcPct val="100000"/>
              </a:lnSpc>
            </a:pPr>
            <a:fld id="{153C78C7-04BD-43FB-A932-23DD075880CB}" type="slidenum">
              <a:rPr lang="es-E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 lang="es-ES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2219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62460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963600"/>
            <a:ext cx="62460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929520" y="16002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9636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929520" y="39636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20088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820800" y="1600200"/>
            <a:ext cx="20088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032120" y="1600200"/>
            <a:ext cx="20088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963600"/>
            <a:ext cx="20088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820800" y="3963600"/>
            <a:ext cx="20088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1032120" y="3963600"/>
            <a:ext cx="20088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609480" y="1600200"/>
            <a:ext cx="624600" cy="4524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624600" cy="4524480"/>
          </a:xfrm>
          <a:prstGeom prst="rect">
            <a:avLst/>
          </a:prstGeom>
        </p:spPr>
        <p:txBody>
          <a:bodyPr lIns="0" tIns="0" rIns="0" bIns="0">
            <a:normAutofit fontScale="30000"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304560" cy="4524480"/>
          </a:xfrm>
          <a:prstGeom prst="rect">
            <a:avLst/>
          </a:prstGeom>
        </p:spPr>
        <p:txBody>
          <a:bodyPr lIns="0" tIns="0" rIns="0" bIns="0">
            <a:normAutofit fontScale="27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929520" y="1600200"/>
            <a:ext cx="304560" cy="4524480"/>
          </a:xfrm>
          <a:prstGeom prst="rect">
            <a:avLst/>
          </a:prstGeom>
        </p:spPr>
        <p:txBody>
          <a:bodyPr lIns="0" tIns="0" rIns="0" bIns="0">
            <a:normAutofit fontScale="27000"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609480" y="272880"/>
            <a:ext cx="1097136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929520" y="1600200"/>
            <a:ext cx="304560" cy="4524480"/>
          </a:xfrm>
          <a:prstGeom prst="rect">
            <a:avLst/>
          </a:prstGeom>
        </p:spPr>
        <p:txBody>
          <a:bodyPr lIns="0" tIns="0" rIns="0" bIns="0">
            <a:normAutofit fontScale="27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609480" y="39636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0200"/>
            <a:ext cx="624600" cy="4524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304560" cy="4524480"/>
          </a:xfrm>
          <a:prstGeom prst="rect">
            <a:avLst/>
          </a:prstGeom>
        </p:spPr>
        <p:txBody>
          <a:bodyPr lIns="0" tIns="0" rIns="0" bIns="0">
            <a:normAutofit fontScale="27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929520" y="16002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929520" y="39636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929520" y="16002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09480" y="3963600"/>
            <a:ext cx="62460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62460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09480" y="3963600"/>
            <a:ext cx="62460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929520" y="16002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09480" y="39636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929520" y="39636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20088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820800" y="1600200"/>
            <a:ext cx="20088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1032120" y="1600200"/>
            <a:ext cx="20088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09480" y="3963600"/>
            <a:ext cx="20088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5" name="PlaceHolder 6"/>
          <p:cNvSpPr>
            <a:spLocks noGrp="1"/>
          </p:cNvSpPr>
          <p:nvPr>
            <p:ph type="body"/>
          </p:nvPr>
        </p:nvSpPr>
        <p:spPr>
          <a:xfrm>
            <a:off x="820800" y="3963600"/>
            <a:ext cx="20088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6" name="PlaceHolder 7"/>
          <p:cNvSpPr>
            <a:spLocks noGrp="1"/>
          </p:cNvSpPr>
          <p:nvPr>
            <p:ph type="body"/>
          </p:nvPr>
        </p:nvSpPr>
        <p:spPr>
          <a:xfrm>
            <a:off x="1032120" y="3963600"/>
            <a:ext cx="20088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624600" cy="4524480"/>
          </a:xfrm>
          <a:prstGeom prst="rect">
            <a:avLst/>
          </a:prstGeom>
        </p:spPr>
        <p:txBody>
          <a:bodyPr lIns="0" tIns="0" rIns="0" bIns="0">
            <a:normAutofit fontScale="30000"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304560" cy="4524480"/>
          </a:xfrm>
          <a:prstGeom prst="rect">
            <a:avLst/>
          </a:prstGeom>
        </p:spPr>
        <p:txBody>
          <a:bodyPr lIns="0" tIns="0" rIns="0" bIns="0">
            <a:normAutofit fontScale="27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929520" y="1600200"/>
            <a:ext cx="304560" cy="4524480"/>
          </a:xfrm>
          <a:prstGeom prst="rect">
            <a:avLst/>
          </a:prstGeom>
        </p:spPr>
        <p:txBody>
          <a:bodyPr lIns="0" tIns="0" rIns="0" bIns="0">
            <a:normAutofit fontScale="27000"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2880"/>
            <a:ext cx="1097136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929520" y="1600200"/>
            <a:ext cx="304560" cy="4524480"/>
          </a:xfrm>
          <a:prstGeom prst="rect">
            <a:avLst/>
          </a:prstGeom>
        </p:spPr>
        <p:txBody>
          <a:bodyPr lIns="0" tIns="0" rIns="0" bIns="0">
            <a:normAutofit fontScale="27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9636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304560" cy="4524480"/>
          </a:xfrm>
          <a:prstGeom prst="rect">
            <a:avLst/>
          </a:prstGeom>
        </p:spPr>
        <p:txBody>
          <a:bodyPr lIns="0" tIns="0" rIns="0" bIns="0">
            <a:normAutofit fontScale="27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929520" y="16002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929520" y="39636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929520" y="1600200"/>
            <a:ext cx="30456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963600"/>
            <a:ext cx="624600" cy="2157840"/>
          </a:xfrm>
          <a:prstGeom prst="rect">
            <a:avLst/>
          </a:prstGeom>
        </p:spPr>
        <p:txBody>
          <a:bodyPr lIns="0" tIns="0" rIns="0" bIns="0">
            <a:normAutofit fontScale="9000"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ES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1097136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s-ES" sz="18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624600" cy="452448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latin typeface="Arial"/>
              </a:rPr>
              <a:t>Séptimo nivel del esquema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1266120" y="1600200"/>
            <a:ext cx="624600" cy="452448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2209680" y="1845000"/>
            <a:ext cx="7770960" cy="1468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ES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s-ES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3200" b="1" strike="noStrike" spc="-1" dirty="0">
                <a:solidFill>
                  <a:srgbClr val="A50021"/>
                </a:solidFill>
                <a:latin typeface="Calibri"/>
                <a:ea typeface="DejaVu Sans"/>
              </a:rPr>
              <a:t>Jornada Consorcio Madroño</a:t>
            </a:r>
            <a:br>
              <a:rPr dirty="0"/>
            </a:br>
            <a:r>
              <a:rPr lang="es-ES" sz="2400" b="1" spc="-1" dirty="0">
                <a:solidFill>
                  <a:srgbClr val="A50021"/>
                </a:solidFill>
                <a:latin typeface="Calibri"/>
              </a:rPr>
              <a:t>La Biblioteca y las Humanidades Digitales</a:t>
            </a:r>
            <a:endParaRPr lang="es-ES" sz="2400" b="0" strike="noStrike" spc="-1" dirty="0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-52560" y="3795120"/>
            <a:ext cx="12166920" cy="497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ES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s-ES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2600" b="1" strike="noStrike" spc="-1" dirty="0">
                <a:solidFill>
                  <a:srgbClr val="A50021"/>
                </a:solidFill>
                <a:latin typeface="Calibri"/>
                <a:ea typeface="DejaVu Sans"/>
              </a:rPr>
              <a:t>Madrid, </a:t>
            </a:r>
            <a:r>
              <a:rPr lang="es-ES" sz="2600" b="1" spc="-1" dirty="0">
                <a:solidFill>
                  <a:srgbClr val="A50021"/>
                </a:solidFill>
                <a:latin typeface="Calibri"/>
                <a:ea typeface="DejaVu Sans"/>
              </a:rPr>
              <a:t>7</a:t>
            </a:r>
            <a:r>
              <a:rPr lang="es-ES" sz="2600" b="1" strike="noStrike" spc="-1" dirty="0">
                <a:solidFill>
                  <a:srgbClr val="A50021"/>
                </a:solidFill>
                <a:latin typeface="Calibri"/>
                <a:ea typeface="DejaVu Sans"/>
              </a:rPr>
              <a:t> de octubre de 2021</a:t>
            </a:r>
            <a:endParaRPr lang="es-ES" sz="2600" b="0" strike="noStrike" spc="-1" dirty="0">
              <a:latin typeface="Arial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0" y="0"/>
            <a:ext cx="12190680" cy="5558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lin ang="108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4"/>
          <p:cNvSpPr/>
          <p:nvPr/>
        </p:nvSpPr>
        <p:spPr>
          <a:xfrm>
            <a:off x="0" y="6618960"/>
            <a:ext cx="12164400" cy="237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lin ang="108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CustomShape 5"/>
          <p:cNvSpPr/>
          <p:nvPr/>
        </p:nvSpPr>
        <p:spPr>
          <a:xfrm>
            <a:off x="4727880" y="5604120"/>
            <a:ext cx="2503080" cy="505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8" name="Imagen 87"/>
          <p:cNvPicPr/>
          <p:nvPr/>
        </p:nvPicPr>
        <p:blipFill>
          <a:blip r:embed="rId3"/>
          <a:stretch/>
        </p:blipFill>
        <p:spPr>
          <a:xfrm>
            <a:off x="4104000" y="1224000"/>
            <a:ext cx="3044160" cy="1079640"/>
          </a:xfrm>
          <a:prstGeom prst="rect">
            <a:avLst/>
          </a:prstGeom>
          <a:ln w="0">
            <a:noFill/>
          </a:ln>
        </p:spPr>
      </p:pic>
      <p:pic>
        <p:nvPicPr>
          <p:cNvPr id="89" name="Imagen 88"/>
          <p:cNvPicPr/>
          <p:nvPr/>
        </p:nvPicPr>
        <p:blipFill>
          <a:blip r:embed="rId4"/>
          <a:stretch/>
        </p:blipFill>
        <p:spPr>
          <a:xfrm>
            <a:off x="0" y="0"/>
            <a:ext cx="554400" cy="555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1744560" y="998640"/>
            <a:ext cx="9161640" cy="485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0" y="0"/>
            <a:ext cx="12190680" cy="5558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lin ang="108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92" name="CustomShape 3"/>
          <p:cNvSpPr/>
          <p:nvPr/>
        </p:nvSpPr>
        <p:spPr>
          <a:xfrm>
            <a:off x="7052807" y="117360"/>
            <a:ext cx="4850295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ES" sz="1200" spc="-1" dirty="0">
                <a:solidFill>
                  <a:srgbClr val="000000"/>
                </a:solidFill>
                <a:latin typeface="Arial"/>
              </a:rPr>
              <a:t>LINHD de la UNED: herramientas y soluciones. Proyectos de futuro</a:t>
            </a:r>
            <a:endParaRPr lang="es-E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 dirty="0">
              <a:latin typeface="Arial"/>
            </a:endParaRPr>
          </a:p>
        </p:txBody>
      </p:sp>
      <p:pic>
        <p:nvPicPr>
          <p:cNvPr id="93" name="Imagen 92"/>
          <p:cNvPicPr/>
          <p:nvPr/>
        </p:nvPicPr>
        <p:blipFill>
          <a:blip r:embed="rId3"/>
          <a:stretch/>
        </p:blipFill>
        <p:spPr>
          <a:xfrm>
            <a:off x="360" y="360"/>
            <a:ext cx="554400" cy="555840"/>
          </a:xfrm>
          <a:prstGeom prst="rect">
            <a:avLst/>
          </a:prstGeom>
          <a:ln w="0">
            <a:noFill/>
          </a:ln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FAAD8F51-930A-4EB8-95D7-F58D55409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760" y="426240"/>
            <a:ext cx="10971360" cy="1144800"/>
          </a:xfrm>
        </p:spPr>
        <p:txBody>
          <a:bodyPr/>
          <a:lstStyle/>
          <a:p>
            <a:r>
              <a:rPr lang="es-ES" sz="3600" dirty="0"/>
              <a:t>Contexto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94143D87-22FE-4532-9288-FA6F4C46176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600200"/>
            <a:ext cx="10752934" cy="4524480"/>
          </a:xfrm>
        </p:spPr>
        <p:txBody>
          <a:bodyPr>
            <a:normAutofit fontScale="97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necesidad de los investigadores en Humanidades de contar con centros de trabajo o investigación con infraestructuras adecuadas para desarrollar nuevos proyectos de tipo tecnológico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escasa posibilidad de recibir formación específica de tecnología aplicada a su campo, por lo general basada en el autodidactismo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estructura de los actuales centros universitarios y de investigación: difícil formar grupos interdisciplinares e híbridos que fomenten el </a:t>
            </a:r>
            <a:r>
              <a:rPr lang="es-E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trabajo en equipo entre técnicos y humanistas </a:t>
            </a:r>
            <a:r>
              <a:rPr lang="es-E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facilite la interacción entre ambas disciplinas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equipos de investigadores en Humanidades suelen contratar a una empresa o informático externo y ajeno al tema de investigación al que paga una cantidad de dinero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1744560" y="998640"/>
            <a:ext cx="9161640" cy="485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0" y="0"/>
            <a:ext cx="12190680" cy="5558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lin ang="108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92" name="CustomShape 3"/>
          <p:cNvSpPr/>
          <p:nvPr/>
        </p:nvSpPr>
        <p:spPr>
          <a:xfrm>
            <a:off x="7052807" y="117360"/>
            <a:ext cx="4850295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ES" sz="1200" spc="-1" dirty="0">
                <a:solidFill>
                  <a:srgbClr val="000000"/>
                </a:solidFill>
                <a:latin typeface="Arial"/>
              </a:rPr>
              <a:t>LINHD de la UNED: herramientas y soluciones. Proyectos de futuro</a:t>
            </a:r>
            <a:endParaRPr lang="es-E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 dirty="0">
              <a:latin typeface="Arial"/>
            </a:endParaRPr>
          </a:p>
        </p:txBody>
      </p:sp>
      <p:pic>
        <p:nvPicPr>
          <p:cNvPr id="93" name="Imagen 92"/>
          <p:cNvPicPr/>
          <p:nvPr/>
        </p:nvPicPr>
        <p:blipFill>
          <a:blip r:embed="rId3"/>
          <a:stretch/>
        </p:blipFill>
        <p:spPr>
          <a:xfrm>
            <a:off x="360" y="360"/>
            <a:ext cx="554400" cy="555840"/>
          </a:xfrm>
          <a:prstGeom prst="rect">
            <a:avLst/>
          </a:prstGeom>
          <a:ln w="0">
            <a:noFill/>
          </a:ln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FAAD8F51-930A-4EB8-95D7-F58D55409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760" y="426240"/>
            <a:ext cx="10971360" cy="1144800"/>
          </a:xfrm>
        </p:spPr>
        <p:txBody>
          <a:bodyPr/>
          <a:lstStyle/>
          <a:p>
            <a:r>
              <a:rPr lang="es-ES" sz="3600" dirty="0"/>
              <a:t>Misión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94143D87-22FE-4532-9288-FA6F4C46176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812896"/>
            <a:ext cx="10752934" cy="4311783"/>
          </a:xfrm>
        </p:spPr>
        <p:txBody>
          <a:bodyPr>
            <a:normAutofit fontScale="97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redefinir la forma de trabajar en Humanidades desde la innovación y las tecnologías en el marco de la nueva sociedad de la información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s-E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 nuevo enfoque a la investigación: colaborativa y en equipo, interdisciplinar, sin barreras y no jerárquica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basada en la innovación y el intercambio de ideas como fuente de enriquecimiento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 un sistema flexible y adaptable a las necesidades de la persona y del momento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193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64400" y="845593"/>
            <a:ext cx="9161640" cy="485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0" y="0"/>
            <a:ext cx="12190680" cy="5558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lin ang="108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92" name="CustomShape 3"/>
          <p:cNvSpPr/>
          <p:nvPr/>
        </p:nvSpPr>
        <p:spPr>
          <a:xfrm>
            <a:off x="7052807" y="117360"/>
            <a:ext cx="4850295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ES" sz="1200" spc="-1" dirty="0">
                <a:solidFill>
                  <a:srgbClr val="000000"/>
                </a:solidFill>
                <a:latin typeface="Arial"/>
              </a:rPr>
              <a:t>LINHD de la UNED: herramientas y soluciones. Proyectos de futuro</a:t>
            </a:r>
            <a:endParaRPr lang="es-E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 dirty="0">
              <a:latin typeface="Arial"/>
            </a:endParaRPr>
          </a:p>
        </p:txBody>
      </p:sp>
      <p:pic>
        <p:nvPicPr>
          <p:cNvPr id="93" name="Imagen 92"/>
          <p:cNvPicPr/>
          <p:nvPr/>
        </p:nvPicPr>
        <p:blipFill>
          <a:blip r:embed="rId3"/>
          <a:stretch/>
        </p:blipFill>
        <p:spPr>
          <a:xfrm>
            <a:off x="360" y="360"/>
            <a:ext cx="554400" cy="555840"/>
          </a:xfrm>
          <a:prstGeom prst="rect">
            <a:avLst/>
          </a:prstGeom>
          <a:ln w="0">
            <a:noFill/>
          </a:ln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FAAD8F51-930A-4EB8-95D7-F58D55409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760" y="426240"/>
            <a:ext cx="10971360" cy="1144800"/>
          </a:xfrm>
        </p:spPr>
        <p:txBody>
          <a:bodyPr/>
          <a:lstStyle/>
          <a:p>
            <a:r>
              <a:rPr lang="es-ES" sz="3600" dirty="0"/>
              <a:t>Estructura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94143D87-22FE-4532-9288-FA6F4C46176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600200"/>
            <a:ext cx="10752934" cy="4524480"/>
          </a:xfrm>
        </p:spPr>
        <p:txBody>
          <a:bodyPr>
            <a:normAutofit fontScale="975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de Dirección formado por: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decanos/as de las Facultades de Filosofía, Filología y Geografía e Historia. 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directora de la Biblioteca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director/a del Laboratorio y codirector/a 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557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64400" y="845593"/>
            <a:ext cx="9161640" cy="485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0" y="0"/>
            <a:ext cx="12190680" cy="5558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lin ang="108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92" name="CustomShape 3"/>
          <p:cNvSpPr/>
          <p:nvPr/>
        </p:nvSpPr>
        <p:spPr>
          <a:xfrm>
            <a:off x="7052807" y="117360"/>
            <a:ext cx="4850295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ES" sz="1200" spc="-1" dirty="0">
                <a:solidFill>
                  <a:srgbClr val="000000"/>
                </a:solidFill>
                <a:latin typeface="Arial"/>
              </a:rPr>
              <a:t>LINHD de la UNED: herramientas y soluciones. Proyectos de futuro</a:t>
            </a:r>
            <a:endParaRPr lang="es-E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 dirty="0">
              <a:latin typeface="Arial"/>
            </a:endParaRPr>
          </a:p>
        </p:txBody>
      </p:sp>
      <p:pic>
        <p:nvPicPr>
          <p:cNvPr id="93" name="Imagen 92"/>
          <p:cNvPicPr/>
          <p:nvPr/>
        </p:nvPicPr>
        <p:blipFill>
          <a:blip r:embed="rId3"/>
          <a:stretch/>
        </p:blipFill>
        <p:spPr>
          <a:xfrm>
            <a:off x="360" y="360"/>
            <a:ext cx="554400" cy="555840"/>
          </a:xfrm>
          <a:prstGeom prst="rect">
            <a:avLst/>
          </a:prstGeom>
          <a:ln w="0">
            <a:noFill/>
          </a:ln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FAAD8F51-930A-4EB8-95D7-F58D55409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760" y="426240"/>
            <a:ext cx="10971360" cy="1144800"/>
          </a:xfrm>
        </p:spPr>
        <p:txBody>
          <a:bodyPr/>
          <a:lstStyle/>
          <a:p>
            <a:r>
              <a:rPr lang="es-ES" sz="3600" dirty="0"/>
              <a:t>Participación Biblioteca y financiación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94143D87-22FE-4532-9288-FA6F4C46176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600200"/>
            <a:ext cx="10752934" cy="4524480"/>
          </a:xfrm>
        </p:spPr>
        <p:txBody>
          <a:bodyPr>
            <a:normAutofit fontScale="97500"/>
          </a:bodyPr>
          <a:lstStyle/>
          <a:p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 concreta en dos áreas:</a:t>
            </a:r>
          </a:p>
          <a:p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provee de personal técnico bibliotecario y de soporte que se forman en las aplicaciones y tecnologías que requieren los proyectos de HD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otación de un espacio para sus actividades de asesoramiento, formación, etc.</a:t>
            </a:r>
          </a:p>
          <a:p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otación económica de las Facultades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inanciación extraordinaria del Vicerrectorado de Investigación 2021-2022</a:t>
            </a:r>
          </a:p>
          <a:p>
            <a:endParaRPr lang="es-E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s-E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0335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64400" y="845593"/>
            <a:ext cx="9161640" cy="485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0" y="0"/>
            <a:ext cx="12190680" cy="5558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lin ang="108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92" name="CustomShape 3"/>
          <p:cNvSpPr/>
          <p:nvPr/>
        </p:nvSpPr>
        <p:spPr>
          <a:xfrm>
            <a:off x="7052807" y="117360"/>
            <a:ext cx="4850295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ES" sz="1200" spc="-1" dirty="0">
                <a:solidFill>
                  <a:srgbClr val="000000"/>
                </a:solidFill>
                <a:latin typeface="Arial"/>
              </a:rPr>
              <a:t>LINHD de la UNED: herramientas y soluciones. Proyectos de futuro</a:t>
            </a:r>
            <a:endParaRPr lang="es-E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 dirty="0">
              <a:latin typeface="Arial"/>
            </a:endParaRPr>
          </a:p>
        </p:txBody>
      </p:sp>
      <p:pic>
        <p:nvPicPr>
          <p:cNvPr id="93" name="Imagen 92"/>
          <p:cNvPicPr/>
          <p:nvPr/>
        </p:nvPicPr>
        <p:blipFill>
          <a:blip r:embed="rId3"/>
          <a:stretch/>
        </p:blipFill>
        <p:spPr>
          <a:xfrm>
            <a:off x="360" y="360"/>
            <a:ext cx="554400" cy="555840"/>
          </a:xfrm>
          <a:prstGeom prst="rect">
            <a:avLst/>
          </a:prstGeom>
          <a:ln w="0">
            <a:noFill/>
          </a:ln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FAAD8F51-930A-4EB8-95D7-F58D55409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760" y="426240"/>
            <a:ext cx="10971360" cy="1144800"/>
          </a:xfrm>
        </p:spPr>
        <p:txBody>
          <a:bodyPr/>
          <a:lstStyle/>
          <a:p>
            <a:r>
              <a:rPr lang="es-ES" sz="3600" dirty="0"/>
              <a:t>Plan de actuación 2021-2022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94143D87-22FE-4532-9288-FA6F4C46176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600200"/>
            <a:ext cx="10752934" cy="4524480"/>
          </a:xfrm>
        </p:spPr>
        <p:txBody>
          <a:bodyPr>
            <a:normAutofit fontScale="97500" lnSpcReduction="10000"/>
          </a:bodyPr>
          <a:lstStyle/>
          <a:p>
            <a:pPr algn="just" fontAlgn="base"/>
            <a:endParaRPr lang="es-E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 fontAlgn="base"/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 fontAlgn="base"/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endParaRPr lang="es-ES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endParaRPr lang="es-E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r>
              <a:rPr lang="es-ES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 fundamenta en 3 ejes:</a:t>
            </a:r>
          </a:p>
          <a:p>
            <a:pPr algn="just" fontAlgn="base"/>
            <a:endParaRPr lang="es-E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endParaRPr lang="es-ES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endParaRPr lang="es-E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 fontAlgn="base"/>
            <a:r>
              <a:rPr lang="es-E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1.- Refuerzo de la prestación de servicios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Este curso se van a crear servicios nuevos en el LINHD que, junto con los servicios existentes de creación de sitios web y producción de </a:t>
            </a:r>
            <a:r>
              <a:rPr lang="es-E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Omeka</a:t>
            </a:r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completaran los elementos de apoyo del LINHD a los proyectos. </a:t>
            </a:r>
          </a:p>
          <a:p>
            <a:pPr algn="just" fontAlgn="base"/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r>
              <a:rPr lang="es-E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2.- Fomento de la investigación en HD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 LINHD debe establecer los pilares de I+D para fortalecer su crecimiento y desarrollo de servicios</a:t>
            </a:r>
          </a:p>
          <a:p>
            <a:pPr algn="just" fontAlgn="base"/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r>
              <a:rPr lang="es-E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3.- Diseminación e internacionalización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r>
              <a:rPr lang="es-E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 esta línea de trabajo pretendemos consolidar la imagen de LINHD y potenciarla a nivel nacional e internacional. 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s-E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s-E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0827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64400" y="845593"/>
            <a:ext cx="9161640" cy="485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  <a:p>
            <a:pPr marL="343080" indent="-328680" algn="just">
              <a:lnSpc>
                <a:spcPct val="100000"/>
              </a:lnSpc>
              <a:spcBef>
                <a:spcPts val="1049"/>
              </a:spcBef>
              <a:tabLst>
                <a:tab pos="0" algn="l"/>
              </a:tabLst>
            </a:pPr>
            <a:endParaRPr lang="es-ES" sz="1800" b="0" strike="noStrike" spc="-1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0" y="0"/>
            <a:ext cx="12190680" cy="5558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00000"/>
              </a:gs>
            </a:gsLst>
            <a:lin ang="108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92" name="CustomShape 3"/>
          <p:cNvSpPr/>
          <p:nvPr/>
        </p:nvSpPr>
        <p:spPr>
          <a:xfrm>
            <a:off x="7052807" y="117360"/>
            <a:ext cx="4850295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ES" sz="1200" spc="-1" dirty="0">
                <a:solidFill>
                  <a:srgbClr val="000000"/>
                </a:solidFill>
                <a:latin typeface="Arial"/>
              </a:rPr>
              <a:t>LINHD de la UNED: herramientas y soluciones. Proyectos de futuro</a:t>
            </a:r>
            <a:endParaRPr lang="es-E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 dirty="0">
              <a:latin typeface="Arial"/>
            </a:endParaRPr>
          </a:p>
        </p:txBody>
      </p:sp>
      <p:pic>
        <p:nvPicPr>
          <p:cNvPr id="93" name="Imagen 92"/>
          <p:cNvPicPr/>
          <p:nvPr/>
        </p:nvPicPr>
        <p:blipFill>
          <a:blip r:embed="rId3"/>
          <a:stretch/>
        </p:blipFill>
        <p:spPr>
          <a:xfrm>
            <a:off x="360" y="360"/>
            <a:ext cx="554400" cy="555840"/>
          </a:xfrm>
          <a:prstGeom prst="rect">
            <a:avLst/>
          </a:prstGeom>
          <a:ln w="0">
            <a:noFill/>
          </a:ln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FAAD8F51-930A-4EB8-95D7-F58D55409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760" y="426240"/>
            <a:ext cx="10971360" cy="1144800"/>
          </a:xfrm>
        </p:spPr>
        <p:txBody>
          <a:bodyPr/>
          <a:lstStyle/>
          <a:p>
            <a:endParaRPr lang="es-ES" sz="3600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94143D87-22FE-4532-9288-FA6F4C46176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600200"/>
            <a:ext cx="10752934" cy="4524480"/>
          </a:xfrm>
        </p:spPr>
        <p:txBody>
          <a:bodyPr>
            <a:normAutofit fontScale="97500"/>
          </a:bodyPr>
          <a:lstStyle/>
          <a:p>
            <a:pPr algn="just" fontAlgn="base"/>
            <a:endParaRPr lang="es-E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 fontAlgn="base"/>
            <a:endParaRPr lang="es-ES" sz="2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 fontAlgn="base"/>
            <a:r>
              <a:rPr lang="es-ES" sz="2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Os dejo con la Codirectora del LINHD que os explicará los proyectos y las herramientas que están utilizando</a:t>
            </a:r>
          </a:p>
          <a:p>
            <a:pPr algn="just" fontAlgn="base"/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endParaRPr lang="es-E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endParaRPr lang="es-ES" sz="18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 fontAlgn="base"/>
            <a:endParaRPr lang="es-E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r"/>
            <a:r>
              <a:rPr lang="es-ES" sz="33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Muchas gracias    </a:t>
            </a:r>
          </a:p>
          <a:p>
            <a:endParaRPr lang="es-E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s-E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s-E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4073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493</Words>
  <Application>Microsoft Office PowerPoint</Application>
  <PresentationFormat>Panorámica</PresentationFormat>
  <Paragraphs>195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Wingdings</vt:lpstr>
      <vt:lpstr>Office Theme</vt:lpstr>
      <vt:lpstr>Office Theme</vt:lpstr>
      <vt:lpstr>Presentación de PowerPoint</vt:lpstr>
      <vt:lpstr>Contexto</vt:lpstr>
      <vt:lpstr>Misión</vt:lpstr>
      <vt:lpstr>Estructura</vt:lpstr>
      <vt:lpstr>Participación Biblioteca y financiación</vt:lpstr>
      <vt:lpstr>Plan de actuación 2021-2022</vt:lpstr>
      <vt:lpstr>Presentación de PowerPoint</vt:lpstr>
    </vt:vector>
  </TitlesOfParts>
  <Company>CSIC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Consorcio Madroño</dc:title>
  <dc:subject/>
  <dc:creator/>
  <dc:description/>
  <cp:lastModifiedBy>ISABEL CALZAS GONZALEZ</cp:lastModifiedBy>
  <cp:revision>7</cp:revision>
  <dcterms:created xsi:type="dcterms:W3CDTF">2021-09-21T18:37:30Z</dcterms:created>
  <dcterms:modified xsi:type="dcterms:W3CDTF">2021-10-05T11:25:37Z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r8>0</vt:r8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r8>0</vt:r8>
  </property>
  <property fmtid="{D5CDD505-2E9C-101B-9397-08002B2CF9AE}" pid="6" name="Notes">
    <vt:r8>3</vt:r8>
  </property>
  <property fmtid="{D5CDD505-2E9C-101B-9397-08002B2CF9AE}" pid="7" name="PresentationFormat">
    <vt:lpwstr>Personalizado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r8>3</vt:r8>
  </property>
</Properties>
</file>