
<file path=[Content_Types].xml><?xml version="1.0" encoding="utf-8"?>
<Types xmlns="http://schemas.openxmlformats.org/package/2006/content-types">
  <Default Extension="png" ContentType="image/pn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9" r:id="rId4"/>
    <p:sldId id="260" r:id="rId5"/>
    <p:sldId id="261" r:id="rId6"/>
    <p:sldId id="262" r:id="rId7"/>
    <p:sldId id="263" r:id="rId8"/>
    <p:sldId id="265"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Lst>
  <p:sldSz cx="12192000" cy="6858000"/>
  <p:notesSz cx="6797675" cy="9928225"/>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5268" autoAdjust="0"/>
  </p:normalViewPr>
  <p:slideViewPr>
    <p:cSldViewPr snapToGrid="0">
      <p:cViewPr varScale="1">
        <p:scale>
          <a:sx n="82" d="100"/>
          <a:sy n="82" d="100"/>
        </p:scale>
        <p:origin x="37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es-ES" sz="4400" b="0" strike="noStrike" spc="-1">
                <a:latin typeface="Arial"/>
              </a:rPr>
              <a:t>Pulse para desplazar la diapositiva</a:t>
            </a:r>
          </a:p>
        </p:txBody>
      </p:sp>
      <p:sp>
        <p:nvSpPr>
          <p:cNvPr id="78" name="PlaceHolder 2"/>
          <p:cNvSpPr>
            <a:spLocks noGrp="1"/>
          </p:cNvSpPr>
          <p:nvPr>
            <p:ph type="body"/>
          </p:nvPr>
        </p:nvSpPr>
        <p:spPr>
          <a:xfrm>
            <a:off x="756000" y="5078520"/>
            <a:ext cx="6047640" cy="4811040"/>
          </a:xfrm>
          <a:prstGeom prst="rect">
            <a:avLst/>
          </a:prstGeom>
        </p:spPr>
        <p:txBody>
          <a:bodyPr lIns="0" tIns="0" rIns="0" bIns="0">
            <a:noAutofit/>
          </a:bodyPr>
          <a:lstStyle/>
          <a:p>
            <a:r>
              <a:rPr lang="es-ES" sz="2000" b="0" strike="noStrike" spc="-1">
                <a:latin typeface="Arial"/>
              </a:rPr>
              <a:t>Pulse para editar el formato de las notas</a:t>
            </a:r>
          </a:p>
        </p:txBody>
      </p:sp>
      <p:sp>
        <p:nvSpPr>
          <p:cNvPr id="79" name="PlaceHolder 3"/>
          <p:cNvSpPr>
            <a:spLocks noGrp="1"/>
          </p:cNvSpPr>
          <p:nvPr>
            <p:ph type="hdr"/>
          </p:nvPr>
        </p:nvSpPr>
        <p:spPr>
          <a:xfrm>
            <a:off x="0" y="0"/>
            <a:ext cx="3280680" cy="534240"/>
          </a:xfrm>
          <a:prstGeom prst="rect">
            <a:avLst/>
          </a:prstGeom>
        </p:spPr>
        <p:txBody>
          <a:bodyPr lIns="0" tIns="0" rIns="0" bIns="0">
            <a:noAutofit/>
          </a:bodyPr>
          <a:lstStyle/>
          <a:p>
            <a:r>
              <a:rPr lang="es-ES" sz="1400" b="0" strike="noStrike" spc="-1">
                <a:latin typeface="Times New Roman"/>
              </a:rPr>
              <a:t>&lt;cabecera&gt;</a:t>
            </a:r>
          </a:p>
        </p:txBody>
      </p:sp>
      <p:sp>
        <p:nvSpPr>
          <p:cNvPr id="80"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s-ES" sz="1400" b="0" strike="noStrike" spc="-1">
                <a:latin typeface="Times New Roman"/>
              </a:rPr>
              <a:t>&lt;fecha/hora&gt;</a:t>
            </a:r>
          </a:p>
        </p:txBody>
      </p:sp>
      <p:sp>
        <p:nvSpPr>
          <p:cNvPr id="81"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s-ES" sz="1400" b="0" strike="noStrike" spc="-1">
                <a:latin typeface="Times New Roman"/>
              </a:rPr>
              <a:t>&lt;pie de página&gt;</a:t>
            </a:r>
          </a:p>
        </p:txBody>
      </p:sp>
      <p:sp>
        <p:nvSpPr>
          <p:cNvPr id="82"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0F9AD310-9D39-4361-B1AE-D28EB800F3B6}" type="slidenum">
              <a:rPr lang="es-ES" sz="1400" b="0" strike="noStrike" spc="-1">
                <a:latin typeface="Times New Roman"/>
              </a:rPr>
              <a:t>‹Nº›</a:t>
            </a:fld>
            <a:endParaRPr lang="es-E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PlaceHolder 1"/>
          <p:cNvSpPr>
            <a:spLocks noGrp="1" noRot="1" noChangeAspect="1"/>
          </p:cNvSpPr>
          <p:nvPr>
            <p:ph type="sldImg"/>
          </p:nvPr>
        </p:nvSpPr>
        <p:spPr>
          <a:xfrm>
            <a:off x="90488" y="744538"/>
            <a:ext cx="6616700" cy="3722687"/>
          </a:xfrm>
          <a:prstGeom prst="rect">
            <a:avLst/>
          </a:prstGeom>
        </p:spPr>
      </p:sp>
      <p:sp>
        <p:nvSpPr>
          <p:cNvPr id="99" name="PlaceHolder 2"/>
          <p:cNvSpPr>
            <a:spLocks noGrp="1"/>
          </p:cNvSpPr>
          <p:nvPr>
            <p:ph type="body"/>
          </p:nvPr>
        </p:nvSpPr>
        <p:spPr>
          <a:xfrm>
            <a:off x="679680" y="4716000"/>
            <a:ext cx="5436720" cy="4466160"/>
          </a:xfrm>
          <a:prstGeom prst="rect">
            <a:avLst/>
          </a:prstGeom>
        </p:spPr>
        <p:txBody>
          <a:bodyPr lIns="92160" tIns="46080" rIns="92160" bIns="46080">
            <a:noAutofit/>
          </a:bodyPr>
          <a:lstStyle/>
          <a:p>
            <a:endParaRPr lang="es-ES" sz="2000" b="0" strike="noStrike" spc="-1">
              <a:latin typeface="Arial"/>
            </a:endParaRPr>
          </a:p>
        </p:txBody>
      </p:sp>
      <p:sp>
        <p:nvSpPr>
          <p:cNvPr id="100"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B0F5A4B0-B52E-4DFC-8C6A-13DC086D3B79}" type="slidenum">
              <a:rPr lang="es-ES" sz="1200" b="0" strike="noStrike" spc="-1">
                <a:solidFill>
                  <a:srgbClr val="000000"/>
                </a:solidFill>
                <a:latin typeface="+mn-lt"/>
                <a:ea typeface="+mn-ea"/>
              </a:rPr>
              <a:t>1</a:t>
            </a:fld>
            <a:endParaRPr lang="es-ES"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10</a:t>
            </a:fld>
            <a:endParaRPr lang="es-ES" sz="1200" b="0" strike="noStrike" spc="-1">
              <a:latin typeface="Arial"/>
            </a:endParaRPr>
          </a:p>
        </p:txBody>
      </p:sp>
    </p:spTree>
    <p:extLst>
      <p:ext uri="{BB962C8B-B14F-4D97-AF65-F5344CB8AC3E}">
        <p14:creationId xmlns:p14="http://schemas.microsoft.com/office/powerpoint/2010/main" val="4012503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11</a:t>
            </a:fld>
            <a:endParaRPr lang="es-ES" sz="1200" b="0" strike="noStrike" spc="-1">
              <a:latin typeface="Arial"/>
            </a:endParaRPr>
          </a:p>
        </p:txBody>
      </p:sp>
    </p:spTree>
    <p:extLst>
      <p:ext uri="{BB962C8B-B14F-4D97-AF65-F5344CB8AC3E}">
        <p14:creationId xmlns:p14="http://schemas.microsoft.com/office/powerpoint/2010/main" val="3950760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12</a:t>
            </a:fld>
            <a:endParaRPr lang="es-ES" sz="1200" b="0" strike="noStrike" spc="-1">
              <a:latin typeface="Arial"/>
            </a:endParaRPr>
          </a:p>
        </p:txBody>
      </p:sp>
    </p:spTree>
    <p:extLst>
      <p:ext uri="{BB962C8B-B14F-4D97-AF65-F5344CB8AC3E}">
        <p14:creationId xmlns:p14="http://schemas.microsoft.com/office/powerpoint/2010/main" val="3704348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13</a:t>
            </a:fld>
            <a:endParaRPr lang="es-ES" sz="1200" b="0" strike="noStrike" spc="-1">
              <a:latin typeface="Arial"/>
            </a:endParaRPr>
          </a:p>
        </p:txBody>
      </p:sp>
    </p:spTree>
    <p:extLst>
      <p:ext uri="{BB962C8B-B14F-4D97-AF65-F5344CB8AC3E}">
        <p14:creationId xmlns:p14="http://schemas.microsoft.com/office/powerpoint/2010/main" val="2500647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14</a:t>
            </a:fld>
            <a:endParaRPr lang="es-ES" sz="1200" b="0" strike="noStrike" spc="-1">
              <a:latin typeface="Arial"/>
            </a:endParaRPr>
          </a:p>
        </p:txBody>
      </p:sp>
    </p:spTree>
    <p:extLst>
      <p:ext uri="{BB962C8B-B14F-4D97-AF65-F5344CB8AC3E}">
        <p14:creationId xmlns:p14="http://schemas.microsoft.com/office/powerpoint/2010/main" val="2165312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15</a:t>
            </a:fld>
            <a:endParaRPr lang="es-ES" sz="1200" b="0" strike="noStrike" spc="-1">
              <a:latin typeface="Arial"/>
            </a:endParaRPr>
          </a:p>
        </p:txBody>
      </p:sp>
    </p:spTree>
    <p:extLst>
      <p:ext uri="{BB962C8B-B14F-4D97-AF65-F5344CB8AC3E}">
        <p14:creationId xmlns:p14="http://schemas.microsoft.com/office/powerpoint/2010/main" val="3078063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16</a:t>
            </a:fld>
            <a:endParaRPr lang="es-ES" sz="1200" b="0" strike="noStrike" spc="-1">
              <a:latin typeface="Arial"/>
            </a:endParaRPr>
          </a:p>
        </p:txBody>
      </p:sp>
    </p:spTree>
    <p:extLst>
      <p:ext uri="{BB962C8B-B14F-4D97-AF65-F5344CB8AC3E}">
        <p14:creationId xmlns:p14="http://schemas.microsoft.com/office/powerpoint/2010/main" val="1443520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17</a:t>
            </a:fld>
            <a:endParaRPr lang="es-ES" sz="1200" b="0" strike="noStrike" spc="-1">
              <a:latin typeface="Arial"/>
            </a:endParaRPr>
          </a:p>
        </p:txBody>
      </p:sp>
    </p:spTree>
    <p:extLst>
      <p:ext uri="{BB962C8B-B14F-4D97-AF65-F5344CB8AC3E}">
        <p14:creationId xmlns:p14="http://schemas.microsoft.com/office/powerpoint/2010/main" val="2031988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18</a:t>
            </a:fld>
            <a:endParaRPr lang="es-ES" sz="1200" b="0" strike="noStrike" spc="-1">
              <a:latin typeface="Arial"/>
            </a:endParaRPr>
          </a:p>
        </p:txBody>
      </p:sp>
    </p:spTree>
    <p:extLst>
      <p:ext uri="{BB962C8B-B14F-4D97-AF65-F5344CB8AC3E}">
        <p14:creationId xmlns:p14="http://schemas.microsoft.com/office/powerpoint/2010/main" val="4187074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19</a:t>
            </a:fld>
            <a:endParaRPr lang="es-ES" sz="1200" b="0" strike="noStrike" spc="-1">
              <a:latin typeface="Arial"/>
            </a:endParaRPr>
          </a:p>
        </p:txBody>
      </p:sp>
    </p:spTree>
    <p:extLst>
      <p:ext uri="{BB962C8B-B14F-4D97-AF65-F5344CB8AC3E}">
        <p14:creationId xmlns:p14="http://schemas.microsoft.com/office/powerpoint/2010/main" val="1308316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noRot="1" noChangeAspect="1"/>
          </p:cNvSpPr>
          <p:nvPr>
            <p:ph type="sldImg"/>
          </p:nvPr>
        </p:nvSpPr>
        <p:spPr>
          <a:xfrm>
            <a:off x="90488" y="744538"/>
            <a:ext cx="6616700" cy="3722687"/>
          </a:xfrm>
          <a:prstGeom prst="rect">
            <a:avLst/>
          </a:prstGeom>
        </p:spPr>
      </p:sp>
      <p:sp>
        <p:nvSpPr>
          <p:cNvPr id="102"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3"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153C78C7-04BD-43FB-A932-23DD075880CB}" type="slidenum">
              <a:rPr lang="es-ES" sz="1200" b="0" strike="noStrike" spc="-1">
                <a:solidFill>
                  <a:srgbClr val="000000"/>
                </a:solidFill>
                <a:latin typeface="+mn-lt"/>
                <a:ea typeface="+mn-ea"/>
              </a:rPr>
              <a:t>2</a:t>
            </a:fld>
            <a:endParaRPr lang="es-ES"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20</a:t>
            </a:fld>
            <a:endParaRPr lang="es-ES" sz="1200" b="0" strike="noStrike" spc="-1">
              <a:latin typeface="Arial"/>
            </a:endParaRPr>
          </a:p>
        </p:txBody>
      </p:sp>
    </p:spTree>
    <p:extLst>
      <p:ext uri="{BB962C8B-B14F-4D97-AF65-F5344CB8AC3E}">
        <p14:creationId xmlns:p14="http://schemas.microsoft.com/office/powerpoint/2010/main" val="3796004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21</a:t>
            </a:fld>
            <a:endParaRPr lang="es-ES" sz="1200" b="0" strike="noStrike" spc="-1">
              <a:latin typeface="Arial"/>
            </a:endParaRPr>
          </a:p>
        </p:txBody>
      </p:sp>
    </p:spTree>
    <p:extLst>
      <p:ext uri="{BB962C8B-B14F-4D97-AF65-F5344CB8AC3E}">
        <p14:creationId xmlns:p14="http://schemas.microsoft.com/office/powerpoint/2010/main" val="3629476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22</a:t>
            </a:fld>
            <a:endParaRPr lang="es-ES" sz="1200" b="0" strike="noStrike" spc="-1">
              <a:latin typeface="Arial"/>
            </a:endParaRPr>
          </a:p>
        </p:txBody>
      </p:sp>
    </p:spTree>
    <p:extLst>
      <p:ext uri="{BB962C8B-B14F-4D97-AF65-F5344CB8AC3E}">
        <p14:creationId xmlns:p14="http://schemas.microsoft.com/office/powerpoint/2010/main" val="2283454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23</a:t>
            </a:fld>
            <a:endParaRPr lang="es-ES" sz="1200" b="0" strike="noStrike" spc="-1">
              <a:latin typeface="Arial"/>
            </a:endParaRPr>
          </a:p>
        </p:txBody>
      </p:sp>
    </p:spTree>
    <p:extLst>
      <p:ext uri="{BB962C8B-B14F-4D97-AF65-F5344CB8AC3E}">
        <p14:creationId xmlns:p14="http://schemas.microsoft.com/office/powerpoint/2010/main" val="2833408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24</a:t>
            </a:fld>
            <a:endParaRPr lang="es-ES" sz="1200" b="0" strike="noStrike" spc="-1">
              <a:latin typeface="Arial"/>
            </a:endParaRPr>
          </a:p>
        </p:txBody>
      </p:sp>
    </p:spTree>
    <p:extLst>
      <p:ext uri="{BB962C8B-B14F-4D97-AF65-F5344CB8AC3E}">
        <p14:creationId xmlns:p14="http://schemas.microsoft.com/office/powerpoint/2010/main" val="366893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25</a:t>
            </a:fld>
            <a:endParaRPr lang="es-ES" sz="1200" b="0" strike="noStrike" spc="-1">
              <a:latin typeface="Arial"/>
            </a:endParaRPr>
          </a:p>
        </p:txBody>
      </p:sp>
    </p:spTree>
    <p:extLst>
      <p:ext uri="{BB962C8B-B14F-4D97-AF65-F5344CB8AC3E}">
        <p14:creationId xmlns:p14="http://schemas.microsoft.com/office/powerpoint/2010/main" val="2553382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26</a:t>
            </a:fld>
            <a:endParaRPr lang="es-ES" sz="1200" b="0" strike="noStrike" spc="-1">
              <a:latin typeface="Arial"/>
            </a:endParaRPr>
          </a:p>
        </p:txBody>
      </p:sp>
    </p:spTree>
    <p:extLst>
      <p:ext uri="{BB962C8B-B14F-4D97-AF65-F5344CB8AC3E}">
        <p14:creationId xmlns:p14="http://schemas.microsoft.com/office/powerpoint/2010/main" val="1814878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3</a:t>
            </a:fld>
            <a:endParaRPr lang="es-ES" sz="1200" b="0" strike="noStrike" spc="-1">
              <a:latin typeface="Arial"/>
            </a:endParaRPr>
          </a:p>
        </p:txBody>
      </p:sp>
    </p:spTree>
    <p:extLst>
      <p:ext uri="{BB962C8B-B14F-4D97-AF65-F5344CB8AC3E}">
        <p14:creationId xmlns:p14="http://schemas.microsoft.com/office/powerpoint/2010/main" val="123931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4</a:t>
            </a:fld>
            <a:endParaRPr lang="es-ES" sz="1200" b="0" strike="noStrike" spc="-1">
              <a:latin typeface="Arial"/>
            </a:endParaRPr>
          </a:p>
        </p:txBody>
      </p:sp>
    </p:spTree>
    <p:extLst>
      <p:ext uri="{BB962C8B-B14F-4D97-AF65-F5344CB8AC3E}">
        <p14:creationId xmlns:p14="http://schemas.microsoft.com/office/powerpoint/2010/main" val="3498174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5</a:t>
            </a:fld>
            <a:endParaRPr lang="es-ES" sz="1200" b="0" strike="noStrike" spc="-1">
              <a:latin typeface="Arial"/>
            </a:endParaRPr>
          </a:p>
        </p:txBody>
      </p:sp>
    </p:spTree>
    <p:extLst>
      <p:ext uri="{BB962C8B-B14F-4D97-AF65-F5344CB8AC3E}">
        <p14:creationId xmlns:p14="http://schemas.microsoft.com/office/powerpoint/2010/main" val="3354031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6</a:t>
            </a:fld>
            <a:endParaRPr lang="es-ES" sz="1200" b="0" strike="noStrike" spc="-1">
              <a:latin typeface="Arial"/>
            </a:endParaRPr>
          </a:p>
        </p:txBody>
      </p:sp>
    </p:spTree>
    <p:extLst>
      <p:ext uri="{BB962C8B-B14F-4D97-AF65-F5344CB8AC3E}">
        <p14:creationId xmlns:p14="http://schemas.microsoft.com/office/powerpoint/2010/main" val="3756379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7</a:t>
            </a:fld>
            <a:endParaRPr lang="es-ES" sz="1200" b="0" strike="noStrike" spc="-1">
              <a:latin typeface="Arial"/>
            </a:endParaRPr>
          </a:p>
        </p:txBody>
      </p:sp>
    </p:spTree>
    <p:extLst>
      <p:ext uri="{BB962C8B-B14F-4D97-AF65-F5344CB8AC3E}">
        <p14:creationId xmlns:p14="http://schemas.microsoft.com/office/powerpoint/2010/main" val="1278293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8</a:t>
            </a:fld>
            <a:endParaRPr lang="es-ES" sz="1200" b="0" strike="noStrike" spc="-1">
              <a:latin typeface="Arial"/>
            </a:endParaRPr>
          </a:p>
        </p:txBody>
      </p:sp>
    </p:spTree>
    <p:extLst>
      <p:ext uri="{BB962C8B-B14F-4D97-AF65-F5344CB8AC3E}">
        <p14:creationId xmlns:p14="http://schemas.microsoft.com/office/powerpoint/2010/main" val="2190790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dirty="0">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9</a:t>
            </a:fld>
            <a:endParaRPr lang="es-ES" sz="1200" b="0" strike="noStrike" spc="-1">
              <a:latin typeface="Arial"/>
            </a:endParaRPr>
          </a:p>
        </p:txBody>
      </p:sp>
    </p:spTree>
    <p:extLst>
      <p:ext uri="{BB962C8B-B14F-4D97-AF65-F5344CB8AC3E}">
        <p14:creationId xmlns:p14="http://schemas.microsoft.com/office/powerpoint/2010/main" val="1557811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
        <p:nvSpPr>
          <p:cNvPr id="24" name="PlaceHolder 2"/>
          <p:cNvSpPr>
            <a:spLocks noGrp="1"/>
          </p:cNvSpPr>
          <p:nvPr>
            <p:ph type="body"/>
          </p:nvPr>
        </p:nvSpPr>
        <p:spPr>
          <a:xfrm>
            <a:off x="609480" y="1600200"/>
            <a:ext cx="624600" cy="2157840"/>
          </a:xfrm>
          <a:prstGeom prst="rect">
            <a:avLst/>
          </a:prstGeom>
        </p:spPr>
        <p:txBody>
          <a:bodyPr lIns="0" tIns="0" rIns="0" bIns="0">
            <a:normAutofit fontScale="9000"/>
          </a:bodyPr>
          <a:lstStyle/>
          <a:p>
            <a:endParaRPr lang="es-ES" sz="3200" b="0" strike="noStrike" spc="-1">
              <a:latin typeface="Arial"/>
            </a:endParaRPr>
          </a:p>
        </p:txBody>
      </p:sp>
      <p:sp>
        <p:nvSpPr>
          <p:cNvPr id="25" name="PlaceHolder 3"/>
          <p:cNvSpPr>
            <a:spLocks noGrp="1"/>
          </p:cNvSpPr>
          <p:nvPr>
            <p:ph type="body"/>
          </p:nvPr>
        </p:nvSpPr>
        <p:spPr>
          <a:xfrm>
            <a:off x="609480" y="3963600"/>
            <a:ext cx="624600" cy="2157840"/>
          </a:xfrm>
          <a:prstGeom prst="rect">
            <a:avLst/>
          </a:prstGeom>
        </p:spPr>
        <p:txBody>
          <a:bodyPr lIns="0" tIns="0" rIns="0" bIns="0">
            <a:normAutofit fontScale="9000"/>
          </a:bodyPr>
          <a:lstStyle/>
          <a:p>
            <a:endParaRPr lang="es-E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
        <p:nvSpPr>
          <p:cNvPr id="27" name="PlaceHolder 2"/>
          <p:cNvSpPr>
            <a:spLocks noGrp="1"/>
          </p:cNvSpPr>
          <p:nvPr>
            <p:ph type="body"/>
          </p:nvPr>
        </p:nvSpPr>
        <p:spPr>
          <a:xfrm>
            <a:off x="609480" y="1600200"/>
            <a:ext cx="304560" cy="2157840"/>
          </a:xfrm>
          <a:prstGeom prst="rect">
            <a:avLst/>
          </a:prstGeom>
        </p:spPr>
        <p:txBody>
          <a:bodyPr lIns="0" tIns="0" rIns="0" bIns="0">
            <a:normAutofit fontScale="9000"/>
          </a:bodyPr>
          <a:lstStyle/>
          <a:p>
            <a:endParaRPr lang="es-ES" sz="3200" b="0" strike="noStrike" spc="-1">
              <a:latin typeface="Arial"/>
            </a:endParaRPr>
          </a:p>
        </p:txBody>
      </p:sp>
      <p:sp>
        <p:nvSpPr>
          <p:cNvPr id="28" name="PlaceHolder 3"/>
          <p:cNvSpPr>
            <a:spLocks noGrp="1"/>
          </p:cNvSpPr>
          <p:nvPr>
            <p:ph type="body"/>
          </p:nvPr>
        </p:nvSpPr>
        <p:spPr>
          <a:xfrm>
            <a:off x="929520" y="1600200"/>
            <a:ext cx="304560" cy="2157840"/>
          </a:xfrm>
          <a:prstGeom prst="rect">
            <a:avLst/>
          </a:prstGeom>
        </p:spPr>
        <p:txBody>
          <a:bodyPr lIns="0" tIns="0" rIns="0" bIns="0">
            <a:normAutofit fontScale="9000"/>
          </a:bodyPr>
          <a:lstStyle/>
          <a:p>
            <a:endParaRPr lang="es-ES" sz="3200" b="0" strike="noStrike" spc="-1">
              <a:latin typeface="Arial"/>
            </a:endParaRPr>
          </a:p>
        </p:txBody>
      </p:sp>
      <p:sp>
        <p:nvSpPr>
          <p:cNvPr id="29" name="PlaceHolder 4"/>
          <p:cNvSpPr>
            <a:spLocks noGrp="1"/>
          </p:cNvSpPr>
          <p:nvPr>
            <p:ph type="body"/>
          </p:nvPr>
        </p:nvSpPr>
        <p:spPr>
          <a:xfrm>
            <a:off x="609480" y="3963600"/>
            <a:ext cx="304560" cy="2157840"/>
          </a:xfrm>
          <a:prstGeom prst="rect">
            <a:avLst/>
          </a:prstGeom>
        </p:spPr>
        <p:txBody>
          <a:bodyPr lIns="0" tIns="0" rIns="0" bIns="0">
            <a:normAutofit fontScale="9000"/>
          </a:bodyPr>
          <a:lstStyle/>
          <a:p>
            <a:endParaRPr lang="es-ES" sz="3200" b="0" strike="noStrike" spc="-1">
              <a:latin typeface="Arial"/>
            </a:endParaRPr>
          </a:p>
        </p:txBody>
      </p:sp>
      <p:sp>
        <p:nvSpPr>
          <p:cNvPr id="30" name="PlaceHolder 5"/>
          <p:cNvSpPr>
            <a:spLocks noGrp="1"/>
          </p:cNvSpPr>
          <p:nvPr>
            <p:ph type="body"/>
          </p:nvPr>
        </p:nvSpPr>
        <p:spPr>
          <a:xfrm>
            <a:off x="929520" y="3963600"/>
            <a:ext cx="304560" cy="2157840"/>
          </a:xfrm>
          <a:prstGeom prst="rect">
            <a:avLst/>
          </a:prstGeom>
        </p:spPr>
        <p:txBody>
          <a:bodyPr lIns="0" tIns="0" rIns="0" bIns="0">
            <a:normAutofit fontScale="9000"/>
          </a:bodyPr>
          <a:lstStyle/>
          <a:p>
            <a:endParaRPr lang="es-E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
        <p:nvSpPr>
          <p:cNvPr id="32" name="PlaceHolder 2"/>
          <p:cNvSpPr>
            <a:spLocks noGrp="1"/>
          </p:cNvSpPr>
          <p:nvPr>
            <p:ph type="body"/>
          </p:nvPr>
        </p:nvSpPr>
        <p:spPr>
          <a:xfrm>
            <a:off x="609480" y="1600200"/>
            <a:ext cx="200880" cy="2157840"/>
          </a:xfrm>
          <a:prstGeom prst="rect">
            <a:avLst/>
          </a:prstGeom>
        </p:spPr>
        <p:txBody>
          <a:bodyPr lIns="0" tIns="0" rIns="0" bIns="0">
            <a:normAutofit fontScale="9000"/>
          </a:bodyPr>
          <a:lstStyle/>
          <a:p>
            <a:endParaRPr lang="es-ES" sz="3200" b="0" strike="noStrike" spc="-1">
              <a:latin typeface="Arial"/>
            </a:endParaRPr>
          </a:p>
        </p:txBody>
      </p:sp>
      <p:sp>
        <p:nvSpPr>
          <p:cNvPr id="33" name="PlaceHolder 3"/>
          <p:cNvSpPr>
            <a:spLocks noGrp="1"/>
          </p:cNvSpPr>
          <p:nvPr>
            <p:ph type="body"/>
          </p:nvPr>
        </p:nvSpPr>
        <p:spPr>
          <a:xfrm>
            <a:off x="820800" y="1600200"/>
            <a:ext cx="200880" cy="2157840"/>
          </a:xfrm>
          <a:prstGeom prst="rect">
            <a:avLst/>
          </a:prstGeom>
        </p:spPr>
        <p:txBody>
          <a:bodyPr lIns="0" tIns="0" rIns="0" bIns="0">
            <a:normAutofit fontScale="9000"/>
          </a:bodyPr>
          <a:lstStyle/>
          <a:p>
            <a:endParaRPr lang="es-ES" sz="3200" b="0" strike="noStrike" spc="-1">
              <a:latin typeface="Arial"/>
            </a:endParaRPr>
          </a:p>
        </p:txBody>
      </p:sp>
      <p:sp>
        <p:nvSpPr>
          <p:cNvPr id="34" name="PlaceHolder 4"/>
          <p:cNvSpPr>
            <a:spLocks noGrp="1"/>
          </p:cNvSpPr>
          <p:nvPr>
            <p:ph type="body"/>
          </p:nvPr>
        </p:nvSpPr>
        <p:spPr>
          <a:xfrm>
            <a:off x="1032120" y="1600200"/>
            <a:ext cx="200880" cy="2157840"/>
          </a:xfrm>
          <a:prstGeom prst="rect">
            <a:avLst/>
          </a:prstGeom>
        </p:spPr>
        <p:txBody>
          <a:bodyPr lIns="0" tIns="0" rIns="0" bIns="0">
            <a:normAutofit fontScale="9000"/>
          </a:bodyPr>
          <a:lstStyle/>
          <a:p>
            <a:endParaRPr lang="es-ES" sz="3200" b="0" strike="noStrike" spc="-1">
              <a:latin typeface="Arial"/>
            </a:endParaRPr>
          </a:p>
        </p:txBody>
      </p:sp>
      <p:sp>
        <p:nvSpPr>
          <p:cNvPr id="35" name="PlaceHolder 5"/>
          <p:cNvSpPr>
            <a:spLocks noGrp="1"/>
          </p:cNvSpPr>
          <p:nvPr>
            <p:ph type="body"/>
          </p:nvPr>
        </p:nvSpPr>
        <p:spPr>
          <a:xfrm>
            <a:off x="609480" y="3963600"/>
            <a:ext cx="200880" cy="2157840"/>
          </a:xfrm>
          <a:prstGeom prst="rect">
            <a:avLst/>
          </a:prstGeom>
        </p:spPr>
        <p:txBody>
          <a:bodyPr lIns="0" tIns="0" rIns="0" bIns="0">
            <a:normAutofit fontScale="9000"/>
          </a:bodyPr>
          <a:lstStyle/>
          <a:p>
            <a:endParaRPr lang="es-ES" sz="3200" b="0" strike="noStrike" spc="-1">
              <a:latin typeface="Arial"/>
            </a:endParaRPr>
          </a:p>
        </p:txBody>
      </p:sp>
      <p:sp>
        <p:nvSpPr>
          <p:cNvPr id="36" name="PlaceHolder 6"/>
          <p:cNvSpPr>
            <a:spLocks noGrp="1"/>
          </p:cNvSpPr>
          <p:nvPr>
            <p:ph type="body"/>
          </p:nvPr>
        </p:nvSpPr>
        <p:spPr>
          <a:xfrm>
            <a:off x="820800" y="3963600"/>
            <a:ext cx="200880" cy="2157840"/>
          </a:xfrm>
          <a:prstGeom prst="rect">
            <a:avLst/>
          </a:prstGeom>
        </p:spPr>
        <p:txBody>
          <a:bodyPr lIns="0" tIns="0" rIns="0" bIns="0">
            <a:normAutofit fontScale="9000"/>
          </a:bodyPr>
          <a:lstStyle/>
          <a:p>
            <a:endParaRPr lang="es-ES" sz="3200" b="0" strike="noStrike" spc="-1">
              <a:latin typeface="Arial"/>
            </a:endParaRPr>
          </a:p>
        </p:txBody>
      </p:sp>
      <p:sp>
        <p:nvSpPr>
          <p:cNvPr id="37" name="PlaceHolder 7"/>
          <p:cNvSpPr>
            <a:spLocks noGrp="1"/>
          </p:cNvSpPr>
          <p:nvPr>
            <p:ph type="body"/>
          </p:nvPr>
        </p:nvSpPr>
        <p:spPr>
          <a:xfrm>
            <a:off x="1032120" y="3963600"/>
            <a:ext cx="200880" cy="2157840"/>
          </a:xfrm>
          <a:prstGeom prst="rect">
            <a:avLst/>
          </a:prstGeom>
        </p:spPr>
        <p:txBody>
          <a:bodyPr lIns="0" tIns="0" rIns="0" bIns="0">
            <a:normAutofit fontScale="9000"/>
          </a:bodyPr>
          <a:lstStyle/>
          <a:p>
            <a:endParaRPr lang="es-E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
        <p:nvSpPr>
          <p:cNvPr id="3" name="PlaceHolder 2"/>
          <p:cNvSpPr>
            <a:spLocks noGrp="1"/>
          </p:cNvSpPr>
          <p:nvPr>
            <p:ph type="subTitle"/>
          </p:nvPr>
        </p:nvSpPr>
        <p:spPr>
          <a:xfrm>
            <a:off x="609480" y="1600200"/>
            <a:ext cx="624600" cy="45244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
        <p:nvSpPr>
          <p:cNvPr id="5" name="PlaceHolder 2"/>
          <p:cNvSpPr>
            <a:spLocks noGrp="1"/>
          </p:cNvSpPr>
          <p:nvPr>
            <p:ph type="body"/>
          </p:nvPr>
        </p:nvSpPr>
        <p:spPr>
          <a:xfrm>
            <a:off x="609480" y="1600200"/>
            <a:ext cx="624600" cy="4524480"/>
          </a:xfrm>
          <a:prstGeom prst="rect">
            <a:avLst/>
          </a:prstGeom>
        </p:spPr>
        <p:txBody>
          <a:bodyPr lIns="0" tIns="0" rIns="0" bIns="0">
            <a:normAutofit fontScale="30000"/>
          </a:bodyPr>
          <a:lstStyle/>
          <a:p>
            <a:endParaRPr lang="es-E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
        <p:nvSpPr>
          <p:cNvPr id="7" name="PlaceHolder 2"/>
          <p:cNvSpPr>
            <a:spLocks noGrp="1"/>
          </p:cNvSpPr>
          <p:nvPr>
            <p:ph type="body"/>
          </p:nvPr>
        </p:nvSpPr>
        <p:spPr>
          <a:xfrm>
            <a:off x="609480" y="1600200"/>
            <a:ext cx="304560" cy="4524480"/>
          </a:xfrm>
          <a:prstGeom prst="rect">
            <a:avLst/>
          </a:prstGeom>
        </p:spPr>
        <p:txBody>
          <a:bodyPr lIns="0" tIns="0" rIns="0" bIns="0">
            <a:normAutofit fontScale="27000"/>
          </a:bodyPr>
          <a:lstStyle/>
          <a:p>
            <a:endParaRPr lang="es-ES" sz="3200" b="0" strike="noStrike" spc="-1">
              <a:latin typeface="Arial"/>
            </a:endParaRPr>
          </a:p>
        </p:txBody>
      </p:sp>
      <p:sp>
        <p:nvSpPr>
          <p:cNvPr id="8" name="PlaceHolder 3"/>
          <p:cNvSpPr>
            <a:spLocks noGrp="1"/>
          </p:cNvSpPr>
          <p:nvPr>
            <p:ph type="body"/>
          </p:nvPr>
        </p:nvSpPr>
        <p:spPr>
          <a:xfrm>
            <a:off x="929520" y="1600200"/>
            <a:ext cx="304560" cy="4524480"/>
          </a:xfrm>
          <a:prstGeom prst="rect">
            <a:avLst/>
          </a:prstGeom>
        </p:spPr>
        <p:txBody>
          <a:bodyPr lIns="0" tIns="0" rIns="0" bIns="0">
            <a:normAutofit fontScale="27000"/>
          </a:bodyPr>
          <a:lstStyle/>
          <a:p>
            <a:endParaRPr lang="es-E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2880"/>
            <a:ext cx="1097136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
        <p:nvSpPr>
          <p:cNvPr id="12" name="PlaceHolder 2"/>
          <p:cNvSpPr>
            <a:spLocks noGrp="1"/>
          </p:cNvSpPr>
          <p:nvPr>
            <p:ph type="body"/>
          </p:nvPr>
        </p:nvSpPr>
        <p:spPr>
          <a:xfrm>
            <a:off x="609480" y="1600200"/>
            <a:ext cx="304560" cy="2157840"/>
          </a:xfrm>
          <a:prstGeom prst="rect">
            <a:avLst/>
          </a:prstGeom>
        </p:spPr>
        <p:txBody>
          <a:bodyPr lIns="0" tIns="0" rIns="0" bIns="0">
            <a:normAutofit fontScale="9000"/>
          </a:bodyPr>
          <a:lstStyle/>
          <a:p>
            <a:endParaRPr lang="es-ES" sz="3200" b="0" strike="noStrike" spc="-1">
              <a:latin typeface="Arial"/>
            </a:endParaRPr>
          </a:p>
        </p:txBody>
      </p:sp>
      <p:sp>
        <p:nvSpPr>
          <p:cNvPr id="13" name="PlaceHolder 3"/>
          <p:cNvSpPr>
            <a:spLocks noGrp="1"/>
          </p:cNvSpPr>
          <p:nvPr>
            <p:ph type="body"/>
          </p:nvPr>
        </p:nvSpPr>
        <p:spPr>
          <a:xfrm>
            <a:off x="929520" y="1600200"/>
            <a:ext cx="304560" cy="4524480"/>
          </a:xfrm>
          <a:prstGeom prst="rect">
            <a:avLst/>
          </a:prstGeom>
        </p:spPr>
        <p:txBody>
          <a:bodyPr lIns="0" tIns="0" rIns="0" bIns="0">
            <a:normAutofit fontScale="27000"/>
          </a:bodyPr>
          <a:lstStyle/>
          <a:p>
            <a:endParaRPr lang="es-ES" sz="3200" b="0" strike="noStrike" spc="-1">
              <a:latin typeface="Arial"/>
            </a:endParaRPr>
          </a:p>
        </p:txBody>
      </p:sp>
      <p:sp>
        <p:nvSpPr>
          <p:cNvPr id="14" name="PlaceHolder 4"/>
          <p:cNvSpPr>
            <a:spLocks noGrp="1"/>
          </p:cNvSpPr>
          <p:nvPr>
            <p:ph type="body"/>
          </p:nvPr>
        </p:nvSpPr>
        <p:spPr>
          <a:xfrm>
            <a:off x="609480" y="3963600"/>
            <a:ext cx="304560" cy="2157840"/>
          </a:xfrm>
          <a:prstGeom prst="rect">
            <a:avLst/>
          </a:prstGeom>
        </p:spPr>
        <p:txBody>
          <a:bodyPr lIns="0" tIns="0" rIns="0" bIns="0">
            <a:normAutofit fontScale="9000"/>
          </a:bodyPr>
          <a:lstStyle/>
          <a:p>
            <a:endParaRPr lang="es-E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
        <p:nvSpPr>
          <p:cNvPr id="16" name="PlaceHolder 2"/>
          <p:cNvSpPr>
            <a:spLocks noGrp="1"/>
          </p:cNvSpPr>
          <p:nvPr>
            <p:ph type="body"/>
          </p:nvPr>
        </p:nvSpPr>
        <p:spPr>
          <a:xfrm>
            <a:off x="609480" y="1600200"/>
            <a:ext cx="304560" cy="4524480"/>
          </a:xfrm>
          <a:prstGeom prst="rect">
            <a:avLst/>
          </a:prstGeom>
        </p:spPr>
        <p:txBody>
          <a:bodyPr lIns="0" tIns="0" rIns="0" bIns="0">
            <a:normAutofit fontScale="27000"/>
          </a:bodyPr>
          <a:lstStyle/>
          <a:p>
            <a:endParaRPr lang="es-ES" sz="3200" b="0" strike="noStrike" spc="-1">
              <a:latin typeface="Arial"/>
            </a:endParaRPr>
          </a:p>
        </p:txBody>
      </p:sp>
      <p:sp>
        <p:nvSpPr>
          <p:cNvPr id="17" name="PlaceHolder 3"/>
          <p:cNvSpPr>
            <a:spLocks noGrp="1"/>
          </p:cNvSpPr>
          <p:nvPr>
            <p:ph type="body"/>
          </p:nvPr>
        </p:nvSpPr>
        <p:spPr>
          <a:xfrm>
            <a:off x="929520" y="1600200"/>
            <a:ext cx="304560" cy="2157840"/>
          </a:xfrm>
          <a:prstGeom prst="rect">
            <a:avLst/>
          </a:prstGeom>
        </p:spPr>
        <p:txBody>
          <a:bodyPr lIns="0" tIns="0" rIns="0" bIns="0">
            <a:normAutofit fontScale="9000"/>
          </a:bodyPr>
          <a:lstStyle/>
          <a:p>
            <a:endParaRPr lang="es-ES" sz="3200" b="0" strike="noStrike" spc="-1">
              <a:latin typeface="Arial"/>
            </a:endParaRPr>
          </a:p>
        </p:txBody>
      </p:sp>
      <p:sp>
        <p:nvSpPr>
          <p:cNvPr id="18" name="PlaceHolder 4"/>
          <p:cNvSpPr>
            <a:spLocks noGrp="1"/>
          </p:cNvSpPr>
          <p:nvPr>
            <p:ph type="body"/>
          </p:nvPr>
        </p:nvSpPr>
        <p:spPr>
          <a:xfrm>
            <a:off x="929520" y="3963600"/>
            <a:ext cx="304560" cy="2157840"/>
          </a:xfrm>
          <a:prstGeom prst="rect">
            <a:avLst/>
          </a:prstGeom>
        </p:spPr>
        <p:txBody>
          <a:bodyPr lIns="0" tIns="0" rIns="0" bIns="0">
            <a:normAutofit fontScale="9000"/>
          </a:bodyPr>
          <a:lstStyle/>
          <a:p>
            <a:endParaRPr lang="es-E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
        <p:nvSpPr>
          <p:cNvPr id="20" name="PlaceHolder 2"/>
          <p:cNvSpPr>
            <a:spLocks noGrp="1"/>
          </p:cNvSpPr>
          <p:nvPr>
            <p:ph type="body"/>
          </p:nvPr>
        </p:nvSpPr>
        <p:spPr>
          <a:xfrm>
            <a:off x="609480" y="1600200"/>
            <a:ext cx="304560" cy="2157840"/>
          </a:xfrm>
          <a:prstGeom prst="rect">
            <a:avLst/>
          </a:prstGeom>
        </p:spPr>
        <p:txBody>
          <a:bodyPr lIns="0" tIns="0" rIns="0" bIns="0">
            <a:normAutofit fontScale="9000"/>
          </a:bodyPr>
          <a:lstStyle/>
          <a:p>
            <a:endParaRPr lang="es-ES" sz="3200" b="0" strike="noStrike" spc="-1">
              <a:latin typeface="Arial"/>
            </a:endParaRPr>
          </a:p>
        </p:txBody>
      </p:sp>
      <p:sp>
        <p:nvSpPr>
          <p:cNvPr id="21" name="PlaceHolder 3"/>
          <p:cNvSpPr>
            <a:spLocks noGrp="1"/>
          </p:cNvSpPr>
          <p:nvPr>
            <p:ph type="body"/>
          </p:nvPr>
        </p:nvSpPr>
        <p:spPr>
          <a:xfrm>
            <a:off x="929520" y="1600200"/>
            <a:ext cx="304560" cy="2157840"/>
          </a:xfrm>
          <a:prstGeom prst="rect">
            <a:avLst/>
          </a:prstGeom>
        </p:spPr>
        <p:txBody>
          <a:bodyPr lIns="0" tIns="0" rIns="0" bIns="0">
            <a:normAutofit fontScale="9000"/>
          </a:bodyPr>
          <a:lstStyle/>
          <a:p>
            <a:endParaRPr lang="es-ES" sz="3200" b="0" strike="noStrike" spc="-1">
              <a:latin typeface="Arial"/>
            </a:endParaRPr>
          </a:p>
        </p:txBody>
      </p:sp>
      <p:sp>
        <p:nvSpPr>
          <p:cNvPr id="22" name="PlaceHolder 4"/>
          <p:cNvSpPr>
            <a:spLocks noGrp="1"/>
          </p:cNvSpPr>
          <p:nvPr>
            <p:ph type="body"/>
          </p:nvPr>
        </p:nvSpPr>
        <p:spPr>
          <a:xfrm>
            <a:off x="609480" y="3963600"/>
            <a:ext cx="624600" cy="2157840"/>
          </a:xfrm>
          <a:prstGeom prst="rect">
            <a:avLst/>
          </a:prstGeom>
        </p:spPr>
        <p:txBody>
          <a:bodyPr lIns="0" tIns="0" rIns="0" bIns="0">
            <a:normAutofit fontScale="9000"/>
          </a:bodyPr>
          <a:lstStyle/>
          <a:p>
            <a:endParaRPr lang="es-E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s-ES" sz="4400" b="0" strike="noStrike" spc="-1">
                <a:latin typeface="Arial"/>
              </a:rPr>
              <a:t>Pulse para editar el formato del texto de título</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youtu.be/B2AR-MhsLo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mailto:imuro@db.uc3m.es" TargetMode="External"/><Relationship Id="rId5" Type="http://schemas.openxmlformats.org/officeDocument/2006/relationships/hyperlink" Target="mailto:Equipo%20de%20trabajo%20en%20Humanidades%20Digitales%20de%20la%20Biblioteca%20de%20Humanidades,%20Comunicaci&#243;n%20y%20Documentaci&#243;n"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4.jpg"/><Relationship Id="rId5" Type="http://schemas.openxmlformats.org/officeDocument/2006/relationships/hyperlink" Target="https://humanidadesdigitales.uc3m.es/s/mitra/page/inicio" TargetMode="External"/><Relationship Id="rId4" Type="http://schemas.openxmlformats.org/officeDocument/2006/relationships/hyperlink" Target="https://humanidadesdigitales.uc3m.es/s/ripomphei/page/inici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mov"/><Relationship Id="rId4" Type="http://schemas.openxmlformats.org/officeDocument/2006/relationships/hyperlink" Target="https://humanidadesdigitales.uc3m.es/s/cine-de-movilidad/page/inici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hyperlink" Target="https://es.wikipedia.org/wiki/C%C3%B3digo_abiert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2209680" y="1845000"/>
            <a:ext cx="7770960" cy="1468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endParaRPr lang="es-ES" sz="1800" b="0" strike="noStrike" spc="-1" dirty="0">
              <a:latin typeface="Arial"/>
            </a:endParaRPr>
          </a:p>
          <a:p>
            <a:pPr algn="ctr">
              <a:lnSpc>
                <a:spcPct val="100000"/>
              </a:lnSpc>
            </a:pPr>
            <a:endParaRPr lang="es-ES" sz="1800" b="0" strike="noStrike" spc="-1" dirty="0">
              <a:latin typeface="Arial"/>
            </a:endParaRPr>
          </a:p>
          <a:p>
            <a:pPr algn="ctr">
              <a:lnSpc>
                <a:spcPct val="100000"/>
              </a:lnSpc>
            </a:pPr>
            <a:r>
              <a:rPr lang="es-ES" sz="3200" b="1" strike="noStrike" spc="-1" dirty="0">
                <a:solidFill>
                  <a:srgbClr val="A50021"/>
                </a:solidFill>
                <a:latin typeface="Calibri"/>
                <a:ea typeface="DejaVu Sans"/>
              </a:rPr>
              <a:t>Jornada Consorcio Madroño</a:t>
            </a:r>
            <a:br>
              <a:rPr dirty="0"/>
            </a:br>
            <a:endParaRPr lang="es-ES" sz="2400" b="1" spc="-1" dirty="0">
              <a:solidFill>
                <a:srgbClr val="A50021"/>
              </a:solidFill>
              <a:latin typeface="Calibri"/>
              <a:ea typeface="DejaVu Sans"/>
            </a:endParaRPr>
          </a:p>
          <a:p>
            <a:pPr algn="ctr">
              <a:lnSpc>
                <a:spcPct val="100000"/>
              </a:lnSpc>
            </a:pPr>
            <a:r>
              <a:rPr lang="es-ES" sz="2400" b="1" strike="noStrike" spc="-1" dirty="0">
                <a:solidFill>
                  <a:srgbClr val="A50021"/>
                </a:solidFill>
                <a:latin typeface="Calibri"/>
                <a:ea typeface="DejaVu Sans"/>
              </a:rPr>
              <a:t>TRANSFERENCIA DE RESULTADOS DE INVESTIGACIÓN evolución y desarrollo del apoyo de la biblioteca UC3M en nuevos proyectos de Humanidades Digitales</a:t>
            </a:r>
            <a:endParaRPr lang="es-ES" sz="2400" b="0" strike="noStrike" spc="-1" dirty="0">
              <a:latin typeface="Arial"/>
            </a:endParaRPr>
          </a:p>
        </p:txBody>
      </p:sp>
      <p:sp>
        <p:nvSpPr>
          <p:cNvPr id="84" name="CustomShape 2"/>
          <p:cNvSpPr/>
          <p:nvPr/>
        </p:nvSpPr>
        <p:spPr>
          <a:xfrm>
            <a:off x="-76320" y="4179193"/>
            <a:ext cx="12166920" cy="5057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endParaRPr lang="es-ES" sz="1800" b="0" strike="noStrike" spc="-1" dirty="0">
              <a:latin typeface="Arial"/>
            </a:endParaRPr>
          </a:p>
          <a:p>
            <a:pPr algn="ctr">
              <a:lnSpc>
                <a:spcPct val="100000"/>
              </a:lnSpc>
            </a:pPr>
            <a:endParaRPr lang="es-ES" sz="1800" b="0" strike="noStrike" spc="-1" dirty="0">
              <a:latin typeface="Arial"/>
            </a:endParaRPr>
          </a:p>
          <a:p>
            <a:pPr algn="ctr">
              <a:lnSpc>
                <a:spcPct val="100000"/>
              </a:lnSpc>
            </a:pPr>
            <a:endParaRPr lang="es-ES" sz="2600" b="1" strike="noStrike" spc="-1" dirty="0">
              <a:solidFill>
                <a:srgbClr val="A50021"/>
              </a:solidFill>
              <a:latin typeface="Calibri"/>
              <a:ea typeface="DejaVu Sans"/>
            </a:endParaRPr>
          </a:p>
          <a:p>
            <a:pPr algn="ctr">
              <a:lnSpc>
                <a:spcPct val="100000"/>
              </a:lnSpc>
            </a:pPr>
            <a:endParaRPr lang="es-ES" sz="2600" b="1" spc="-1" dirty="0">
              <a:solidFill>
                <a:srgbClr val="A50021"/>
              </a:solidFill>
              <a:latin typeface="Calibri"/>
              <a:ea typeface="DejaVu Sans"/>
            </a:endParaRPr>
          </a:p>
          <a:p>
            <a:pPr algn="ctr">
              <a:lnSpc>
                <a:spcPct val="100000"/>
              </a:lnSpc>
            </a:pPr>
            <a:endParaRPr lang="es-ES" sz="2600" b="1" strike="noStrike" spc="-1" dirty="0">
              <a:solidFill>
                <a:srgbClr val="A50021"/>
              </a:solidFill>
              <a:latin typeface="Calibri"/>
              <a:ea typeface="DejaVu Sans"/>
            </a:endParaRPr>
          </a:p>
          <a:p>
            <a:pPr algn="ctr">
              <a:lnSpc>
                <a:spcPct val="100000"/>
              </a:lnSpc>
            </a:pPr>
            <a:endParaRPr lang="es-ES" sz="2600" b="1" spc="-1" dirty="0">
              <a:solidFill>
                <a:srgbClr val="A50021"/>
              </a:solidFill>
              <a:latin typeface="Calibri"/>
              <a:ea typeface="DejaVu Sans"/>
            </a:endParaRPr>
          </a:p>
          <a:p>
            <a:pPr algn="ctr">
              <a:lnSpc>
                <a:spcPct val="100000"/>
              </a:lnSpc>
            </a:pPr>
            <a:endParaRPr lang="es-ES" sz="2600" b="1" strike="noStrike" spc="-1" dirty="0">
              <a:solidFill>
                <a:srgbClr val="A50021"/>
              </a:solidFill>
              <a:latin typeface="Calibri"/>
              <a:ea typeface="DejaVu Sans"/>
            </a:endParaRPr>
          </a:p>
          <a:p>
            <a:pPr algn="ctr">
              <a:lnSpc>
                <a:spcPct val="100000"/>
              </a:lnSpc>
            </a:pPr>
            <a:r>
              <a:rPr lang="es-ES" sz="2600" b="1" strike="noStrike" spc="-1" dirty="0">
                <a:solidFill>
                  <a:srgbClr val="A50021"/>
                </a:solidFill>
                <a:latin typeface="Calibri"/>
                <a:ea typeface="DejaVu Sans"/>
              </a:rPr>
              <a:t>Madrid, 07 de 10 de 2021</a:t>
            </a:r>
          </a:p>
          <a:p>
            <a:pPr algn="ctr">
              <a:lnSpc>
                <a:spcPct val="100000"/>
              </a:lnSpc>
            </a:pPr>
            <a:endParaRPr lang="es-ES" sz="2600" b="1" spc="-1" dirty="0">
              <a:solidFill>
                <a:srgbClr val="A50021"/>
              </a:solidFill>
              <a:latin typeface="Calibri"/>
            </a:endParaRPr>
          </a:p>
          <a:p>
            <a:pPr algn="ctr">
              <a:lnSpc>
                <a:spcPct val="100000"/>
              </a:lnSpc>
            </a:pPr>
            <a:r>
              <a:rPr lang="es-ES" sz="2600" b="1" strike="noStrike" spc="-1" dirty="0">
                <a:solidFill>
                  <a:srgbClr val="A50021"/>
                </a:solidFill>
                <a:latin typeface="Calibri"/>
              </a:rPr>
              <a:t>							Mar Bujalance</a:t>
            </a:r>
          </a:p>
          <a:p>
            <a:pPr algn="ctr">
              <a:lnSpc>
                <a:spcPct val="100000"/>
              </a:lnSpc>
            </a:pPr>
            <a:r>
              <a:rPr lang="es-ES" sz="2600" b="1" spc="-1" dirty="0">
                <a:solidFill>
                  <a:srgbClr val="A50021"/>
                </a:solidFill>
                <a:latin typeface="Calibri"/>
              </a:rPr>
              <a:t>						                  Inmaculada Muro</a:t>
            </a:r>
            <a:endParaRPr lang="es-ES" sz="2600" b="0" strike="noStrike" spc="-1" dirty="0">
              <a:latin typeface="Arial"/>
            </a:endParaRPr>
          </a:p>
        </p:txBody>
      </p:sp>
      <p:sp>
        <p:nvSpPr>
          <p:cNvPr id="85" name="CustomShape 3"/>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86" name="CustomShape 4"/>
          <p:cNvSpPr/>
          <p:nvPr/>
        </p:nvSpPr>
        <p:spPr>
          <a:xfrm>
            <a:off x="0" y="6618960"/>
            <a:ext cx="12164400" cy="23760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87" name="CustomShape 5"/>
          <p:cNvSpPr/>
          <p:nvPr/>
        </p:nvSpPr>
        <p:spPr>
          <a:xfrm>
            <a:off x="4727880" y="5604120"/>
            <a:ext cx="2503080" cy="505800"/>
          </a:xfrm>
          <a:prstGeom prst="rect">
            <a:avLst/>
          </a:prstGeom>
          <a:noFill/>
          <a:ln w="0">
            <a:noFill/>
          </a:ln>
        </p:spPr>
        <p:style>
          <a:lnRef idx="0">
            <a:scrgbClr r="0" g="0" b="0"/>
          </a:lnRef>
          <a:fillRef idx="0">
            <a:scrgbClr r="0" g="0" b="0"/>
          </a:fillRef>
          <a:effectRef idx="0">
            <a:scrgbClr r="0" g="0" b="0"/>
          </a:effectRef>
          <a:fontRef idx="minor"/>
        </p:style>
      </p:sp>
      <p:pic>
        <p:nvPicPr>
          <p:cNvPr id="88" name="Imagen 87"/>
          <p:cNvPicPr/>
          <p:nvPr/>
        </p:nvPicPr>
        <p:blipFill>
          <a:blip r:embed="rId3"/>
          <a:stretch/>
        </p:blipFill>
        <p:spPr>
          <a:xfrm>
            <a:off x="4508820" y="823500"/>
            <a:ext cx="3044160" cy="1079640"/>
          </a:xfrm>
          <a:prstGeom prst="rect">
            <a:avLst/>
          </a:prstGeom>
          <a:ln w="0">
            <a:noFill/>
          </a:ln>
        </p:spPr>
      </p:pic>
      <p:pic>
        <p:nvPicPr>
          <p:cNvPr id="89" name="Imagen 88"/>
          <p:cNvPicPr/>
          <p:nvPr/>
        </p:nvPicPr>
        <p:blipFill>
          <a:blip r:embed="rId4"/>
          <a:stretch/>
        </p:blipFill>
        <p:spPr>
          <a:xfrm>
            <a:off x="0" y="0"/>
            <a:ext cx="554400" cy="55584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3593" y="-2044"/>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528811" y="117360"/>
            <a:ext cx="6836669"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0" y="-2044"/>
            <a:ext cx="554400" cy="555840"/>
          </a:xfrm>
          <a:prstGeom prst="rect">
            <a:avLst/>
          </a:prstGeom>
          <a:ln w="0">
            <a:noFill/>
          </a:ln>
        </p:spPr>
      </p:pic>
      <p:sp>
        <p:nvSpPr>
          <p:cNvPr id="13" name="Título 12">
            <a:extLst>
              <a:ext uri="{FF2B5EF4-FFF2-40B4-BE49-F238E27FC236}">
                <a16:creationId xmlns:a16="http://schemas.microsoft.com/office/drawing/2014/main" id="{2BD53667-8E94-42C9-8ACD-A1C056C588C9}"/>
              </a:ext>
            </a:extLst>
          </p:cNvPr>
          <p:cNvSpPr>
            <a:spLocks noGrp="1"/>
          </p:cNvSpPr>
          <p:nvPr>
            <p:ph type="title"/>
          </p:nvPr>
        </p:nvSpPr>
        <p:spPr>
          <a:xfrm>
            <a:off x="609480" y="401216"/>
            <a:ext cx="10971360" cy="1026368"/>
          </a:xfrm>
        </p:spPr>
        <p:txBody>
          <a:bodyPr/>
          <a:lstStyle/>
          <a:p>
            <a:r>
              <a:rPr lang="es-ES" sz="3600" dirty="0">
                <a:solidFill>
                  <a:srgbClr val="C00000"/>
                </a:solidFill>
              </a:rPr>
              <a:t>Geolocalización</a:t>
            </a:r>
          </a:p>
        </p:txBody>
      </p:sp>
      <p:sp>
        <p:nvSpPr>
          <p:cNvPr id="14" name="Marcador de texto 13">
            <a:extLst>
              <a:ext uri="{FF2B5EF4-FFF2-40B4-BE49-F238E27FC236}">
                <a16:creationId xmlns:a16="http://schemas.microsoft.com/office/drawing/2014/main" id="{684BDDEA-3C4D-4A22-B21E-EEFB40745E33}"/>
              </a:ext>
            </a:extLst>
          </p:cNvPr>
          <p:cNvSpPr>
            <a:spLocks noGrp="1"/>
          </p:cNvSpPr>
          <p:nvPr>
            <p:ph type="body"/>
          </p:nvPr>
        </p:nvSpPr>
        <p:spPr>
          <a:xfrm>
            <a:off x="929520" y="1600200"/>
            <a:ext cx="10528472" cy="909735"/>
          </a:xfrm>
        </p:spPr>
        <p:txBody>
          <a:bodyPr>
            <a:normAutofit/>
          </a:bodyPr>
          <a:lstStyle/>
          <a:p>
            <a:endParaRPr lang="es-ES" dirty="0"/>
          </a:p>
        </p:txBody>
      </p:sp>
      <p:sp>
        <p:nvSpPr>
          <p:cNvPr id="15" name="Marcador de texto 14">
            <a:extLst>
              <a:ext uri="{FF2B5EF4-FFF2-40B4-BE49-F238E27FC236}">
                <a16:creationId xmlns:a16="http://schemas.microsoft.com/office/drawing/2014/main" id="{3F4DBADE-CA98-4EB1-B4E1-27CD28D0AAB5}"/>
              </a:ext>
            </a:extLst>
          </p:cNvPr>
          <p:cNvSpPr>
            <a:spLocks noGrp="1"/>
          </p:cNvSpPr>
          <p:nvPr>
            <p:ph type="body"/>
          </p:nvPr>
        </p:nvSpPr>
        <p:spPr>
          <a:xfrm>
            <a:off x="6361342" y="3920264"/>
            <a:ext cx="5074879" cy="2138400"/>
          </a:xfrm>
        </p:spPr>
        <p:txBody>
          <a:bodyPr>
            <a:normAutofit/>
          </a:bodyPr>
          <a:lstStyle/>
          <a:p>
            <a:endParaRPr lang="es-ES" dirty="0"/>
          </a:p>
        </p:txBody>
      </p:sp>
      <p:sp>
        <p:nvSpPr>
          <p:cNvPr id="16" name="Marcador de texto 15">
            <a:extLst>
              <a:ext uri="{FF2B5EF4-FFF2-40B4-BE49-F238E27FC236}">
                <a16:creationId xmlns:a16="http://schemas.microsoft.com/office/drawing/2014/main" id="{4512AA17-DD1A-42B0-978D-854B45B852D4}"/>
              </a:ext>
            </a:extLst>
          </p:cNvPr>
          <p:cNvSpPr>
            <a:spLocks noGrp="1"/>
          </p:cNvSpPr>
          <p:nvPr>
            <p:ph type="body"/>
          </p:nvPr>
        </p:nvSpPr>
        <p:spPr>
          <a:xfrm>
            <a:off x="925604" y="3067918"/>
            <a:ext cx="5082064" cy="3584020"/>
          </a:xfrm>
        </p:spPr>
        <p:txBody>
          <a:bodyPr>
            <a:normAutofit fontScale="92500"/>
          </a:bodyPr>
          <a:lstStyle/>
          <a:p>
            <a:pPr marL="0" indent="0">
              <a:buNone/>
            </a:pPr>
            <a:r>
              <a:rPr lang="es-ES" sz="2300" dirty="0"/>
              <a:t>Este archivo recoge ejemplos del ‘</a:t>
            </a:r>
            <a:r>
              <a:rPr lang="es-ES" sz="2300" dirty="0">
                <a:solidFill>
                  <a:srgbClr val="C00000"/>
                </a:solidFill>
              </a:rPr>
              <a:t>cine de movilidad</a:t>
            </a:r>
            <a:r>
              <a:rPr lang="es-ES" sz="2300" dirty="0"/>
              <a:t>’ para estudiar las producciones audiovisuales de diásporas, migrantes, exiliados, refugiados y desplazados a nivel internacional. La web funciona como una base de datos de acceso libre, cuyo objetivo es catalogar todas las películas que contienen elementos de movilidad, priorizando los desplazamientos que se dan entre los países de habla hispana a ambos lados del Atlántico.</a:t>
            </a:r>
          </a:p>
          <a:p>
            <a:endParaRPr lang="es-ES" sz="1900" dirty="0"/>
          </a:p>
        </p:txBody>
      </p:sp>
      <p:pic>
        <p:nvPicPr>
          <p:cNvPr id="20" name="Imagen 19">
            <a:extLst>
              <a:ext uri="{FF2B5EF4-FFF2-40B4-BE49-F238E27FC236}">
                <a16:creationId xmlns:a16="http://schemas.microsoft.com/office/drawing/2014/main" id="{5B86493F-E339-407A-A5A2-0093FA4B1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476" y="1600200"/>
            <a:ext cx="8812831" cy="1203303"/>
          </a:xfrm>
          <a:prstGeom prst="rect">
            <a:avLst/>
          </a:prstGeom>
        </p:spPr>
      </p:pic>
      <p:pic>
        <p:nvPicPr>
          <p:cNvPr id="22" name="Imagen 21">
            <a:extLst>
              <a:ext uri="{FF2B5EF4-FFF2-40B4-BE49-F238E27FC236}">
                <a16:creationId xmlns:a16="http://schemas.microsoft.com/office/drawing/2014/main" id="{5DE376EF-29C6-445D-B603-6D798945DC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0445" y="3067917"/>
            <a:ext cx="4114089" cy="3236287"/>
          </a:xfrm>
          <a:prstGeom prst="rect">
            <a:avLst/>
          </a:prstGeom>
        </p:spPr>
      </p:pic>
    </p:spTree>
    <p:extLst>
      <p:ext uri="{BB962C8B-B14F-4D97-AF65-F5344CB8AC3E}">
        <p14:creationId xmlns:p14="http://schemas.microsoft.com/office/powerpoint/2010/main" val="2516978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3593" y="-2044"/>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541690" y="117360"/>
            <a:ext cx="682379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13593" y="0"/>
            <a:ext cx="554400" cy="555840"/>
          </a:xfrm>
          <a:prstGeom prst="rect">
            <a:avLst/>
          </a:prstGeom>
          <a:ln w="0">
            <a:noFill/>
          </a:ln>
        </p:spPr>
      </p:pic>
      <p:sp>
        <p:nvSpPr>
          <p:cNvPr id="7" name="Título 6">
            <a:extLst>
              <a:ext uri="{FF2B5EF4-FFF2-40B4-BE49-F238E27FC236}">
                <a16:creationId xmlns:a16="http://schemas.microsoft.com/office/drawing/2014/main" id="{74A0FAC9-11DC-4B74-A360-E8FFCBD31896}"/>
              </a:ext>
            </a:extLst>
          </p:cNvPr>
          <p:cNvSpPr>
            <a:spLocks noGrp="1"/>
          </p:cNvSpPr>
          <p:nvPr>
            <p:ph type="title"/>
          </p:nvPr>
        </p:nvSpPr>
        <p:spPr>
          <a:xfrm>
            <a:off x="609480" y="484676"/>
            <a:ext cx="10971360" cy="933004"/>
          </a:xfrm>
        </p:spPr>
        <p:txBody>
          <a:bodyPr/>
          <a:lstStyle/>
          <a:p>
            <a:r>
              <a:rPr lang="es-ES" sz="3600" dirty="0">
                <a:solidFill>
                  <a:srgbClr val="C00000"/>
                </a:solidFill>
              </a:rPr>
              <a:t>Geolocalización</a:t>
            </a:r>
          </a:p>
        </p:txBody>
      </p:sp>
      <p:sp>
        <p:nvSpPr>
          <p:cNvPr id="8" name="Marcador de texto 7">
            <a:extLst>
              <a:ext uri="{FF2B5EF4-FFF2-40B4-BE49-F238E27FC236}">
                <a16:creationId xmlns:a16="http://schemas.microsoft.com/office/drawing/2014/main" id="{DA51936C-307B-45C0-9886-852015BAF160}"/>
              </a:ext>
            </a:extLst>
          </p:cNvPr>
          <p:cNvSpPr>
            <a:spLocks noGrp="1"/>
          </p:cNvSpPr>
          <p:nvPr>
            <p:ph type="body"/>
          </p:nvPr>
        </p:nvSpPr>
        <p:spPr>
          <a:xfrm>
            <a:off x="609480" y="1692604"/>
            <a:ext cx="5222153" cy="2065436"/>
          </a:xfrm>
        </p:spPr>
        <p:txBody>
          <a:bodyPr>
            <a:normAutofit/>
          </a:bodyPr>
          <a:lstStyle/>
          <a:p>
            <a:endParaRPr lang="es-ES" dirty="0"/>
          </a:p>
        </p:txBody>
      </p:sp>
      <p:sp>
        <p:nvSpPr>
          <p:cNvPr id="9" name="Marcador de texto 8">
            <a:extLst>
              <a:ext uri="{FF2B5EF4-FFF2-40B4-BE49-F238E27FC236}">
                <a16:creationId xmlns:a16="http://schemas.microsoft.com/office/drawing/2014/main" id="{1CC8C7B7-F242-46DD-BBEF-17566FC0E179}"/>
              </a:ext>
            </a:extLst>
          </p:cNvPr>
          <p:cNvSpPr>
            <a:spLocks noGrp="1"/>
          </p:cNvSpPr>
          <p:nvPr>
            <p:ph type="body"/>
          </p:nvPr>
        </p:nvSpPr>
        <p:spPr>
          <a:xfrm>
            <a:off x="559233" y="4032963"/>
            <a:ext cx="5322646" cy="2271241"/>
          </a:xfrm>
        </p:spPr>
        <p:txBody>
          <a:bodyPr>
            <a:normAutofit/>
          </a:bodyPr>
          <a:lstStyle/>
          <a:p>
            <a:r>
              <a:rPr lang="es-ES" sz="1900" dirty="0">
                <a:solidFill>
                  <a:srgbClr val="C00000"/>
                </a:solidFill>
              </a:rPr>
              <a:t>El cónsul de Burdeos </a:t>
            </a:r>
            <a:r>
              <a:rPr lang="es-ES" sz="1900" dirty="0"/>
              <a:t>narra la historia de cómo una sola persona ayudó a salvar la vida de más de 30.000 refugiados durante la Segunda Guerra  Mundial, más de un tercio de ellos eran judíos. </a:t>
            </a:r>
          </a:p>
        </p:txBody>
      </p:sp>
      <p:sp>
        <p:nvSpPr>
          <p:cNvPr id="10" name="Marcador de texto 9">
            <a:extLst>
              <a:ext uri="{FF2B5EF4-FFF2-40B4-BE49-F238E27FC236}">
                <a16:creationId xmlns:a16="http://schemas.microsoft.com/office/drawing/2014/main" id="{072EFC66-044C-4940-93F1-2373C9E2041F}"/>
              </a:ext>
            </a:extLst>
          </p:cNvPr>
          <p:cNvSpPr>
            <a:spLocks noGrp="1"/>
          </p:cNvSpPr>
          <p:nvPr>
            <p:ph type="body"/>
          </p:nvPr>
        </p:nvSpPr>
        <p:spPr>
          <a:xfrm>
            <a:off x="6923314" y="1660860"/>
            <a:ext cx="4357395" cy="4643344"/>
          </a:xfrm>
        </p:spPr>
        <p:txBody>
          <a:bodyPr>
            <a:normAutofit/>
          </a:bodyPr>
          <a:lstStyle/>
          <a:p>
            <a:endParaRPr lang="es-ES" dirty="0"/>
          </a:p>
        </p:txBody>
      </p:sp>
      <p:sp>
        <p:nvSpPr>
          <p:cNvPr id="4" name="Subtítulo 3">
            <a:extLst>
              <a:ext uri="{FF2B5EF4-FFF2-40B4-BE49-F238E27FC236}">
                <a16:creationId xmlns:a16="http://schemas.microsoft.com/office/drawing/2014/main" id="{0E5FF8AE-F6F8-402B-9D72-A2518A10B49A}"/>
              </a:ext>
            </a:extLst>
          </p:cNvPr>
          <p:cNvSpPr>
            <a:spLocks noGrp="1"/>
          </p:cNvSpPr>
          <p:nvPr>
            <p:ph type="body"/>
          </p:nvPr>
        </p:nvSpPr>
        <p:spPr>
          <a:xfrm>
            <a:off x="609480" y="1371960"/>
            <a:ext cx="10971360" cy="45719"/>
          </a:xfrm>
        </p:spPr>
        <p:txBody>
          <a:bodyPr>
            <a:normAutofit fontScale="25000" lnSpcReduction="20000"/>
          </a:bodyPr>
          <a:lstStyle/>
          <a:p>
            <a:pPr marL="0" indent="0">
              <a:buNone/>
            </a:pPr>
            <a:endParaRPr lang="es-ES" dirty="0"/>
          </a:p>
          <a:p>
            <a:endParaRPr lang="es-ES" dirty="0"/>
          </a:p>
        </p:txBody>
      </p:sp>
      <p:pic>
        <p:nvPicPr>
          <p:cNvPr id="12" name="Imagen 11">
            <a:hlinkClick r:id="rId4"/>
            <a:extLst>
              <a:ext uri="{FF2B5EF4-FFF2-40B4-BE49-F238E27FC236}">
                <a16:creationId xmlns:a16="http://schemas.microsoft.com/office/drawing/2014/main" id="{465BA393-E559-46C6-96A0-F52B6B0D74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233" y="1475258"/>
            <a:ext cx="5322646" cy="2340359"/>
          </a:xfrm>
          <a:prstGeom prst="rect">
            <a:avLst/>
          </a:prstGeom>
        </p:spPr>
      </p:pic>
      <p:pic>
        <p:nvPicPr>
          <p:cNvPr id="14" name="Imagen 13">
            <a:extLst>
              <a:ext uri="{FF2B5EF4-FFF2-40B4-BE49-F238E27FC236}">
                <a16:creationId xmlns:a16="http://schemas.microsoft.com/office/drawing/2014/main" id="{7B9EBA12-6B6D-4F70-A901-C058543ECF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8245" y="1375686"/>
            <a:ext cx="5662491" cy="4935225"/>
          </a:xfrm>
          <a:prstGeom prst="rect">
            <a:avLst/>
          </a:prstGeom>
        </p:spPr>
      </p:pic>
    </p:spTree>
    <p:extLst>
      <p:ext uri="{BB962C8B-B14F-4D97-AF65-F5344CB8AC3E}">
        <p14:creationId xmlns:p14="http://schemas.microsoft.com/office/powerpoint/2010/main" val="2680764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4913" y="-5638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701799" y="117360"/>
            <a:ext cx="6663681"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0" y="-40588"/>
            <a:ext cx="554400" cy="555840"/>
          </a:xfrm>
          <a:prstGeom prst="rect">
            <a:avLst/>
          </a:prstGeom>
          <a:ln w="0">
            <a:noFill/>
          </a:ln>
        </p:spPr>
      </p:pic>
      <p:sp>
        <p:nvSpPr>
          <p:cNvPr id="6" name="Título 5">
            <a:extLst>
              <a:ext uri="{FF2B5EF4-FFF2-40B4-BE49-F238E27FC236}">
                <a16:creationId xmlns:a16="http://schemas.microsoft.com/office/drawing/2014/main" id="{E1973DA7-954A-472E-8E19-BB58B3B11C01}"/>
              </a:ext>
            </a:extLst>
          </p:cNvPr>
          <p:cNvSpPr>
            <a:spLocks noGrp="1"/>
          </p:cNvSpPr>
          <p:nvPr>
            <p:ph type="title"/>
          </p:nvPr>
        </p:nvSpPr>
        <p:spPr>
          <a:xfrm>
            <a:off x="618035" y="531043"/>
            <a:ext cx="10971360" cy="1049913"/>
          </a:xfrm>
        </p:spPr>
        <p:txBody>
          <a:bodyPr/>
          <a:lstStyle/>
          <a:p>
            <a:r>
              <a:rPr lang="es-ES" sz="3600" dirty="0">
                <a:solidFill>
                  <a:srgbClr val="C00000"/>
                </a:solidFill>
              </a:rPr>
              <a:t>Exposiciones</a:t>
            </a:r>
          </a:p>
        </p:txBody>
      </p:sp>
      <p:sp>
        <p:nvSpPr>
          <p:cNvPr id="7" name="Marcador de texto 6">
            <a:extLst>
              <a:ext uri="{FF2B5EF4-FFF2-40B4-BE49-F238E27FC236}">
                <a16:creationId xmlns:a16="http://schemas.microsoft.com/office/drawing/2014/main" id="{EB3B3260-BE84-452B-BB6C-50397607F391}"/>
              </a:ext>
            </a:extLst>
          </p:cNvPr>
          <p:cNvSpPr>
            <a:spLocks noGrp="1"/>
          </p:cNvSpPr>
          <p:nvPr>
            <p:ph type="body"/>
          </p:nvPr>
        </p:nvSpPr>
        <p:spPr>
          <a:xfrm>
            <a:off x="242595" y="2313991"/>
            <a:ext cx="4674563" cy="3638940"/>
          </a:xfrm>
        </p:spPr>
        <p:txBody>
          <a:bodyPr>
            <a:normAutofit/>
          </a:bodyPr>
          <a:lstStyle/>
          <a:p>
            <a:pPr algn="just"/>
            <a:r>
              <a:rPr lang="es-ES" sz="2000" dirty="0">
                <a:solidFill>
                  <a:srgbClr val="C00000"/>
                </a:solidFill>
                <a:latin typeface="+mn-lt"/>
              </a:rPr>
              <a:t>Proyecto Historia y Memoria Histórica online (HISMEDI). </a:t>
            </a:r>
            <a:r>
              <a:rPr lang="es-ES" sz="2000" dirty="0">
                <a:latin typeface="+mn-lt"/>
              </a:rPr>
              <a:t>Incluye información sobre la representación de la Guerra Civil y el Franquismo en el entorno digital</a:t>
            </a:r>
          </a:p>
          <a:p>
            <a:endParaRPr lang="es-ES" dirty="0"/>
          </a:p>
        </p:txBody>
      </p:sp>
      <p:sp>
        <p:nvSpPr>
          <p:cNvPr id="8" name="Marcador de texto 7">
            <a:extLst>
              <a:ext uri="{FF2B5EF4-FFF2-40B4-BE49-F238E27FC236}">
                <a16:creationId xmlns:a16="http://schemas.microsoft.com/office/drawing/2014/main" id="{11347B95-C95C-4B66-9017-332109E0491A}"/>
              </a:ext>
            </a:extLst>
          </p:cNvPr>
          <p:cNvSpPr>
            <a:spLocks noGrp="1"/>
          </p:cNvSpPr>
          <p:nvPr>
            <p:ph type="body"/>
          </p:nvPr>
        </p:nvSpPr>
        <p:spPr>
          <a:xfrm>
            <a:off x="5467739" y="1600200"/>
            <a:ext cx="5710333" cy="4567893"/>
          </a:xfrm>
        </p:spPr>
        <p:txBody>
          <a:bodyPr>
            <a:normAutofit/>
          </a:bodyPr>
          <a:lstStyle/>
          <a:p>
            <a:endParaRPr lang="es-ES" dirty="0"/>
          </a:p>
        </p:txBody>
      </p:sp>
      <p:sp>
        <p:nvSpPr>
          <p:cNvPr id="4" name="Subtítulo 3">
            <a:extLst>
              <a:ext uri="{FF2B5EF4-FFF2-40B4-BE49-F238E27FC236}">
                <a16:creationId xmlns:a16="http://schemas.microsoft.com/office/drawing/2014/main" id="{0E5FF8AE-F6F8-402B-9D72-A2518A10B49A}"/>
              </a:ext>
            </a:extLst>
          </p:cNvPr>
          <p:cNvSpPr>
            <a:spLocks noGrp="1"/>
          </p:cNvSpPr>
          <p:nvPr>
            <p:ph type="body"/>
          </p:nvPr>
        </p:nvSpPr>
        <p:spPr>
          <a:xfrm flipV="1">
            <a:off x="609480" y="1200911"/>
            <a:ext cx="10971360" cy="361858"/>
          </a:xfrm>
        </p:spPr>
        <p:txBody>
          <a:bodyPr>
            <a:normAutofit fontScale="72000" lnSpcReduction="20000"/>
          </a:bodyPr>
          <a:lstStyle/>
          <a:p>
            <a:pPr marL="0" indent="0">
              <a:buNone/>
            </a:pPr>
            <a:endParaRPr lang="es-ES" dirty="0"/>
          </a:p>
          <a:p>
            <a:endParaRPr lang="es-ES" dirty="0"/>
          </a:p>
        </p:txBody>
      </p:sp>
      <p:pic>
        <p:nvPicPr>
          <p:cNvPr id="10" name="Imagen 9">
            <a:extLst>
              <a:ext uri="{FF2B5EF4-FFF2-40B4-BE49-F238E27FC236}">
                <a16:creationId xmlns:a16="http://schemas.microsoft.com/office/drawing/2014/main" id="{0A546DFD-BF0B-466F-9889-07689FC955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0351" y="1493279"/>
            <a:ext cx="6663681" cy="1457235"/>
          </a:xfrm>
          <a:prstGeom prst="rect">
            <a:avLst/>
          </a:prstGeom>
        </p:spPr>
      </p:pic>
      <p:pic>
        <p:nvPicPr>
          <p:cNvPr id="12" name="Imagen 11">
            <a:extLst>
              <a:ext uri="{FF2B5EF4-FFF2-40B4-BE49-F238E27FC236}">
                <a16:creationId xmlns:a16="http://schemas.microsoft.com/office/drawing/2014/main" id="{112E6A62-69D7-4159-A9D2-BAEF711B5A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2005" y="2556588"/>
            <a:ext cx="6520372" cy="4184052"/>
          </a:xfrm>
          <a:prstGeom prst="rect">
            <a:avLst/>
          </a:prstGeom>
        </p:spPr>
      </p:pic>
    </p:spTree>
    <p:extLst>
      <p:ext uri="{BB962C8B-B14F-4D97-AF65-F5344CB8AC3E}">
        <p14:creationId xmlns:p14="http://schemas.microsoft.com/office/powerpoint/2010/main" val="1114579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202048" y="11520"/>
            <a:ext cx="11989952"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451538" y="117360"/>
            <a:ext cx="6913942"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14913" y="11520"/>
            <a:ext cx="554400" cy="555840"/>
          </a:xfrm>
          <a:prstGeom prst="rect">
            <a:avLst/>
          </a:prstGeom>
          <a:ln w="0">
            <a:noFill/>
          </a:ln>
        </p:spPr>
      </p:pic>
      <p:sp>
        <p:nvSpPr>
          <p:cNvPr id="2" name="Título 1">
            <a:extLst>
              <a:ext uri="{FF2B5EF4-FFF2-40B4-BE49-F238E27FC236}">
                <a16:creationId xmlns:a16="http://schemas.microsoft.com/office/drawing/2014/main" id="{3DBD225F-B57F-48AD-8A67-2B06FF9944D8}"/>
              </a:ext>
            </a:extLst>
          </p:cNvPr>
          <p:cNvSpPr>
            <a:spLocks noGrp="1"/>
          </p:cNvSpPr>
          <p:nvPr>
            <p:ph type="title"/>
          </p:nvPr>
        </p:nvSpPr>
        <p:spPr>
          <a:xfrm>
            <a:off x="609480" y="508293"/>
            <a:ext cx="10971360" cy="1144800"/>
          </a:xfrm>
        </p:spPr>
        <p:txBody>
          <a:bodyPr/>
          <a:lstStyle/>
          <a:p>
            <a:r>
              <a:rPr lang="es-ES" sz="3600" dirty="0">
                <a:solidFill>
                  <a:srgbClr val="C00000"/>
                </a:solidFill>
              </a:rPr>
              <a:t>Exposiciones</a:t>
            </a:r>
          </a:p>
        </p:txBody>
      </p:sp>
      <p:sp>
        <p:nvSpPr>
          <p:cNvPr id="4" name="Subtítulo 3">
            <a:extLst>
              <a:ext uri="{FF2B5EF4-FFF2-40B4-BE49-F238E27FC236}">
                <a16:creationId xmlns:a16="http://schemas.microsoft.com/office/drawing/2014/main" id="{0E5FF8AE-F6F8-402B-9D72-A2518A10B49A}"/>
              </a:ext>
            </a:extLst>
          </p:cNvPr>
          <p:cNvSpPr>
            <a:spLocks noGrp="1"/>
          </p:cNvSpPr>
          <p:nvPr>
            <p:ph type="body"/>
          </p:nvPr>
        </p:nvSpPr>
        <p:spPr>
          <a:xfrm>
            <a:off x="569313" y="1377611"/>
            <a:ext cx="10971360" cy="1144800"/>
          </a:xfrm>
        </p:spPr>
        <p:txBody>
          <a:bodyPr>
            <a:normAutofit fontScale="97500"/>
          </a:bodyPr>
          <a:lstStyle/>
          <a:p>
            <a:pPr marL="0" indent="0">
              <a:buNone/>
            </a:pPr>
            <a:endParaRPr lang="es-ES" dirty="0"/>
          </a:p>
          <a:p>
            <a:endParaRPr lang="es-ES" dirty="0"/>
          </a:p>
        </p:txBody>
      </p:sp>
      <p:pic>
        <p:nvPicPr>
          <p:cNvPr id="5" name="Imagen 4">
            <a:extLst>
              <a:ext uri="{FF2B5EF4-FFF2-40B4-BE49-F238E27FC236}">
                <a16:creationId xmlns:a16="http://schemas.microsoft.com/office/drawing/2014/main" id="{3F68D239-A5E4-4B21-B552-741B2CC66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80" y="1417680"/>
            <a:ext cx="10434946" cy="5359435"/>
          </a:xfrm>
          <a:prstGeom prst="rect">
            <a:avLst/>
          </a:prstGeom>
        </p:spPr>
      </p:pic>
    </p:spTree>
    <p:extLst>
      <p:ext uri="{BB962C8B-B14F-4D97-AF65-F5344CB8AC3E}">
        <p14:creationId xmlns:p14="http://schemas.microsoft.com/office/powerpoint/2010/main" val="1609555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3593" y="-2044"/>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734873" y="117360"/>
            <a:ext cx="6630607"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13593" y="5140"/>
            <a:ext cx="554400" cy="555840"/>
          </a:xfrm>
          <a:prstGeom prst="rect">
            <a:avLst/>
          </a:prstGeom>
          <a:ln w="0">
            <a:noFill/>
          </a:ln>
        </p:spPr>
      </p:pic>
      <p:sp>
        <p:nvSpPr>
          <p:cNvPr id="2" name="Título 1">
            <a:extLst>
              <a:ext uri="{FF2B5EF4-FFF2-40B4-BE49-F238E27FC236}">
                <a16:creationId xmlns:a16="http://schemas.microsoft.com/office/drawing/2014/main" id="{B2002F8A-8A76-4288-BE4F-C4E9CB219613}"/>
              </a:ext>
            </a:extLst>
          </p:cNvPr>
          <p:cNvSpPr>
            <a:spLocks noGrp="1"/>
          </p:cNvSpPr>
          <p:nvPr>
            <p:ph type="title"/>
          </p:nvPr>
        </p:nvSpPr>
        <p:spPr>
          <a:xfrm>
            <a:off x="610320" y="375553"/>
            <a:ext cx="10971360" cy="1144800"/>
          </a:xfrm>
        </p:spPr>
        <p:txBody>
          <a:bodyPr/>
          <a:lstStyle/>
          <a:p>
            <a:r>
              <a:rPr lang="es-ES" sz="3600" dirty="0">
                <a:solidFill>
                  <a:srgbClr val="C00000"/>
                </a:solidFill>
              </a:rPr>
              <a:t>Exposiciones combinadas</a:t>
            </a:r>
          </a:p>
        </p:txBody>
      </p:sp>
      <p:sp>
        <p:nvSpPr>
          <p:cNvPr id="3" name="Marcador de texto 2">
            <a:extLst>
              <a:ext uri="{FF2B5EF4-FFF2-40B4-BE49-F238E27FC236}">
                <a16:creationId xmlns:a16="http://schemas.microsoft.com/office/drawing/2014/main" id="{C9A44948-A3D3-4AD7-B3C2-6FF47391BF9E}"/>
              </a:ext>
            </a:extLst>
          </p:cNvPr>
          <p:cNvSpPr>
            <a:spLocks noGrp="1"/>
          </p:cNvSpPr>
          <p:nvPr>
            <p:ph type="body"/>
          </p:nvPr>
        </p:nvSpPr>
        <p:spPr>
          <a:xfrm>
            <a:off x="820799" y="1600200"/>
            <a:ext cx="4301706" cy="2017888"/>
          </a:xfrm>
        </p:spPr>
        <p:txBody>
          <a:bodyPr>
            <a:normAutofit/>
          </a:bodyPr>
          <a:lstStyle/>
          <a:p>
            <a:pPr marL="0" indent="0">
              <a:buNone/>
            </a:pPr>
            <a:endParaRPr lang="es-ES" dirty="0"/>
          </a:p>
        </p:txBody>
      </p:sp>
      <p:sp>
        <p:nvSpPr>
          <p:cNvPr id="5" name="Marcador de texto 4">
            <a:extLst>
              <a:ext uri="{FF2B5EF4-FFF2-40B4-BE49-F238E27FC236}">
                <a16:creationId xmlns:a16="http://schemas.microsoft.com/office/drawing/2014/main" id="{7549B5A1-D9FF-46AB-BCAF-3BF61ABC6607}"/>
              </a:ext>
            </a:extLst>
          </p:cNvPr>
          <p:cNvSpPr>
            <a:spLocks noGrp="1"/>
          </p:cNvSpPr>
          <p:nvPr>
            <p:ph type="body"/>
          </p:nvPr>
        </p:nvSpPr>
        <p:spPr>
          <a:xfrm>
            <a:off x="6028713" y="1611720"/>
            <a:ext cx="5084046" cy="1486043"/>
          </a:xfrm>
        </p:spPr>
        <p:txBody>
          <a:bodyPr>
            <a:normAutofit/>
          </a:bodyPr>
          <a:lstStyle/>
          <a:p>
            <a:endParaRPr lang="es-ES" dirty="0"/>
          </a:p>
        </p:txBody>
      </p:sp>
      <p:sp>
        <p:nvSpPr>
          <p:cNvPr id="7" name="Marcador de texto 6">
            <a:extLst>
              <a:ext uri="{FF2B5EF4-FFF2-40B4-BE49-F238E27FC236}">
                <a16:creationId xmlns:a16="http://schemas.microsoft.com/office/drawing/2014/main" id="{414F0093-8EB1-4F9C-BC88-BEFE4E2D3170}"/>
              </a:ext>
            </a:extLst>
          </p:cNvPr>
          <p:cNvSpPr>
            <a:spLocks noGrp="1"/>
          </p:cNvSpPr>
          <p:nvPr>
            <p:ph type="body"/>
          </p:nvPr>
        </p:nvSpPr>
        <p:spPr>
          <a:xfrm>
            <a:off x="820800" y="4226766"/>
            <a:ext cx="4301706" cy="1894674"/>
          </a:xfrm>
        </p:spPr>
        <p:txBody>
          <a:bodyPr>
            <a:normAutofit/>
          </a:bodyPr>
          <a:lstStyle/>
          <a:p>
            <a:endParaRPr lang="es-ES" dirty="0"/>
          </a:p>
        </p:txBody>
      </p:sp>
      <p:sp>
        <p:nvSpPr>
          <p:cNvPr id="8" name="Marcador de texto 7">
            <a:extLst>
              <a:ext uri="{FF2B5EF4-FFF2-40B4-BE49-F238E27FC236}">
                <a16:creationId xmlns:a16="http://schemas.microsoft.com/office/drawing/2014/main" id="{246A2DBD-2E30-4C3C-9FDA-3F8F578C963A}"/>
              </a:ext>
            </a:extLst>
          </p:cNvPr>
          <p:cNvSpPr>
            <a:spLocks noGrp="1"/>
          </p:cNvSpPr>
          <p:nvPr>
            <p:ph type="body"/>
          </p:nvPr>
        </p:nvSpPr>
        <p:spPr>
          <a:xfrm>
            <a:off x="6096000" y="5495731"/>
            <a:ext cx="5275200" cy="920539"/>
          </a:xfrm>
        </p:spPr>
        <p:txBody>
          <a:bodyPr>
            <a:normAutofit/>
          </a:bodyPr>
          <a:lstStyle/>
          <a:p>
            <a:endParaRPr lang="es-ES" dirty="0"/>
          </a:p>
        </p:txBody>
      </p:sp>
      <p:sp>
        <p:nvSpPr>
          <p:cNvPr id="4" name="Subtítulo 3">
            <a:extLst>
              <a:ext uri="{FF2B5EF4-FFF2-40B4-BE49-F238E27FC236}">
                <a16:creationId xmlns:a16="http://schemas.microsoft.com/office/drawing/2014/main" id="{0E5FF8AE-F6F8-402B-9D72-A2518A10B49A}"/>
              </a:ext>
            </a:extLst>
          </p:cNvPr>
          <p:cNvSpPr>
            <a:spLocks noGrp="1"/>
          </p:cNvSpPr>
          <p:nvPr>
            <p:ph type="body"/>
          </p:nvPr>
        </p:nvSpPr>
        <p:spPr>
          <a:xfrm>
            <a:off x="543033" y="1673040"/>
            <a:ext cx="10971360" cy="1144800"/>
          </a:xfrm>
        </p:spPr>
        <p:txBody>
          <a:bodyPr>
            <a:normAutofit/>
          </a:bodyPr>
          <a:lstStyle/>
          <a:p>
            <a:pPr marL="0" indent="0">
              <a:buNone/>
            </a:pPr>
            <a:endParaRPr lang="es-ES" dirty="0"/>
          </a:p>
          <a:p>
            <a:endParaRPr lang="es-ES" dirty="0"/>
          </a:p>
        </p:txBody>
      </p:sp>
      <p:pic>
        <p:nvPicPr>
          <p:cNvPr id="12" name="Imagen 11">
            <a:extLst>
              <a:ext uri="{FF2B5EF4-FFF2-40B4-BE49-F238E27FC236}">
                <a16:creationId xmlns:a16="http://schemas.microsoft.com/office/drawing/2014/main" id="{D993D8EE-F5C6-4551-A1EA-21517F987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57" y="2330708"/>
            <a:ext cx="4287818" cy="651006"/>
          </a:xfrm>
          <a:prstGeom prst="rect">
            <a:avLst/>
          </a:prstGeom>
        </p:spPr>
      </p:pic>
      <p:sp>
        <p:nvSpPr>
          <p:cNvPr id="13" name="Rectángulo 12">
            <a:extLst>
              <a:ext uri="{FF2B5EF4-FFF2-40B4-BE49-F238E27FC236}">
                <a16:creationId xmlns:a16="http://schemas.microsoft.com/office/drawing/2014/main" id="{A3E2F4D9-D568-42C0-9514-376CE46470B0}"/>
              </a:ext>
            </a:extLst>
          </p:cNvPr>
          <p:cNvSpPr/>
          <p:nvPr/>
        </p:nvSpPr>
        <p:spPr>
          <a:xfrm>
            <a:off x="2351313" y="3244334"/>
            <a:ext cx="363895" cy="1015663"/>
          </a:xfrm>
          <a:prstGeom prst="rect">
            <a:avLst/>
          </a:prstGeom>
        </p:spPr>
        <p:txBody>
          <a:bodyPr wrap="square">
            <a:spAutoFit/>
          </a:bodyPr>
          <a:lstStyle/>
          <a:p>
            <a:r>
              <a:rPr lang="es-ES" sz="6000" dirty="0"/>
              <a:t>+</a:t>
            </a:r>
          </a:p>
        </p:txBody>
      </p:sp>
      <p:pic>
        <p:nvPicPr>
          <p:cNvPr id="15" name="Imagen 14">
            <a:extLst>
              <a:ext uri="{FF2B5EF4-FFF2-40B4-BE49-F238E27FC236}">
                <a16:creationId xmlns:a16="http://schemas.microsoft.com/office/drawing/2014/main" id="{221B6F2B-179E-433F-9601-4F42CCDA30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321" y="4233950"/>
            <a:ext cx="5363691" cy="948240"/>
          </a:xfrm>
          <a:prstGeom prst="rect">
            <a:avLst/>
          </a:prstGeom>
        </p:spPr>
      </p:pic>
      <p:pic>
        <p:nvPicPr>
          <p:cNvPr id="17" name="Imagen 16">
            <a:extLst>
              <a:ext uri="{FF2B5EF4-FFF2-40B4-BE49-F238E27FC236}">
                <a16:creationId xmlns:a16="http://schemas.microsoft.com/office/drawing/2014/main" id="{44D3F3FC-7F35-41B4-92D4-720D8867DC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9218" y="1788324"/>
            <a:ext cx="5788301" cy="1020666"/>
          </a:xfrm>
          <a:prstGeom prst="rect">
            <a:avLst/>
          </a:prstGeom>
        </p:spPr>
      </p:pic>
      <p:sp>
        <p:nvSpPr>
          <p:cNvPr id="18" name="Rectángulo 17">
            <a:extLst>
              <a:ext uri="{FF2B5EF4-FFF2-40B4-BE49-F238E27FC236}">
                <a16:creationId xmlns:a16="http://schemas.microsoft.com/office/drawing/2014/main" id="{F8FE3761-A37E-437B-90A1-7C32060187A1}"/>
              </a:ext>
            </a:extLst>
          </p:cNvPr>
          <p:cNvSpPr/>
          <p:nvPr/>
        </p:nvSpPr>
        <p:spPr>
          <a:xfrm>
            <a:off x="8292478" y="3122179"/>
            <a:ext cx="1054359" cy="646331"/>
          </a:xfrm>
          <a:prstGeom prst="rect">
            <a:avLst/>
          </a:prstGeom>
        </p:spPr>
        <p:txBody>
          <a:bodyPr wrap="square">
            <a:spAutoFit/>
          </a:bodyPr>
          <a:lstStyle/>
          <a:p>
            <a:r>
              <a:rPr lang="es-ES" sz="3600" b="1" dirty="0"/>
              <a:t>+</a:t>
            </a:r>
          </a:p>
        </p:txBody>
      </p:sp>
      <p:pic>
        <p:nvPicPr>
          <p:cNvPr id="20" name="Imagen 19">
            <a:extLst>
              <a:ext uri="{FF2B5EF4-FFF2-40B4-BE49-F238E27FC236}">
                <a16:creationId xmlns:a16="http://schemas.microsoft.com/office/drawing/2014/main" id="{0AF4A2D4-4C38-4DE9-91E5-6F79F1ECD3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8713" y="3944187"/>
            <a:ext cx="5452399" cy="1020667"/>
          </a:xfrm>
          <a:prstGeom prst="rect">
            <a:avLst/>
          </a:prstGeom>
        </p:spPr>
      </p:pic>
      <p:pic>
        <p:nvPicPr>
          <p:cNvPr id="9" name="Imagen 8">
            <a:extLst>
              <a:ext uri="{FF2B5EF4-FFF2-40B4-BE49-F238E27FC236}">
                <a16:creationId xmlns:a16="http://schemas.microsoft.com/office/drawing/2014/main" id="{5EC8D82E-0225-4555-8A6A-94FEFF573E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2638" y="5497725"/>
            <a:ext cx="4379679" cy="722189"/>
          </a:xfrm>
          <a:prstGeom prst="rect">
            <a:avLst/>
          </a:prstGeom>
        </p:spPr>
      </p:pic>
      <p:sp>
        <p:nvSpPr>
          <p:cNvPr id="10" name="Rectángulo 9">
            <a:extLst>
              <a:ext uri="{FF2B5EF4-FFF2-40B4-BE49-F238E27FC236}">
                <a16:creationId xmlns:a16="http://schemas.microsoft.com/office/drawing/2014/main" id="{11ADD258-3F27-4C77-B1D8-1B00C6244201}"/>
              </a:ext>
            </a:extLst>
          </p:cNvPr>
          <p:cNvSpPr/>
          <p:nvPr/>
        </p:nvSpPr>
        <p:spPr>
          <a:xfrm>
            <a:off x="8427593" y="4903707"/>
            <a:ext cx="230153" cy="646331"/>
          </a:xfrm>
          <a:prstGeom prst="rect">
            <a:avLst/>
          </a:prstGeom>
        </p:spPr>
        <p:txBody>
          <a:bodyPr wrap="square">
            <a:spAutoFit/>
          </a:bodyPr>
          <a:lstStyle/>
          <a:p>
            <a:r>
              <a:rPr lang="es-ES" sz="3600" b="1" dirty="0"/>
              <a:t>+</a:t>
            </a:r>
          </a:p>
        </p:txBody>
      </p:sp>
    </p:spTree>
    <p:extLst>
      <p:ext uri="{BB962C8B-B14F-4D97-AF65-F5344CB8AC3E}">
        <p14:creationId xmlns:p14="http://schemas.microsoft.com/office/powerpoint/2010/main" val="1911716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3593" y="-6318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451538" y="117360"/>
            <a:ext cx="6913942"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13593" y="-63180"/>
            <a:ext cx="554400" cy="555840"/>
          </a:xfrm>
          <a:prstGeom prst="rect">
            <a:avLst/>
          </a:prstGeom>
          <a:ln w="0">
            <a:noFill/>
          </a:ln>
        </p:spPr>
      </p:pic>
      <p:sp>
        <p:nvSpPr>
          <p:cNvPr id="9" name="Título 8">
            <a:extLst>
              <a:ext uri="{FF2B5EF4-FFF2-40B4-BE49-F238E27FC236}">
                <a16:creationId xmlns:a16="http://schemas.microsoft.com/office/drawing/2014/main" id="{13D5A777-04C3-41CF-A013-E6B04EFA0CAF}"/>
              </a:ext>
            </a:extLst>
          </p:cNvPr>
          <p:cNvSpPr>
            <a:spLocks noGrp="1"/>
          </p:cNvSpPr>
          <p:nvPr>
            <p:ph type="title"/>
          </p:nvPr>
        </p:nvSpPr>
        <p:spPr>
          <a:xfrm>
            <a:off x="540807" y="461472"/>
            <a:ext cx="10971360" cy="1144800"/>
          </a:xfrm>
        </p:spPr>
        <p:txBody>
          <a:bodyPr/>
          <a:lstStyle/>
          <a:p>
            <a:r>
              <a:rPr lang="es-ES" sz="3600" dirty="0">
                <a:solidFill>
                  <a:srgbClr val="C00000"/>
                </a:solidFill>
              </a:rPr>
              <a:t>Recursos enlazados</a:t>
            </a:r>
          </a:p>
        </p:txBody>
      </p:sp>
      <p:sp>
        <p:nvSpPr>
          <p:cNvPr id="10" name="Marcador de texto 9">
            <a:extLst>
              <a:ext uri="{FF2B5EF4-FFF2-40B4-BE49-F238E27FC236}">
                <a16:creationId xmlns:a16="http://schemas.microsoft.com/office/drawing/2014/main" id="{3CA6B7CB-1398-44EC-B57E-645BA365E13B}"/>
              </a:ext>
            </a:extLst>
          </p:cNvPr>
          <p:cNvSpPr>
            <a:spLocks noGrp="1"/>
          </p:cNvSpPr>
          <p:nvPr>
            <p:ph type="body"/>
          </p:nvPr>
        </p:nvSpPr>
        <p:spPr>
          <a:xfrm>
            <a:off x="929520" y="1600200"/>
            <a:ext cx="9948688" cy="527180"/>
          </a:xfrm>
        </p:spPr>
        <p:txBody>
          <a:bodyPr>
            <a:normAutofit fontScale="92500" lnSpcReduction="10000"/>
          </a:bodyPr>
          <a:lstStyle/>
          <a:p>
            <a:endParaRPr lang="es-ES" dirty="0"/>
          </a:p>
        </p:txBody>
      </p:sp>
      <p:sp>
        <p:nvSpPr>
          <p:cNvPr id="11" name="Marcador de texto 10">
            <a:extLst>
              <a:ext uri="{FF2B5EF4-FFF2-40B4-BE49-F238E27FC236}">
                <a16:creationId xmlns:a16="http://schemas.microsoft.com/office/drawing/2014/main" id="{22AD16C0-9C6A-48A7-893A-F16D71D02203}"/>
              </a:ext>
            </a:extLst>
          </p:cNvPr>
          <p:cNvSpPr>
            <a:spLocks noGrp="1"/>
          </p:cNvSpPr>
          <p:nvPr>
            <p:ph type="body"/>
          </p:nvPr>
        </p:nvSpPr>
        <p:spPr>
          <a:xfrm>
            <a:off x="914040" y="2388636"/>
            <a:ext cx="5552074" cy="3732803"/>
          </a:xfrm>
        </p:spPr>
        <p:txBody>
          <a:bodyPr>
            <a:normAutofit/>
          </a:bodyPr>
          <a:lstStyle/>
          <a:p>
            <a:endParaRPr lang="es-ES" dirty="0"/>
          </a:p>
        </p:txBody>
      </p:sp>
      <p:sp>
        <p:nvSpPr>
          <p:cNvPr id="12" name="Marcador de texto 11">
            <a:extLst>
              <a:ext uri="{FF2B5EF4-FFF2-40B4-BE49-F238E27FC236}">
                <a16:creationId xmlns:a16="http://schemas.microsoft.com/office/drawing/2014/main" id="{8589C946-4587-41E3-90CD-4A1A14B09F5D}"/>
              </a:ext>
            </a:extLst>
          </p:cNvPr>
          <p:cNvSpPr>
            <a:spLocks noGrp="1"/>
          </p:cNvSpPr>
          <p:nvPr>
            <p:ph type="body"/>
          </p:nvPr>
        </p:nvSpPr>
        <p:spPr>
          <a:xfrm>
            <a:off x="7436498" y="2584580"/>
            <a:ext cx="3441710" cy="3536859"/>
          </a:xfrm>
        </p:spPr>
        <p:txBody>
          <a:bodyPr>
            <a:normAutofit/>
          </a:bodyPr>
          <a:lstStyle/>
          <a:p>
            <a:endParaRPr lang="es-ES" dirty="0"/>
          </a:p>
        </p:txBody>
      </p:sp>
      <p:pic>
        <p:nvPicPr>
          <p:cNvPr id="14" name="Imagen 13">
            <a:extLst>
              <a:ext uri="{FF2B5EF4-FFF2-40B4-BE49-F238E27FC236}">
                <a16:creationId xmlns:a16="http://schemas.microsoft.com/office/drawing/2014/main" id="{BCA448A8-0BB5-4671-85EB-4D329A278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040" y="1567578"/>
            <a:ext cx="9069715" cy="616043"/>
          </a:xfrm>
          <a:prstGeom prst="rect">
            <a:avLst/>
          </a:prstGeom>
        </p:spPr>
      </p:pic>
      <p:pic>
        <p:nvPicPr>
          <p:cNvPr id="16" name="Imagen 15">
            <a:extLst>
              <a:ext uri="{FF2B5EF4-FFF2-40B4-BE49-F238E27FC236}">
                <a16:creationId xmlns:a16="http://schemas.microsoft.com/office/drawing/2014/main" id="{6C0AC977-EDE9-43B9-B62B-DFF27D29D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968" y="2254823"/>
            <a:ext cx="6276338" cy="4110517"/>
          </a:xfrm>
          <a:prstGeom prst="rect">
            <a:avLst/>
          </a:prstGeom>
        </p:spPr>
      </p:pic>
      <p:pic>
        <p:nvPicPr>
          <p:cNvPr id="18" name="Imagen 17">
            <a:extLst>
              <a:ext uri="{FF2B5EF4-FFF2-40B4-BE49-F238E27FC236}">
                <a16:creationId xmlns:a16="http://schemas.microsoft.com/office/drawing/2014/main" id="{3BDF54C9-8E21-43B3-863E-CAD77134BC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6498" y="2248971"/>
            <a:ext cx="2928981" cy="4116370"/>
          </a:xfrm>
          <a:prstGeom prst="rect">
            <a:avLst/>
          </a:prstGeom>
        </p:spPr>
      </p:pic>
      <p:sp>
        <p:nvSpPr>
          <p:cNvPr id="2" name="Rectángulo 1">
            <a:extLst>
              <a:ext uri="{FF2B5EF4-FFF2-40B4-BE49-F238E27FC236}">
                <a16:creationId xmlns:a16="http://schemas.microsoft.com/office/drawing/2014/main" id="{8972C615-D187-4613-989C-2D6B3B9D5C50}"/>
              </a:ext>
            </a:extLst>
          </p:cNvPr>
          <p:cNvSpPr/>
          <p:nvPr/>
        </p:nvSpPr>
        <p:spPr>
          <a:xfrm>
            <a:off x="674968" y="4460033"/>
            <a:ext cx="1151553" cy="942391"/>
          </a:xfrm>
          <a:prstGeom prst="rect">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3" name="Rectángulo 2">
            <a:extLst>
              <a:ext uri="{FF2B5EF4-FFF2-40B4-BE49-F238E27FC236}">
                <a16:creationId xmlns:a16="http://schemas.microsoft.com/office/drawing/2014/main" id="{E47744A7-8E8F-42DF-9086-E301B5AE3C48}"/>
              </a:ext>
            </a:extLst>
          </p:cNvPr>
          <p:cNvSpPr/>
          <p:nvPr/>
        </p:nvSpPr>
        <p:spPr>
          <a:xfrm>
            <a:off x="7623360" y="2776151"/>
            <a:ext cx="2024493" cy="65284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BCDC27A4-C8F8-43C0-8AD9-5790ECD9BAB2}"/>
              </a:ext>
            </a:extLst>
          </p:cNvPr>
          <p:cNvSpPr/>
          <p:nvPr/>
        </p:nvSpPr>
        <p:spPr>
          <a:xfrm>
            <a:off x="7546451" y="5749298"/>
            <a:ext cx="2306676" cy="5637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9046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3593" y="-2044"/>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567448" y="117360"/>
            <a:ext cx="6798032"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0" y="-5040"/>
            <a:ext cx="554400" cy="555840"/>
          </a:xfrm>
          <a:prstGeom prst="rect">
            <a:avLst/>
          </a:prstGeom>
          <a:ln w="0">
            <a:noFill/>
          </a:ln>
        </p:spPr>
      </p:pic>
      <p:sp>
        <p:nvSpPr>
          <p:cNvPr id="9" name="Título 8">
            <a:extLst>
              <a:ext uri="{FF2B5EF4-FFF2-40B4-BE49-F238E27FC236}">
                <a16:creationId xmlns:a16="http://schemas.microsoft.com/office/drawing/2014/main" id="{7B5421B6-125C-4C87-AF7B-3350D601F647}"/>
              </a:ext>
            </a:extLst>
          </p:cNvPr>
          <p:cNvSpPr>
            <a:spLocks noGrp="1"/>
          </p:cNvSpPr>
          <p:nvPr>
            <p:ph type="title"/>
          </p:nvPr>
        </p:nvSpPr>
        <p:spPr>
          <a:xfrm>
            <a:off x="569313" y="362397"/>
            <a:ext cx="10971360" cy="1144800"/>
          </a:xfrm>
        </p:spPr>
        <p:txBody>
          <a:bodyPr/>
          <a:lstStyle/>
          <a:p>
            <a:r>
              <a:rPr lang="es-ES" sz="3200" dirty="0">
                <a:solidFill>
                  <a:srgbClr val="C00000"/>
                </a:solidFill>
              </a:rPr>
              <a:t>Recursos enlazados</a:t>
            </a:r>
          </a:p>
        </p:txBody>
      </p:sp>
      <p:sp>
        <p:nvSpPr>
          <p:cNvPr id="10" name="Marcador de texto 9">
            <a:extLst>
              <a:ext uri="{FF2B5EF4-FFF2-40B4-BE49-F238E27FC236}">
                <a16:creationId xmlns:a16="http://schemas.microsoft.com/office/drawing/2014/main" id="{348B141F-782F-4B54-A46D-A1A327D72B16}"/>
              </a:ext>
            </a:extLst>
          </p:cNvPr>
          <p:cNvSpPr>
            <a:spLocks noGrp="1"/>
          </p:cNvSpPr>
          <p:nvPr>
            <p:ph type="body"/>
          </p:nvPr>
        </p:nvSpPr>
        <p:spPr>
          <a:xfrm>
            <a:off x="929519" y="1600200"/>
            <a:ext cx="3679803" cy="4704004"/>
          </a:xfrm>
        </p:spPr>
        <p:txBody>
          <a:bodyPr>
            <a:normAutofit/>
          </a:bodyPr>
          <a:lstStyle/>
          <a:p>
            <a:endParaRPr lang="es-ES" dirty="0"/>
          </a:p>
        </p:txBody>
      </p:sp>
      <p:sp>
        <p:nvSpPr>
          <p:cNvPr id="11" name="Marcador de texto 10">
            <a:extLst>
              <a:ext uri="{FF2B5EF4-FFF2-40B4-BE49-F238E27FC236}">
                <a16:creationId xmlns:a16="http://schemas.microsoft.com/office/drawing/2014/main" id="{BFE06745-6BCB-4D4F-8C3F-BACCB1ADE142}"/>
              </a:ext>
            </a:extLst>
          </p:cNvPr>
          <p:cNvSpPr>
            <a:spLocks noGrp="1"/>
          </p:cNvSpPr>
          <p:nvPr>
            <p:ph type="body"/>
          </p:nvPr>
        </p:nvSpPr>
        <p:spPr>
          <a:xfrm>
            <a:off x="6096000" y="4028914"/>
            <a:ext cx="4782208" cy="2157840"/>
          </a:xfrm>
        </p:spPr>
        <p:txBody>
          <a:bodyPr>
            <a:normAutofit/>
          </a:bodyPr>
          <a:lstStyle/>
          <a:p>
            <a:endParaRPr lang="es-ES" dirty="0"/>
          </a:p>
        </p:txBody>
      </p:sp>
      <p:sp>
        <p:nvSpPr>
          <p:cNvPr id="12" name="Marcador de texto 11">
            <a:extLst>
              <a:ext uri="{FF2B5EF4-FFF2-40B4-BE49-F238E27FC236}">
                <a16:creationId xmlns:a16="http://schemas.microsoft.com/office/drawing/2014/main" id="{F9CCACE6-3D54-4117-BA66-2134224407A0}"/>
              </a:ext>
            </a:extLst>
          </p:cNvPr>
          <p:cNvSpPr>
            <a:spLocks noGrp="1"/>
          </p:cNvSpPr>
          <p:nvPr>
            <p:ph type="body"/>
          </p:nvPr>
        </p:nvSpPr>
        <p:spPr>
          <a:xfrm>
            <a:off x="6096000" y="1863064"/>
            <a:ext cx="4782208" cy="1922664"/>
          </a:xfrm>
        </p:spPr>
        <p:txBody>
          <a:bodyPr>
            <a:normAutofit/>
          </a:bodyPr>
          <a:lstStyle/>
          <a:p>
            <a:endParaRPr lang="es-ES" dirty="0"/>
          </a:p>
        </p:txBody>
      </p:sp>
      <p:sp>
        <p:nvSpPr>
          <p:cNvPr id="4" name="Subtítulo 3">
            <a:extLst>
              <a:ext uri="{FF2B5EF4-FFF2-40B4-BE49-F238E27FC236}">
                <a16:creationId xmlns:a16="http://schemas.microsoft.com/office/drawing/2014/main" id="{0E5FF8AE-F6F8-402B-9D72-A2518A10B49A}"/>
              </a:ext>
            </a:extLst>
          </p:cNvPr>
          <p:cNvSpPr>
            <a:spLocks noGrp="1"/>
          </p:cNvSpPr>
          <p:nvPr>
            <p:ph type="body"/>
          </p:nvPr>
        </p:nvSpPr>
        <p:spPr/>
        <p:txBody>
          <a:bodyPr>
            <a:normAutofit fontScale="94500"/>
          </a:bodyPr>
          <a:lstStyle/>
          <a:p>
            <a:pPr marL="0" indent="0">
              <a:buNone/>
            </a:pPr>
            <a:endParaRPr lang="es-ES" dirty="0"/>
          </a:p>
          <a:p>
            <a:endParaRPr lang="es-ES" dirty="0"/>
          </a:p>
        </p:txBody>
      </p:sp>
      <p:pic>
        <p:nvPicPr>
          <p:cNvPr id="14" name="Imagen 13">
            <a:extLst>
              <a:ext uri="{FF2B5EF4-FFF2-40B4-BE49-F238E27FC236}">
                <a16:creationId xmlns:a16="http://schemas.microsoft.com/office/drawing/2014/main" id="{9F39009A-51C8-499F-8ACE-7B98C9B90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82" y="1315798"/>
            <a:ext cx="5850685" cy="5269321"/>
          </a:xfrm>
          <a:prstGeom prst="rect">
            <a:avLst/>
          </a:prstGeom>
        </p:spPr>
      </p:pic>
      <p:pic>
        <p:nvPicPr>
          <p:cNvPr id="16" name="Imagen 15">
            <a:extLst>
              <a:ext uri="{FF2B5EF4-FFF2-40B4-BE49-F238E27FC236}">
                <a16:creationId xmlns:a16="http://schemas.microsoft.com/office/drawing/2014/main" id="{DC650523-3670-4124-A0D1-6C956742E6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4775" y="1325805"/>
            <a:ext cx="5994433" cy="2807604"/>
          </a:xfrm>
          <a:prstGeom prst="rect">
            <a:avLst/>
          </a:prstGeom>
        </p:spPr>
      </p:pic>
      <p:pic>
        <p:nvPicPr>
          <p:cNvPr id="18" name="Imagen 17">
            <a:extLst>
              <a:ext uri="{FF2B5EF4-FFF2-40B4-BE49-F238E27FC236}">
                <a16:creationId xmlns:a16="http://schemas.microsoft.com/office/drawing/2014/main" id="{7650121E-6DBE-4CBD-8BF8-442588FA51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5547" y="4123402"/>
            <a:ext cx="5933662" cy="2641322"/>
          </a:xfrm>
          <a:prstGeom prst="rect">
            <a:avLst/>
          </a:prstGeom>
        </p:spPr>
      </p:pic>
    </p:spTree>
    <p:extLst>
      <p:ext uri="{BB962C8B-B14F-4D97-AF65-F5344CB8AC3E}">
        <p14:creationId xmlns:p14="http://schemas.microsoft.com/office/powerpoint/2010/main" val="2776175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3593" y="-2044"/>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580327" y="117360"/>
            <a:ext cx="6785153" cy="9218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r>
              <a:rPr lang="es-ES" spc="-1" dirty="0">
                <a:solidFill>
                  <a:srgbClr val="000000"/>
                </a:solidFill>
              </a:rPr>
              <a:t>Transferencia de resultados de investigación: nuevos proyectos</a:t>
            </a:r>
            <a:endParaRPr lang="es-ES" spc="-1" dirty="0"/>
          </a:p>
          <a:p>
            <a:pPr algn="r">
              <a:lnSpc>
                <a:spcPct val="100000"/>
              </a:lnSpc>
            </a:pP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13593" y="0"/>
            <a:ext cx="554400" cy="555840"/>
          </a:xfrm>
          <a:prstGeom prst="rect">
            <a:avLst/>
          </a:prstGeom>
          <a:ln w="0">
            <a:noFill/>
          </a:ln>
        </p:spPr>
      </p:pic>
      <p:sp>
        <p:nvSpPr>
          <p:cNvPr id="2" name="Título 1">
            <a:extLst>
              <a:ext uri="{FF2B5EF4-FFF2-40B4-BE49-F238E27FC236}">
                <a16:creationId xmlns:a16="http://schemas.microsoft.com/office/drawing/2014/main" id="{32D0336F-9A32-430E-A5E0-A3E2576D6829}"/>
              </a:ext>
            </a:extLst>
          </p:cNvPr>
          <p:cNvSpPr>
            <a:spLocks noGrp="1"/>
          </p:cNvSpPr>
          <p:nvPr>
            <p:ph type="title"/>
          </p:nvPr>
        </p:nvSpPr>
        <p:spPr>
          <a:xfrm>
            <a:off x="610320" y="426780"/>
            <a:ext cx="10971360" cy="1144800"/>
          </a:xfrm>
        </p:spPr>
        <p:txBody>
          <a:bodyPr/>
          <a:lstStyle/>
          <a:p>
            <a:r>
              <a:rPr lang="es-ES" sz="3600" dirty="0">
                <a:solidFill>
                  <a:srgbClr val="C00000"/>
                </a:solidFill>
              </a:rPr>
              <a:t>Recursos enlazados</a:t>
            </a:r>
          </a:p>
        </p:txBody>
      </p:sp>
      <p:sp>
        <p:nvSpPr>
          <p:cNvPr id="3" name="Marcador de texto 2">
            <a:extLst>
              <a:ext uri="{FF2B5EF4-FFF2-40B4-BE49-F238E27FC236}">
                <a16:creationId xmlns:a16="http://schemas.microsoft.com/office/drawing/2014/main" id="{40A3DB70-7B2B-48A9-A8D8-68CA8AAC6879}"/>
              </a:ext>
            </a:extLst>
          </p:cNvPr>
          <p:cNvSpPr>
            <a:spLocks noGrp="1"/>
          </p:cNvSpPr>
          <p:nvPr>
            <p:ph type="body"/>
          </p:nvPr>
        </p:nvSpPr>
        <p:spPr>
          <a:xfrm>
            <a:off x="5271796" y="1897650"/>
            <a:ext cx="5907108" cy="4121036"/>
          </a:xfrm>
        </p:spPr>
        <p:txBody>
          <a:bodyPr>
            <a:normAutofit/>
          </a:bodyPr>
          <a:lstStyle/>
          <a:p>
            <a:endParaRPr lang="es-ES" dirty="0"/>
          </a:p>
        </p:txBody>
      </p:sp>
      <p:sp>
        <p:nvSpPr>
          <p:cNvPr id="5" name="Marcador de texto 4">
            <a:extLst>
              <a:ext uri="{FF2B5EF4-FFF2-40B4-BE49-F238E27FC236}">
                <a16:creationId xmlns:a16="http://schemas.microsoft.com/office/drawing/2014/main" id="{B69E2D1E-367D-4D95-B711-F154137FCE48}"/>
              </a:ext>
            </a:extLst>
          </p:cNvPr>
          <p:cNvSpPr>
            <a:spLocks noGrp="1"/>
          </p:cNvSpPr>
          <p:nvPr>
            <p:ph type="body"/>
          </p:nvPr>
        </p:nvSpPr>
        <p:spPr>
          <a:xfrm>
            <a:off x="1013096" y="1897650"/>
            <a:ext cx="3167018" cy="4121036"/>
          </a:xfrm>
        </p:spPr>
        <p:txBody>
          <a:bodyPr>
            <a:normAutofit/>
          </a:bodyPr>
          <a:lstStyle/>
          <a:p>
            <a:endParaRPr lang="es-ES" dirty="0"/>
          </a:p>
        </p:txBody>
      </p:sp>
      <p:sp>
        <p:nvSpPr>
          <p:cNvPr id="4" name="Subtítulo 3">
            <a:extLst>
              <a:ext uri="{FF2B5EF4-FFF2-40B4-BE49-F238E27FC236}">
                <a16:creationId xmlns:a16="http://schemas.microsoft.com/office/drawing/2014/main" id="{0E5FF8AE-F6F8-402B-9D72-A2518A10B49A}"/>
              </a:ext>
            </a:extLst>
          </p:cNvPr>
          <p:cNvSpPr>
            <a:spLocks noGrp="1"/>
          </p:cNvSpPr>
          <p:nvPr>
            <p:ph type="body"/>
          </p:nvPr>
        </p:nvSpPr>
        <p:spPr>
          <a:xfrm>
            <a:off x="609480" y="1319502"/>
            <a:ext cx="10971360" cy="98177"/>
          </a:xfrm>
        </p:spPr>
        <p:txBody>
          <a:bodyPr>
            <a:normAutofit fontScale="25000" lnSpcReduction="20000"/>
          </a:bodyPr>
          <a:lstStyle/>
          <a:p>
            <a:pPr marL="0" indent="0">
              <a:buNone/>
            </a:pPr>
            <a:endParaRPr lang="es-ES" dirty="0"/>
          </a:p>
          <a:p>
            <a:endParaRPr lang="es-ES" dirty="0"/>
          </a:p>
        </p:txBody>
      </p:sp>
      <p:pic>
        <p:nvPicPr>
          <p:cNvPr id="7" name="Imagen 6">
            <a:extLst>
              <a:ext uri="{FF2B5EF4-FFF2-40B4-BE49-F238E27FC236}">
                <a16:creationId xmlns:a16="http://schemas.microsoft.com/office/drawing/2014/main" id="{8A30E8EC-06D5-4171-896B-65C6EFDDF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605" y="1571580"/>
            <a:ext cx="2590158" cy="4521585"/>
          </a:xfrm>
          <a:prstGeom prst="rect">
            <a:avLst/>
          </a:prstGeom>
        </p:spPr>
      </p:pic>
      <p:pic>
        <p:nvPicPr>
          <p:cNvPr id="9" name="Imagen 8">
            <a:extLst>
              <a:ext uri="{FF2B5EF4-FFF2-40B4-BE49-F238E27FC236}">
                <a16:creationId xmlns:a16="http://schemas.microsoft.com/office/drawing/2014/main" id="{5AA2D4D8-0FD2-454C-83F2-2E8B57E18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333" y="1582917"/>
            <a:ext cx="7578611" cy="4527980"/>
          </a:xfrm>
          <a:prstGeom prst="rect">
            <a:avLst/>
          </a:prstGeom>
        </p:spPr>
      </p:pic>
    </p:spTree>
    <p:extLst>
      <p:ext uri="{BB962C8B-B14F-4D97-AF65-F5344CB8AC3E}">
        <p14:creationId xmlns:p14="http://schemas.microsoft.com/office/powerpoint/2010/main" val="174023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3593" y="-2044"/>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606085" y="117360"/>
            <a:ext cx="6759395" cy="9218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r>
              <a:rPr lang="es-ES" spc="-1" dirty="0">
                <a:solidFill>
                  <a:srgbClr val="000000"/>
                </a:solidFill>
              </a:rPr>
              <a:t>Transferencia de resultados de investigación: nuevos proyectos</a:t>
            </a:r>
            <a:endParaRPr lang="es-ES" spc="-1" dirty="0"/>
          </a:p>
          <a:p>
            <a:pPr algn="r">
              <a:lnSpc>
                <a:spcPct val="100000"/>
              </a:lnSpc>
            </a:pP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15273" y="-5040"/>
            <a:ext cx="554400" cy="555840"/>
          </a:xfrm>
          <a:prstGeom prst="rect">
            <a:avLst/>
          </a:prstGeom>
          <a:ln w="0">
            <a:noFill/>
          </a:ln>
        </p:spPr>
      </p:pic>
      <p:sp>
        <p:nvSpPr>
          <p:cNvPr id="4" name="Subtítulo 3">
            <a:extLst>
              <a:ext uri="{FF2B5EF4-FFF2-40B4-BE49-F238E27FC236}">
                <a16:creationId xmlns:a16="http://schemas.microsoft.com/office/drawing/2014/main" id="{0E5FF8AE-F6F8-402B-9D72-A2518A10B49A}"/>
              </a:ext>
            </a:extLst>
          </p:cNvPr>
          <p:cNvSpPr>
            <a:spLocks noGrp="1"/>
          </p:cNvSpPr>
          <p:nvPr>
            <p:ph type="body"/>
          </p:nvPr>
        </p:nvSpPr>
        <p:spPr>
          <a:xfrm>
            <a:off x="7300054" y="2932610"/>
            <a:ext cx="4385255" cy="3405305"/>
          </a:xfrm>
        </p:spPr>
        <p:txBody>
          <a:bodyPr>
            <a:normAutofit fontScale="97500"/>
          </a:bodyPr>
          <a:lstStyle/>
          <a:p>
            <a:pPr marL="0" indent="0">
              <a:buNone/>
            </a:pPr>
            <a:endParaRPr lang="es-ES" dirty="0"/>
          </a:p>
          <a:p>
            <a:endParaRPr lang="es-ES" dirty="0"/>
          </a:p>
        </p:txBody>
      </p:sp>
      <p:sp>
        <p:nvSpPr>
          <p:cNvPr id="2" name="Título 1">
            <a:extLst>
              <a:ext uri="{FF2B5EF4-FFF2-40B4-BE49-F238E27FC236}">
                <a16:creationId xmlns:a16="http://schemas.microsoft.com/office/drawing/2014/main" id="{0A96D21D-E54C-43B5-AB4D-FDA626B46F6B}"/>
              </a:ext>
            </a:extLst>
          </p:cNvPr>
          <p:cNvSpPr>
            <a:spLocks noGrp="1"/>
          </p:cNvSpPr>
          <p:nvPr>
            <p:ph type="title"/>
          </p:nvPr>
        </p:nvSpPr>
        <p:spPr/>
        <p:txBody>
          <a:bodyPr/>
          <a:lstStyle/>
          <a:p>
            <a:r>
              <a:rPr lang="es-ES" sz="3600" dirty="0">
                <a:solidFill>
                  <a:srgbClr val="C00000"/>
                </a:solidFill>
              </a:rPr>
              <a:t>Novedades en edición y visualización en OMEKA S</a:t>
            </a:r>
          </a:p>
        </p:txBody>
      </p:sp>
      <p:pic>
        <p:nvPicPr>
          <p:cNvPr id="6" name="Imagen 5">
            <a:extLst>
              <a:ext uri="{FF2B5EF4-FFF2-40B4-BE49-F238E27FC236}">
                <a16:creationId xmlns:a16="http://schemas.microsoft.com/office/drawing/2014/main" id="{66E6D6C2-175C-4C12-BEAA-DE1E65DFC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7462" y="2430501"/>
            <a:ext cx="5302239" cy="3428319"/>
          </a:xfrm>
          <a:prstGeom prst="rect">
            <a:avLst/>
          </a:prstGeom>
        </p:spPr>
      </p:pic>
      <p:sp>
        <p:nvSpPr>
          <p:cNvPr id="5" name="Marcador de texto 4">
            <a:extLst>
              <a:ext uri="{FF2B5EF4-FFF2-40B4-BE49-F238E27FC236}">
                <a16:creationId xmlns:a16="http://schemas.microsoft.com/office/drawing/2014/main" id="{4A5AC9D9-BE47-4BD5-94F8-888587B898B4}"/>
              </a:ext>
            </a:extLst>
          </p:cNvPr>
          <p:cNvSpPr>
            <a:spLocks noGrp="1"/>
          </p:cNvSpPr>
          <p:nvPr>
            <p:ph type="body"/>
          </p:nvPr>
        </p:nvSpPr>
        <p:spPr>
          <a:xfrm>
            <a:off x="302936" y="2343954"/>
            <a:ext cx="5003159" cy="3561009"/>
          </a:xfrm>
        </p:spPr>
        <p:txBody>
          <a:bodyPr>
            <a:normAutofit fontScale="87000" lnSpcReduction="10000"/>
          </a:bodyPr>
          <a:lstStyle/>
          <a:p>
            <a:pPr marL="0" indent="0">
              <a:buNone/>
            </a:pPr>
            <a:r>
              <a:rPr lang="es-ES" dirty="0">
                <a:solidFill>
                  <a:srgbClr val="C00000"/>
                </a:solidFill>
              </a:rPr>
              <a:t>Opciones de configuración del sitio:</a:t>
            </a:r>
          </a:p>
          <a:p>
            <a:r>
              <a:rPr lang="es-ES" sz="2300" dirty="0"/>
              <a:t>Logo</a:t>
            </a:r>
          </a:p>
          <a:p>
            <a:r>
              <a:rPr lang="es-ES" sz="2300" dirty="0" err="1"/>
              <a:t>Favicon</a:t>
            </a:r>
            <a:r>
              <a:rPr lang="es-ES" sz="2300" dirty="0"/>
              <a:t> </a:t>
            </a:r>
          </a:p>
          <a:p>
            <a:r>
              <a:rPr lang="es-ES" sz="2300" dirty="0"/>
              <a:t>Imagen por defecto</a:t>
            </a:r>
          </a:p>
          <a:p>
            <a:r>
              <a:rPr lang="es-ES" sz="2300" dirty="0"/>
              <a:t>Pie de página</a:t>
            </a:r>
          </a:p>
          <a:p>
            <a:r>
              <a:rPr lang="es-ES" sz="2300" dirty="0"/>
              <a:t>Posibilidad de elegir entre varias plantillas para los distintos apartados</a:t>
            </a:r>
          </a:p>
          <a:p>
            <a:r>
              <a:rPr lang="es-ES" sz="2300" dirty="0"/>
              <a:t>Distintas plantillas de visualización</a:t>
            </a:r>
          </a:p>
          <a:p>
            <a:r>
              <a:rPr lang="es-ES" sz="2300" dirty="0"/>
              <a:t>Iconos de RRSS a pie de página</a:t>
            </a:r>
          </a:p>
          <a:p>
            <a:r>
              <a:rPr lang="es-ES" sz="2300" dirty="0"/>
              <a:t>Elección de los colores del tema</a:t>
            </a:r>
          </a:p>
          <a:p>
            <a:endParaRPr lang="es-ES" dirty="0"/>
          </a:p>
        </p:txBody>
      </p:sp>
    </p:spTree>
    <p:extLst>
      <p:ext uri="{BB962C8B-B14F-4D97-AF65-F5344CB8AC3E}">
        <p14:creationId xmlns:p14="http://schemas.microsoft.com/office/powerpoint/2010/main" val="402233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3593" y="-2044"/>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593206" y="117360"/>
            <a:ext cx="677227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13593" y="0"/>
            <a:ext cx="554400" cy="555840"/>
          </a:xfrm>
          <a:prstGeom prst="rect">
            <a:avLst/>
          </a:prstGeom>
          <a:ln w="0">
            <a:noFill/>
          </a:ln>
        </p:spPr>
      </p:pic>
      <p:sp>
        <p:nvSpPr>
          <p:cNvPr id="2" name="Título 1">
            <a:extLst>
              <a:ext uri="{FF2B5EF4-FFF2-40B4-BE49-F238E27FC236}">
                <a16:creationId xmlns:a16="http://schemas.microsoft.com/office/drawing/2014/main" id="{BEAFE5DB-E8D1-46BB-842B-857A54269282}"/>
              </a:ext>
            </a:extLst>
          </p:cNvPr>
          <p:cNvSpPr>
            <a:spLocks noGrp="1"/>
          </p:cNvSpPr>
          <p:nvPr>
            <p:ph type="title"/>
          </p:nvPr>
        </p:nvSpPr>
        <p:spPr>
          <a:xfrm>
            <a:off x="610320" y="420856"/>
            <a:ext cx="10971360" cy="1144800"/>
          </a:xfrm>
        </p:spPr>
        <p:txBody>
          <a:bodyPr/>
          <a:lstStyle/>
          <a:p>
            <a:r>
              <a:rPr lang="es-ES" sz="3600" dirty="0">
                <a:solidFill>
                  <a:srgbClr val="C00000"/>
                </a:solidFill>
              </a:rPr>
              <a:t>Novedades en edición</a:t>
            </a:r>
          </a:p>
        </p:txBody>
      </p:sp>
      <p:sp>
        <p:nvSpPr>
          <p:cNvPr id="3" name="Marcador de texto 2">
            <a:extLst>
              <a:ext uri="{FF2B5EF4-FFF2-40B4-BE49-F238E27FC236}">
                <a16:creationId xmlns:a16="http://schemas.microsoft.com/office/drawing/2014/main" id="{83F00A76-0211-4DEE-A85A-21EB23B31BC1}"/>
              </a:ext>
            </a:extLst>
          </p:cNvPr>
          <p:cNvSpPr>
            <a:spLocks noGrp="1"/>
          </p:cNvSpPr>
          <p:nvPr>
            <p:ph type="body"/>
          </p:nvPr>
        </p:nvSpPr>
        <p:spPr>
          <a:xfrm>
            <a:off x="955047" y="1488233"/>
            <a:ext cx="8382431" cy="1495203"/>
          </a:xfrm>
        </p:spPr>
        <p:txBody>
          <a:bodyPr>
            <a:normAutofit/>
          </a:bodyPr>
          <a:lstStyle/>
          <a:p>
            <a:pPr marL="0" indent="0">
              <a:buNone/>
            </a:pPr>
            <a:r>
              <a:rPr lang="es-ES" sz="2000" dirty="0">
                <a:solidFill>
                  <a:srgbClr val="C00000"/>
                </a:solidFill>
              </a:rPr>
              <a:t>Opciones de configuración de las páginas:</a:t>
            </a:r>
          </a:p>
          <a:p>
            <a:r>
              <a:rPr lang="es-ES" sz="1800" dirty="0"/>
              <a:t>Definición de la estructura de la disposición: filas y columnas</a:t>
            </a:r>
          </a:p>
          <a:p>
            <a:r>
              <a:rPr lang="es-ES" sz="1800" dirty="0"/>
              <a:t>Inclusión de bloques de contenidos</a:t>
            </a:r>
          </a:p>
          <a:p>
            <a:r>
              <a:rPr lang="es-ES" sz="1800" dirty="0"/>
              <a:t>Ajustes de estilo de cada bloque</a:t>
            </a:r>
          </a:p>
          <a:p>
            <a:endParaRPr lang="es-ES" dirty="0"/>
          </a:p>
        </p:txBody>
      </p:sp>
      <p:sp>
        <p:nvSpPr>
          <p:cNvPr id="5" name="Marcador de texto 4">
            <a:extLst>
              <a:ext uri="{FF2B5EF4-FFF2-40B4-BE49-F238E27FC236}">
                <a16:creationId xmlns:a16="http://schemas.microsoft.com/office/drawing/2014/main" id="{15384AB5-5126-4DFA-9435-3B6C856C2141}"/>
              </a:ext>
            </a:extLst>
          </p:cNvPr>
          <p:cNvSpPr>
            <a:spLocks noGrp="1"/>
          </p:cNvSpPr>
          <p:nvPr>
            <p:ph type="body"/>
          </p:nvPr>
        </p:nvSpPr>
        <p:spPr>
          <a:xfrm>
            <a:off x="1313792" y="3088433"/>
            <a:ext cx="3514651" cy="3215771"/>
          </a:xfrm>
        </p:spPr>
        <p:txBody>
          <a:bodyPr>
            <a:normAutofit/>
          </a:bodyPr>
          <a:lstStyle/>
          <a:p>
            <a:endParaRPr lang="es-ES" dirty="0"/>
          </a:p>
        </p:txBody>
      </p:sp>
      <p:sp>
        <p:nvSpPr>
          <p:cNvPr id="6" name="Marcador de texto 5">
            <a:extLst>
              <a:ext uri="{FF2B5EF4-FFF2-40B4-BE49-F238E27FC236}">
                <a16:creationId xmlns:a16="http://schemas.microsoft.com/office/drawing/2014/main" id="{78EDD6EF-0A78-4997-9E42-D3DE113430FE}"/>
              </a:ext>
            </a:extLst>
          </p:cNvPr>
          <p:cNvSpPr>
            <a:spLocks noGrp="1"/>
          </p:cNvSpPr>
          <p:nvPr>
            <p:ph type="body"/>
          </p:nvPr>
        </p:nvSpPr>
        <p:spPr>
          <a:xfrm>
            <a:off x="6876372" y="2945129"/>
            <a:ext cx="3891156" cy="3402744"/>
          </a:xfrm>
        </p:spPr>
        <p:txBody>
          <a:bodyPr>
            <a:normAutofit/>
          </a:bodyPr>
          <a:lstStyle/>
          <a:p>
            <a:endParaRPr lang="es-ES" dirty="0"/>
          </a:p>
        </p:txBody>
      </p:sp>
      <p:sp>
        <p:nvSpPr>
          <p:cNvPr id="4" name="Subtítulo 3">
            <a:extLst>
              <a:ext uri="{FF2B5EF4-FFF2-40B4-BE49-F238E27FC236}">
                <a16:creationId xmlns:a16="http://schemas.microsoft.com/office/drawing/2014/main" id="{0E5FF8AE-F6F8-402B-9D72-A2518A10B49A}"/>
              </a:ext>
            </a:extLst>
          </p:cNvPr>
          <p:cNvSpPr>
            <a:spLocks noGrp="1"/>
          </p:cNvSpPr>
          <p:nvPr>
            <p:ph type="body"/>
          </p:nvPr>
        </p:nvSpPr>
        <p:spPr>
          <a:xfrm>
            <a:off x="610320" y="1397395"/>
            <a:ext cx="10971360" cy="996824"/>
          </a:xfrm>
        </p:spPr>
        <p:txBody>
          <a:bodyPr>
            <a:normAutofit/>
          </a:bodyPr>
          <a:lstStyle/>
          <a:p>
            <a:pPr marL="0" indent="0">
              <a:buNone/>
            </a:pPr>
            <a:endParaRPr lang="es-ES" dirty="0"/>
          </a:p>
          <a:p>
            <a:endParaRPr lang="es-ES" dirty="0"/>
          </a:p>
        </p:txBody>
      </p:sp>
      <p:pic>
        <p:nvPicPr>
          <p:cNvPr id="8" name="Imagen 7">
            <a:extLst>
              <a:ext uri="{FF2B5EF4-FFF2-40B4-BE49-F238E27FC236}">
                <a16:creationId xmlns:a16="http://schemas.microsoft.com/office/drawing/2014/main" id="{FF310E01-499D-433B-9D6C-246FAAFC6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825" y="2945129"/>
            <a:ext cx="4476817" cy="3848128"/>
          </a:xfrm>
          <a:prstGeom prst="rect">
            <a:avLst/>
          </a:prstGeom>
        </p:spPr>
      </p:pic>
      <p:pic>
        <p:nvPicPr>
          <p:cNvPr id="10" name="Imagen 9">
            <a:extLst>
              <a:ext uri="{FF2B5EF4-FFF2-40B4-BE49-F238E27FC236}">
                <a16:creationId xmlns:a16="http://schemas.microsoft.com/office/drawing/2014/main" id="{CAB718E6-9263-4F69-AAF1-BC41E19333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0971" y="2417377"/>
            <a:ext cx="4195417" cy="4252976"/>
          </a:xfrm>
          <a:prstGeom prst="rect">
            <a:avLst/>
          </a:prstGeom>
        </p:spPr>
      </p:pic>
    </p:spTree>
    <p:extLst>
      <p:ext uri="{BB962C8B-B14F-4D97-AF65-F5344CB8AC3E}">
        <p14:creationId xmlns:p14="http://schemas.microsoft.com/office/powerpoint/2010/main" val="3736457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1" name="CustomShape 2"/>
          <p:cNvSpPr/>
          <p:nvPr/>
        </p:nvSpPr>
        <p:spPr>
          <a:xfrm>
            <a:off x="0" y="8899"/>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2" name="CustomShape 3"/>
          <p:cNvSpPr/>
          <p:nvPr/>
        </p:nvSpPr>
        <p:spPr>
          <a:xfrm>
            <a:off x="554760" y="101513"/>
            <a:ext cx="1035144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3" name="Imagen 92"/>
          <p:cNvPicPr/>
          <p:nvPr/>
        </p:nvPicPr>
        <p:blipFill>
          <a:blip r:embed="rId3"/>
          <a:stretch/>
        </p:blipFill>
        <p:spPr>
          <a:xfrm>
            <a:off x="360" y="360"/>
            <a:ext cx="554400" cy="555840"/>
          </a:xfrm>
          <a:prstGeom prst="rect">
            <a:avLst/>
          </a:prstGeom>
          <a:ln w="0">
            <a:noFill/>
          </a:ln>
        </p:spPr>
      </p:pic>
      <p:sp>
        <p:nvSpPr>
          <p:cNvPr id="2" name="Título 1">
            <a:extLst>
              <a:ext uri="{FF2B5EF4-FFF2-40B4-BE49-F238E27FC236}">
                <a16:creationId xmlns:a16="http://schemas.microsoft.com/office/drawing/2014/main" id="{BEF46F9C-7E0C-4BC7-9C8F-A94C6A21FA83}"/>
              </a:ext>
            </a:extLst>
          </p:cNvPr>
          <p:cNvSpPr>
            <a:spLocks noGrp="1"/>
          </p:cNvSpPr>
          <p:nvPr>
            <p:ph type="title"/>
          </p:nvPr>
        </p:nvSpPr>
        <p:spPr>
          <a:xfrm>
            <a:off x="609660" y="756000"/>
            <a:ext cx="10971360" cy="1144800"/>
          </a:xfrm>
        </p:spPr>
        <p:txBody>
          <a:bodyPr/>
          <a:lstStyle/>
          <a:p>
            <a:r>
              <a:rPr lang="es-ES" sz="3600" dirty="0">
                <a:solidFill>
                  <a:srgbClr val="C00000"/>
                </a:solidFill>
              </a:rPr>
              <a:t>Humanidades Digitales y Biblioteca Universitaria</a:t>
            </a:r>
            <a:endParaRPr lang="es-ES" sz="3600" dirty="0"/>
          </a:p>
        </p:txBody>
      </p:sp>
      <p:sp>
        <p:nvSpPr>
          <p:cNvPr id="3" name="Marcador de texto 2">
            <a:extLst>
              <a:ext uri="{FF2B5EF4-FFF2-40B4-BE49-F238E27FC236}">
                <a16:creationId xmlns:a16="http://schemas.microsoft.com/office/drawing/2014/main" id="{F2B53183-1491-4819-912F-3C85571C41D2}"/>
              </a:ext>
            </a:extLst>
          </p:cNvPr>
          <p:cNvSpPr>
            <a:spLocks noGrp="1"/>
          </p:cNvSpPr>
          <p:nvPr>
            <p:ph type="body"/>
          </p:nvPr>
        </p:nvSpPr>
        <p:spPr>
          <a:xfrm>
            <a:off x="609480" y="1900801"/>
            <a:ext cx="10139584" cy="4611966"/>
          </a:xfrm>
        </p:spPr>
        <p:txBody>
          <a:bodyPr>
            <a:normAutofit fontScale="62500" lnSpcReduction="20000"/>
          </a:bodyPr>
          <a:lstStyle/>
          <a:p>
            <a:endParaRPr lang="es-ES" dirty="0"/>
          </a:p>
          <a:p>
            <a:r>
              <a:rPr lang="es-ES" dirty="0">
                <a:solidFill>
                  <a:srgbClr val="C00000"/>
                </a:solidFill>
              </a:rPr>
              <a:t>Difusión del patrimonio bibliotecario</a:t>
            </a:r>
            <a:r>
              <a:rPr lang="es-ES" dirty="0"/>
              <a:t> </a:t>
            </a:r>
            <a:endParaRPr lang="es-ES" sz="2800" dirty="0"/>
          </a:p>
          <a:p>
            <a:pPr marL="571500" indent="-571500" fontAlgn="base">
              <a:buFont typeface="Arial" panose="020B0604020202020204" pitchFamily="34" charset="0"/>
              <a:buChar char="•"/>
            </a:pPr>
            <a:endParaRPr lang="es-ES" dirty="0"/>
          </a:p>
          <a:p>
            <a:pPr marL="571500" indent="-571500" fontAlgn="base">
              <a:buFont typeface="Arial" panose="020B0604020202020204" pitchFamily="34" charset="0"/>
              <a:buChar char="•"/>
            </a:pPr>
            <a:r>
              <a:rPr lang="es-ES" sz="4200" dirty="0"/>
              <a:t>páginas web presentando distintas colecciones</a:t>
            </a:r>
          </a:p>
          <a:p>
            <a:pPr marL="571500" indent="-571500" fontAlgn="base">
              <a:buFont typeface="Arial" panose="020B0604020202020204" pitchFamily="34" charset="0"/>
              <a:buChar char="•"/>
            </a:pPr>
            <a:endParaRPr lang="es-ES" dirty="0"/>
          </a:p>
          <a:p>
            <a:pPr marL="571500" indent="-571500" fontAlgn="base">
              <a:buFont typeface="Arial" panose="020B0604020202020204" pitchFamily="34" charset="0"/>
              <a:buChar char="•"/>
            </a:pPr>
            <a:r>
              <a:rPr lang="es-ES" sz="4200" dirty="0"/>
              <a:t>exposiciones virtuales de fondos</a:t>
            </a:r>
          </a:p>
          <a:p>
            <a:endParaRPr lang="es-ES" sz="4200" dirty="0"/>
          </a:p>
          <a:p>
            <a:endParaRPr lang="es-ES" dirty="0"/>
          </a:p>
          <a:p>
            <a:r>
              <a:rPr lang="es-ES" dirty="0">
                <a:solidFill>
                  <a:srgbClr val="C00000"/>
                </a:solidFill>
              </a:rPr>
              <a:t>Apoyo a los investigadores en la creación de espacios virtuales dedicados a las Humanidades Digitales</a:t>
            </a:r>
          </a:p>
          <a:p>
            <a:endParaRPr lang="es-ES" sz="2800" dirty="0">
              <a:solidFill>
                <a:srgbClr val="C00000"/>
              </a:solidFill>
            </a:endParaRPr>
          </a:p>
          <a:p>
            <a:pPr marL="571500" indent="-571500" fontAlgn="base">
              <a:buFont typeface="Arial" panose="020B0604020202020204" pitchFamily="34" charset="0"/>
              <a:buChar char="•"/>
            </a:pPr>
            <a:r>
              <a:rPr lang="es-ES" sz="4200" dirty="0"/>
              <a:t>herramienta de difusión de resultados de investigación</a:t>
            </a:r>
          </a:p>
          <a:p>
            <a:pPr fontAlgn="base"/>
            <a:endParaRPr lang="es-ES" sz="4200" dirty="0"/>
          </a:p>
          <a:p>
            <a:pPr marL="571500" indent="-571500" fontAlgn="base">
              <a:buFont typeface="Arial" panose="020B0604020202020204" pitchFamily="34" charset="0"/>
              <a:buChar char="•"/>
            </a:pPr>
            <a:r>
              <a:rPr lang="es-ES" sz="4200" dirty="0"/>
              <a:t>posibilidad de dar mayor visibilidad a ese trabajo, más allá del circuito tradicional de las publicaciones académicas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3593" y="-2044"/>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696237" y="117360"/>
            <a:ext cx="6669243" cy="9218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r>
              <a:rPr lang="es-ES" spc="-1" dirty="0">
                <a:solidFill>
                  <a:srgbClr val="000000"/>
                </a:solidFill>
              </a:rPr>
              <a:t>Transferencia de resultados de investigación: nuevos proyectos</a:t>
            </a:r>
            <a:endParaRPr lang="es-ES" spc="-1" dirty="0"/>
          </a:p>
          <a:p>
            <a:pPr algn="r">
              <a:lnSpc>
                <a:spcPct val="100000"/>
              </a:lnSpc>
            </a:pP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13593" y="-5040"/>
            <a:ext cx="554400" cy="555840"/>
          </a:xfrm>
          <a:prstGeom prst="rect">
            <a:avLst/>
          </a:prstGeom>
          <a:ln w="0">
            <a:noFill/>
          </a:ln>
        </p:spPr>
      </p:pic>
      <p:sp>
        <p:nvSpPr>
          <p:cNvPr id="2" name="Título 1">
            <a:extLst>
              <a:ext uri="{FF2B5EF4-FFF2-40B4-BE49-F238E27FC236}">
                <a16:creationId xmlns:a16="http://schemas.microsoft.com/office/drawing/2014/main" id="{7DCB16D0-0B86-499A-97BD-49CE8BE0E286}"/>
              </a:ext>
            </a:extLst>
          </p:cNvPr>
          <p:cNvSpPr>
            <a:spLocks noGrp="1"/>
          </p:cNvSpPr>
          <p:nvPr>
            <p:ph type="title"/>
          </p:nvPr>
        </p:nvSpPr>
        <p:spPr>
          <a:xfrm>
            <a:off x="611160" y="628984"/>
            <a:ext cx="10971360" cy="1144800"/>
          </a:xfrm>
        </p:spPr>
        <p:txBody>
          <a:bodyPr/>
          <a:lstStyle/>
          <a:p>
            <a:r>
              <a:rPr lang="es-ES" dirty="0">
                <a:solidFill>
                  <a:srgbClr val="C00000"/>
                </a:solidFill>
              </a:rPr>
              <a:t>Novedades en visualización pública</a:t>
            </a:r>
          </a:p>
        </p:txBody>
      </p:sp>
      <p:sp>
        <p:nvSpPr>
          <p:cNvPr id="4" name="Subtítulo 3">
            <a:extLst>
              <a:ext uri="{FF2B5EF4-FFF2-40B4-BE49-F238E27FC236}">
                <a16:creationId xmlns:a16="http://schemas.microsoft.com/office/drawing/2014/main" id="{0E5FF8AE-F6F8-402B-9D72-A2518A10B49A}"/>
              </a:ext>
            </a:extLst>
          </p:cNvPr>
          <p:cNvSpPr>
            <a:spLocks noGrp="1"/>
          </p:cNvSpPr>
          <p:nvPr>
            <p:ph type="subTitle"/>
          </p:nvPr>
        </p:nvSpPr>
        <p:spPr/>
        <p:txBody>
          <a:bodyPr/>
          <a:lstStyle/>
          <a:p>
            <a:pPr marL="0" indent="0">
              <a:buNone/>
            </a:pPr>
            <a:endParaRPr lang="es-ES" dirty="0"/>
          </a:p>
          <a:p>
            <a:endParaRPr lang="es-ES" dirty="0"/>
          </a:p>
        </p:txBody>
      </p:sp>
      <p:pic>
        <p:nvPicPr>
          <p:cNvPr id="5" name="Imagen 4">
            <a:extLst>
              <a:ext uri="{FF2B5EF4-FFF2-40B4-BE49-F238E27FC236}">
                <a16:creationId xmlns:a16="http://schemas.microsoft.com/office/drawing/2014/main" id="{95EF97B3-369D-48A0-A818-C84E69489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4080" y="2016964"/>
            <a:ext cx="10058823" cy="4273797"/>
          </a:xfrm>
          <a:prstGeom prst="rect">
            <a:avLst/>
          </a:prstGeom>
        </p:spPr>
      </p:pic>
    </p:spTree>
    <p:extLst>
      <p:ext uri="{BB962C8B-B14F-4D97-AF65-F5344CB8AC3E}">
        <p14:creationId xmlns:p14="http://schemas.microsoft.com/office/powerpoint/2010/main" val="468843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80" y="1350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702676" y="117360"/>
            <a:ext cx="6662804" cy="9218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r>
              <a:rPr lang="es-ES" spc="-1" dirty="0">
                <a:solidFill>
                  <a:srgbClr val="000000"/>
                </a:solidFill>
              </a:rPr>
              <a:t>Transferencia de resultados de investigación: nuevos proyectos</a:t>
            </a:r>
            <a:endParaRPr lang="es-ES" spc="-1" dirty="0"/>
          </a:p>
          <a:p>
            <a:pPr algn="r">
              <a:lnSpc>
                <a:spcPct val="100000"/>
              </a:lnSpc>
            </a:pP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180" y="0"/>
            <a:ext cx="554400" cy="555840"/>
          </a:xfrm>
          <a:prstGeom prst="rect">
            <a:avLst/>
          </a:prstGeom>
          <a:ln w="0">
            <a:noFill/>
          </a:ln>
        </p:spPr>
      </p:pic>
      <p:sp>
        <p:nvSpPr>
          <p:cNvPr id="2" name="Título 1">
            <a:extLst>
              <a:ext uri="{FF2B5EF4-FFF2-40B4-BE49-F238E27FC236}">
                <a16:creationId xmlns:a16="http://schemas.microsoft.com/office/drawing/2014/main" id="{4825F344-E506-484B-856E-D19F80EC86D8}"/>
              </a:ext>
            </a:extLst>
          </p:cNvPr>
          <p:cNvSpPr>
            <a:spLocks noGrp="1"/>
          </p:cNvSpPr>
          <p:nvPr>
            <p:ph type="title"/>
          </p:nvPr>
        </p:nvSpPr>
        <p:spPr>
          <a:xfrm>
            <a:off x="569313" y="733320"/>
            <a:ext cx="10971360" cy="1144800"/>
          </a:xfrm>
        </p:spPr>
        <p:txBody>
          <a:bodyPr/>
          <a:lstStyle/>
          <a:p>
            <a:r>
              <a:rPr lang="es-ES" sz="3600" dirty="0">
                <a:solidFill>
                  <a:srgbClr val="C00000"/>
                </a:solidFill>
              </a:rPr>
              <a:t>Novedades en visualización pública</a:t>
            </a:r>
          </a:p>
        </p:txBody>
      </p:sp>
      <p:sp>
        <p:nvSpPr>
          <p:cNvPr id="4" name="Subtítulo 3">
            <a:extLst>
              <a:ext uri="{FF2B5EF4-FFF2-40B4-BE49-F238E27FC236}">
                <a16:creationId xmlns:a16="http://schemas.microsoft.com/office/drawing/2014/main" id="{0E5FF8AE-F6F8-402B-9D72-A2518A10B49A}"/>
              </a:ext>
            </a:extLst>
          </p:cNvPr>
          <p:cNvSpPr>
            <a:spLocks noGrp="1"/>
          </p:cNvSpPr>
          <p:nvPr>
            <p:ph type="subTitle"/>
          </p:nvPr>
        </p:nvSpPr>
        <p:spPr/>
        <p:txBody>
          <a:bodyPr/>
          <a:lstStyle/>
          <a:p>
            <a:pPr marL="0" indent="0">
              <a:buNone/>
            </a:pPr>
            <a:endParaRPr lang="es-ES" dirty="0"/>
          </a:p>
          <a:p>
            <a:endParaRPr lang="es-ES" dirty="0"/>
          </a:p>
        </p:txBody>
      </p:sp>
      <p:pic>
        <p:nvPicPr>
          <p:cNvPr id="5" name="Imagen 4">
            <a:extLst>
              <a:ext uri="{FF2B5EF4-FFF2-40B4-BE49-F238E27FC236}">
                <a16:creationId xmlns:a16="http://schemas.microsoft.com/office/drawing/2014/main" id="{9A46476D-C3A5-4FDF-99C1-392ED391E8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103" y="1878120"/>
            <a:ext cx="9421329" cy="4859640"/>
          </a:xfrm>
          <a:prstGeom prst="rect">
            <a:avLst/>
          </a:prstGeom>
        </p:spPr>
      </p:pic>
    </p:spTree>
    <p:extLst>
      <p:ext uri="{BB962C8B-B14F-4D97-AF65-F5344CB8AC3E}">
        <p14:creationId xmlns:p14="http://schemas.microsoft.com/office/powerpoint/2010/main" val="3116412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3593" y="-2044"/>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580327" y="117360"/>
            <a:ext cx="6785153"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13593" y="-5040"/>
            <a:ext cx="554400" cy="555840"/>
          </a:xfrm>
          <a:prstGeom prst="rect">
            <a:avLst/>
          </a:prstGeom>
          <a:ln w="0">
            <a:noFill/>
          </a:ln>
        </p:spPr>
      </p:pic>
      <p:sp>
        <p:nvSpPr>
          <p:cNvPr id="2" name="Título 1">
            <a:extLst>
              <a:ext uri="{FF2B5EF4-FFF2-40B4-BE49-F238E27FC236}">
                <a16:creationId xmlns:a16="http://schemas.microsoft.com/office/drawing/2014/main" id="{93A3DB7F-C3FC-4BC7-A1A3-A187EBA6B380}"/>
              </a:ext>
            </a:extLst>
          </p:cNvPr>
          <p:cNvSpPr>
            <a:spLocks noGrp="1"/>
          </p:cNvSpPr>
          <p:nvPr>
            <p:ph type="title"/>
          </p:nvPr>
        </p:nvSpPr>
        <p:spPr>
          <a:xfrm>
            <a:off x="611160" y="657604"/>
            <a:ext cx="10971360" cy="1144800"/>
          </a:xfrm>
        </p:spPr>
        <p:txBody>
          <a:bodyPr/>
          <a:lstStyle/>
          <a:p>
            <a:r>
              <a:rPr lang="es-ES" sz="3600" dirty="0">
                <a:solidFill>
                  <a:srgbClr val="C00000"/>
                </a:solidFill>
              </a:rPr>
              <a:t>Novedades y visualización pública</a:t>
            </a:r>
            <a:endParaRPr lang="es-ES" sz="3600" dirty="0"/>
          </a:p>
        </p:txBody>
      </p:sp>
      <p:sp>
        <p:nvSpPr>
          <p:cNvPr id="4" name="Subtítulo 3">
            <a:extLst>
              <a:ext uri="{FF2B5EF4-FFF2-40B4-BE49-F238E27FC236}">
                <a16:creationId xmlns:a16="http://schemas.microsoft.com/office/drawing/2014/main" id="{0E5FF8AE-F6F8-402B-9D72-A2518A10B49A}"/>
              </a:ext>
            </a:extLst>
          </p:cNvPr>
          <p:cNvSpPr>
            <a:spLocks noGrp="1"/>
          </p:cNvSpPr>
          <p:nvPr>
            <p:ph type="subTitle"/>
          </p:nvPr>
        </p:nvSpPr>
        <p:spPr/>
        <p:txBody>
          <a:bodyPr/>
          <a:lstStyle/>
          <a:p>
            <a:pPr marL="0" indent="0">
              <a:buNone/>
            </a:pPr>
            <a:endParaRPr lang="es-ES" dirty="0"/>
          </a:p>
          <a:p>
            <a:endParaRPr lang="es-ES" dirty="0"/>
          </a:p>
        </p:txBody>
      </p:sp>
      <p:pic>
        <p:nvPicPr>
          <p:cNvPr id="6" name="Imagen 5">
            <a:extLst>
              <a:ext uri="{FF2B5EF4-FFF2-40B4-BE49-F238E27FC236}">
                <a16:creationId xmlns:a16="http://schemas.microsoft.com/office/drawing/2014/main" id="{D232280A-9910-4FBD-9F68-AC9F86B26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57" y="2062538"/>
            <a:ext cx="10053651" cy="4137858"/>
          </a:xfrm>
          <a:prstGeom prst="rect">
            <a:avLst/>
          </a:prstGeom>
        </p:spPr>
      </p:pic>
    </p:spTree>
    <p:extLst>
      <p:ext uri="{BB962C8B-B14F-4D97-AF65-F5344CB8AC3E}">
        <p14:creationId xmlns:p14="http://schemas.microsoft.com/office/powerpoint/2010/main" val="1087213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3593" y="-2044"/>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670479" y="117360"/>
            <a:ext cx="6695001"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13593" y="0"/>
            <a:ext cx="554400" cy="555840"/>
          </a:xfrm>
          <a:prstGeom prst="rect">
            <a:avLst/>
          </a:prstGeom>
          <a:ln w="0">
            <a:noFill/>
          </a:ln>
        </p:spPr>
      </p:pic>
      <p:sp>
        <p:nvSpPr>
          <p:cNvPr id="2" name="Título 1">
            <a:extLst>
              <a:ext uri="{FF2B5EF4-FFF2-40B4-BE49-F238E27FC236}">
                <a16:creationId xmlns:a16="http://schemas.microsoft.com/office/drawing/2014/main" id="{D5C08CA1-3861-46D5-B4D2-54F733D6F12D}"/>
              </a:ext>
            </a:extLst>
          </p:cNvPr>
          <p:cNvSpPr>
            <a:spLocks noGrp="1"/>
          </p:cNvSpPr>
          <p:nvPr>
            <p:ph type="title"/>
          </p:nvPr>
        </p:nvSpPr>
        <p:spPr>
          <a:xfrm>
            <a:off x="611160" y="657604"/>
            <a:ext cx="10971360" cy="1144800"/>
          </a:xfrm>
        </p:spPr>
        <p:txBody>
          <a:bodyPr/>
          <a:lstStyle/>
          <a:p>
            <a:r>
              <a:rPr lang="es-ES" sz="3600" dirty="0">
                <a:solidFill>
                  <a:srgbClr val="C00000"/>
                </a:solidFill>
              </a:rPr>
              <a:t>Novedades y visualización pública</a:t>
            </a:r>
            <a:endParaRPr lang="es-ES" sz="3600" dirty="0"/>
          </a:p>
        </p:txBody>
      </p:sp>
      <p:sp>
        <p:nvSpPr>
          <p:cNvPr id="4" name="Subtítulo 3">
            <a:extLst>
              <a:ext uri="{FF2B5EF4-FFF2-40B4-BE49-F238E27FC236}">
                <a16:creationId xmlns:a16="http://schemas.microsoft.com/office/drawing/2014/main" id="{0E5FF8AE-F6F8-402B-9D72-A2518A10B49A}"/>
              </a:ext>
            </a:extLst>
          </p:cNvPr>
          <p:cNvSpPr>
            <a:spLocks noGrp="1"/>
          </p:cNvSpPr>
          <p:nvPr>
            <p:ph type="subTitle"/>
          </p:nvPr>
        </p:nvSpPr>
        <p:spPr>
          <a:xfrm>
            <a:off x="609480" y="452694"/>
            <a:ext cx="10971360" cy="1226816"/>
          </a:xfrm>
        </p:spPr>
        <p:txBody>
          <a:bodyPr/>
          <a:lstStyle/>
          <a:p>
            <a:pPr marL="0" indent="0">
              <a:buNone/>
            </a:pPr>
            <a:endParaRPr lang="es-ES" dirty="0"/>
          </a:p>
          <a:p>
            <a:endParaRPr lang="es-ES" dirty="0"/>
          </a:p>
        </p:txBody>
      </p:sp>
      <p:pic>
        <p:nvPicPr>
          <p:cNvPr id="5" name="Imagen 4">
            <a:extLst>
              <a:ext uri="{FF2B5EF4-FFF2-40B4-BE49-F238E27FC236}">
                <a16:creationId xmlns:a16="http://schemas.microsoft.com/office/drawing/2014/main" id="{552BEAE1-7B06-4F57-9764-FDF9B1CD9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80" y="1908895"/>
            <a:ext cx="10053651" cy="4892521"/>
          </a:xfrm>
          <a:prstGeom prst="rect">
            <a:avLst/>
          </a:prstGeom>
        </p:spPr>
      </p:pic>
    </p:spTree>
    <p:extLst>
      <p:ext uri="{BB962C8B-B14F-4D97-AF65-F5344CB8AC3E}">
        <p14:creationId xmlns:p14="http://schemas.microsoft.com/office/powerpoint/2010/main" val="1911005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3593" y="-2044"/>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599646" y="152560"/>
            <a:ext cx="6643486" cy="9218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r>
              <a:rPr lang="es-ES" spc="-1" dirty="0">
                <a:solidFill>
                  <a:srgbClr val="000000"/>
                </a:solidFill>
              </a:rPr>
              <a:t>Transferencia de resultados de investigación: nuevos proyectos</a:t>
            </a:r>
            <a:endParaRPr lang="es-ES" spc="-1" dirty="0"/>
          </a:p>
          <a:p>
            <a:pPr algn="r">
              <a:lnSpc>
                <a:spcPct val="100000"/>
              </a:lnSpc>
            </a:pP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13593" y="6680"/>
            <a:ext cx="554400" cy="555840"/>
          </a:xfrm>
          <a:prstGeom prst="rect">
            <a:avLst/>
          </a:prstGeom>
          <a:ln w="0">
            <a:noFill/>
          </a:ln>
        </p:spPr>
      </p:pic>
      <p:sp>
        <p:nvSpPr>
          <p:cNvPr id="2" name="Título 1">
            <a:extLst>
              <a:ext uri="{FF2B5EF4-FFF2-40B4-BE49-F238E27FC236}">
                <a16:creationId xmlns:a16="http://schemas.microsoft.com/office/drawing/2014/main" id="{B4476B73-6E39-432E-BB56-000BA146885F}"/>
              </a:ext>
            </a:extLst>
          </p:cNvPr>
          <p:cNvSpPr>
            <a:spLocks noGrp="1"/>
          </p:cNvSpPr>
          <p:nvPr>
            <p:ph type="title"/>
          </p:nvPr>
        </p:nvSpPr>
        <p:spPr>
          <a:xfrm>
            <a:off x="611160" y="673200"/>
            <a:ext cx="10971360" cy="1144800"/>
          </a:xfrm>
        </p:spPr>
        <p:txBody>
          <a:bodyPr/>
          <a:lstStyle/>
          <a:p>
            <a:r>
              <a:rPr lang="es-ES" sz="3600" dirty="0">
                <a:solidFill>
                  <a:srgbClr val="C00000"/>
                </a:solidFill>
              </a:rPr>
              <a:t>Novedades y visualización pública</a:t>
            </a:r>
            <a:endParaRPr lang="es-ES" sz="3600" dirty="0"/>
          </a:p>
        </p:txBody>
      </p:sp>
      <p:sp>
        <p:nvSpPr>
          <p:cNvPr id="4" name="Subtítulo 3">
            <a:extLst>
              <a:ext uri="{FF2B5EF4-FFF2-40B4-BE49-F238E27FC236}">
                <a16:creationId xmlns:a16="http://schemas.microsoft.com/office/drawing/2014/main" id="{0E5FF8AE-F6F8-402B-9D72-A2518A10B49A}"/>
              </a:ext>
            </a:extLst>
          </p:cNvPr>
          <p:cNvSpPr>
            <a:spLocks noGrp="1"/>
          </p:cNvSpPr>
          <p:nvPr>
            <p:ph type="subTitle"/>
          </p:nvPr>
        </p:nvSpPr>
        <p:spPr/>
        <p:txBody>
          <a:bodyPr/>
          <a:lstStyle/>
          <a:p>
            <a:pPr marL="0" indent="0">
              <a:buNone/>
            </a:pPr>
            <a:endParaRPr lang="es-ES" dirty="0"/>
          </a:p>
          <a:p>
            <a:endParaRPr lang="es-ES" dirty="0"/>
          </a:p>
        </p:txBody>
      </p:sp>
      <p:pic>
        <p:nvPicPr>
          <p:cNvPr id="5" name="Imagen 4">
            <a:extLst>
              <a:ext uri="{FF2B5EF4-FFF2-40B4-BE49-F238E27FC236}">
                <a16:creationId xmlns:a16="http://schemas.microsoft.com/office/drawing/2014/main" id="{3715CE9E-6CEC-4DFF-904B-120040CD2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921" y="1818000"/>
            <a:ext cx="10053651" cy="3690176"/>
          </a:xfrm>
          <a:prstGeom prst="rect">
            <a:avLst/>
          </a:prstGeom>
        </p:spPr>
      </p:pic>
      <p:pic>
        <p:nvPicPr>
          <p:cNvPr id="6" name="Imagen 5">
            <a:extLst>
              <a:ext uri="{FF2B5EF4-FFF2-40B4-BE49-F238E27FC236}">
                <a16:creationId xmlns:a16="http://schemas.microsoft.com/office/drawing/2014/main" id="{99B4AC0D-83A8-4406-9B3F-4A91A731C9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921" y="5864555"/>
            <a:ext cx="4834962" cy="460473"/>
          </a:xfrm>
          <a:prstGeom prst="rect">
            <a:avLst/>
          </a:prstGeom>
        </p:spPr>
      </p:pic>
    </p:spTree>
    <p:extLst>
      <p:ext uri="{BB962C8B-B14F-4D97-AF65-F5344CB8AC3E}">
        <p14:creationId xmlns:p14="http://schemas.microsoft.com/office/powerpoint/2010/main" val="1832056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3593" y="-2044"/>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361386" y="117360"/>
            <a:ext cx="700409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17402" y="-2044"/>
            <a:ext cx="554400" cy="555840"/>
          </a:xfrm>
          <a:prstGeom prst="rect">
            <a:avLst/>
          </a:prstGeom>
          <a:ln w="0">
            <a:noFill/>
          </a:ln>
        </p:spPr>
      </p:pic>
      <p:sp>
        <p:nvSpPr>
          <p:cNvPr id="2" name="Título 1">
            <a:extLst>
              <a:ext uri="{FF2B5EF4-FFF2-40B4-BE49-F238E27FC236}">
                <a16:creationId xmlns:a16="http://schemas.microsoft.com/office/drawing/2014/main" id="{A3A6B139-7F73-406D-BFFF-8AFE49AE3DFA}"/>
              </a:ext>
            </a:extLst>
          </p:cNvPr>
          <p:cNvSpPr>
            <a:spLocks noGrp="1"/>
          </p:cNvSpPr>
          <p:nvPr>
            <p:ph type="title"/>
          </p:nvPr>
        </p:nvSpPr>
        <p:spPr>
          <a:xfrm>
            <a:off x="611160" y="756000"/>
            <a:ext cx="10971360" cy="1144800"/>
          </a:xfrm>
        </p:spPr>
        <p:txBody>
          <a:bodyPr/>
          <a:lstStyle/>
          <a:p>
            <a:r>
              <a:rPr lang="es-ES" sz="3600" dirty="0">
                <a:solidFill>
                  <a:srgbClr val="C00000"/>
                </a:solidFill>
              </a:rPr>
              <a:t>Novedades y visualización pública</a:t>
            </a:r>
            <a:endParaRPr lang="es-ES" sz="3600" dirty="0"/>
          </a:p>
        </p:txBody>
      </p:sp>
      <p:sp>
        <p:nvSpPr>
          <p:cNvPr id="4" name="Subtítulo 3">
            <a:extLst>
              <a:ext uri="{FF2B5EF4-FFF2-40B4-BE49-F238E27FC236}">
                <a16:creationId xmlns:a16="http://schemas.microsoft.com/office/drawing/2014/main" id="{0E5FF8AE-F6F8-402B-9D72-A2518A10B49A}"/>
              </a:ext>
            </a:extLst>
          </p:cNvPr>
          <p:cNvSpPr>
            <a:spLocks noGrp="1"/>
          </p:cNvSpPr>
          <p:nvPr>
            <p:ph type="subTitle"/>
          </p:nvPr>
        </p:nvSpPr>
        <p:spPr>
          <a:xfrm>
            <a:off x="373370" y="339378"/>
            <a:ext cx="10971360" cy="1144800"/>
          </a:xfrm>
        </p:spPr>
        <p:txBody>
          <a:bodyPr/>
          <a:lstStyle/>
          <a:p>
            <a:pPr marL="0" indent="0">
              <a:buNone/>
            </a:pPr>
            <a:endParaRPr lang="es-ES" dirty="0"/>
          </a:p>
          <a:p>
            <a:endParaRPr lang="es-ES" dirty="0"/>
          </a:p>
        </p:txBody>
      </p:sp>
      <p:pic>
        <p:nvPicPr>
          <p:cNvPr id="5" name="Imagen 4">
            <a:extLst>
              <a:ext uri="{FF2B5EF4-FFF2-40B4-BE49-F238E27FC236}">
                <a16:creationId xmlns:a16="http://schemas.microsoft.com/office/drawing/2014/main" id="{EFB73B8A-FDE3-4340-8EA4-63B21F981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780" y="2143980"/>
            <a:ext cx="10060047" cy="4131462"/>
          </a:xfrm>
          <a:prstGeom prst="rect">
            <a:avLst/>
          </a:prstGeom>
        </p:spPr>
      </p:pic>
    </p:spTree>
    <p:extLst>
      <p:ext uri="{BB962C8B-B14F-4D97-AF65-F5344CB8AC3E}">
        <p14:creationId xmlns:p14="http://schemas.microsoft.com/office/powerpoint/2010/main" val="3715674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a:stretch>
        </a:blipFill>
        <a:effectLst/>
      </p:bgPr>
    </p:bg>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202048" y="-11417"/>
            <a:ext cx="11989952"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496614" y="117360"/>
            <a:ext cx="6868867" cy="9218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r>
              <a:rPr lang="es-ES" spc="-1" dirty="0">
                <a:solidFill>
                  <a:srgbClr val="000000"/>
                </a:solidFill>
              </a:rPr>
              <a:t>Transferencia de resultados de investigación: nuevos proyectos</a:t>
            </a:r>
            <a:endParaRPr lang="es-ES" spc="-1" dirty="0"/>
          </a:p>
          <a:p>
            <a:pPr algn="r">
              <a:lnSpc>
                <a:spcPct val="100000"/>
              </a:lnSpc>
            </a:pP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4"/>
          <a:stretch/>
        </p:blipFill>
        <p:spPr>
          <a:xfrm>
            <a:off x="0" y="-11417"/>
            <a:ext cx="554400" cy="555840"/>
          </a:xfrm>
          <a:prstGeom prst="rect">
            <a:avLst/>
          </a:prstGeom>
          <a:ln w="0">
            <a:noFill/>
          </a:ln>
        </p:spPr>
      </p:pic>
      <p:sp>
        <p:nvSpPr>
          <p:cNvPr id="4" name="Subtítulo 3">
            <a:extLst>
              <a:ext uri="{FF2B5EF4-FFF2-40B4-BE49-F238E27FC236}">
                <a16:creationId xmlns:a16="http://schemas.microsoft.com/office/drawing/2014/main" id="{0E5FF8AE-F6F8-402B-9D72-A2518A10B49A}"/>
              </a:ext>
            </a:extLst>
          </p:cNvPr>
          <p:cNvSpPr>
            <a:spLocks noGrp="1"/>
          </p:cNvSpPr>
          <p:nvPr>
            <p:ph type="subTitle" idx="4294967295"/>
          </p:nvPr>
        </p:nvSpPr>
        <p:spPr>
          <a:xfrm>
            <a:off x="0" y="273050"/>
            <a:ext cx="10971213" cy="1144588"/>
          </a:xfrm>
        </p:spPr>
        <p:txBody>
          <a:bodyPr/>
          <a:lstStyle/>
          <a:p>
            <a:pPr marL="0" indent="0">
              <a:buNone/>
            </a:pPr>
            <a:endParaRPr lang="es-ES" dirty="0">
              <a:solidFill>
                <a:srgbClr val="C00000"/>
              </a:solidFill>
            </a:endParaRPr>
          </a:p>
          <a:p>
            <a:endParaRPr lang="es-ES" dirty="0"/>
          </a:p>
        </p:txBody>
      </p:sp>
      <p:sp>
        <p:nvSpPr>
          <p:cNvPr id="9" name="Título 8">
            <a:extLst>
              <a:ext uri="{FF2B5EF4-FFF2-40B4-BE49-F238E27FC236}">
                <a16:creationId xmlns:a16="http://schemas.microsoft.com/office/drawing/2014/main" id="{C89AB570-37E4-40E4-800B-DE5ABA87F041}"/>
              </a:ext>
            </a:extLst>
          </p:cNvPr>
          <p:cNvSpPr>
            <a:spLocks noGrp="1"/>
          </p:cNvSpPr>
          <p:nvPr>
            <p:ph type="title"/>
          </p:nvPr>
        </p:nvSpPr>
        <p:spPr>
          <a:xfrm>
            <a:off x="3038782" y="2985448"/>
            <a:ext cx="10971360" cy="744480"/>
          </a:xfrm>
        </p:spPr>
        <p:txBody>
          <a:bodyPr/>
          <a:lstStyle/>
          <a:p>
            <a:r>
              <a:rPr lang="es-ES" b="1" dirty="0">
                <a:solidFill>
                  <a:srgbClr val="C00000"/>
                </a:solidFill>
              </a:rPr>
              <a:t>¡MUCHAS GRACIAS!</a:t>
            </a:r>
          </a:p>
        </p:txBody>
      </p:sp>
      <p:sp>
        <p:nvSpPr>
          <p:cNvPr id="14" name="Rectángulo 13">
            <a:extLst>
              <a:ext uri="{FF2B5EF4-FFF2-40B4-BE49-F238E27FC236}">
                <a16:creationId xmlns:a16="http://schemas.microsoft.com/office/drawing/2014/main" id="{417BB390-F128-417D-B785-DBEB0156D86B}"/>
              </a:ext>
            </a:extLst>
          </p:cNvPr>
          <p:cNvSpPr/>
          <p:nvPr/>
        </p:nvSpPr>
        <p:spPr>
          <a:xfrm>
            <a:off x="4023814" y="4428698"/>
            <a:ext cx="7201469" cy="1846659"/>
          </a:xfrm>
          <a:prstGeom prst="rect">
            <a:avLst/>
          </a:prstGeom>
        </p:spPr>
        <p:txBody>
          <a:bodyPr wrap="square">
            <a:spAutoFit/>
          </a:bodyPr>
          <a:lstStyle/>
          <a:p>
            <a:r>
              <a:rPr lang="es-ES" sz="2000" dirty="0">
                <a:solidFill>
                  <a:srgbClr val="C00000"/>
                </a:solidFill>
              </a:rPr>
              <a:t>Equipo de trabajo en Humanidades Digitales de la Biblioteca de Humanidades, Comunicación y Documentación</a:t>
            </a:r>
          </a:p>
          <a:p>
            <a:endParaRPr lang="es-ES" sz="2000" dirty="0"/>
          </a:p>
          <a:p>
            <a:r>
              <a:rPr lang="es-ES" dirty="0"/>
              <a:t>Mar Bujalance               </a:t>
            </a:r>
            <a:r>
              <a:rPr lang="es-ES" sz="1400" dirty="0">
                <a:solidFill>
                  <a:srgbClr val="C00000"/>
                </a:solidFill>
                <a:hlinkClick r:id="rId5">
                  <a:extLst>
                    <a:ext uri="{A12FA001-AC4F-418D-AE19-62706E023703}">
                      <ahyp:hlinkClr xmlns:ahyp="http://schemas.microsoft.com/office/drawing/2018/hyperlinkcolor" val="tx"/>
                    </a:ext>
                  </a:extLst>
                </a:hlinkClick>
              </a:rPr>
              <a:t>mbujalan@db.uc3m.es</a:t>
            </a:r>
            <a:endParaRPr lang="es-ES" sz="1400" dirty="0">
              <a:solidFill>
                <a:srgbClr val="C00000"/>
              </a:solidFill>
            </a:endParaRPr>
          </a:p>
          <a:p>
            <a:r>
              <a:rPr lang="es-ES" dirty="0"/>
              <a:t>Inmaculada Muro          </a:t>
            </a:r>
            <a:r>
              <a:rPr lang="es-ES" sz="1400" dirty="0">
                <a:solidFill>
                  <a:srgbClr val="C00000"/>
                </a:solidFill>
                <a:hlinkClick r:id="rId6">
                  <a:extLst>
                    <a:ext uri="{A12FA001-AC4F-418D-AE19-62706E023703}">
                      <ahyp:hlinkClr xmlns:ahyp="http://schemas.microsoft.com/office/drawing/2018/hyperlinkcolor" val="tx"/>
                    </a:ext>
                  </a:extLst>
                </a:hlinkClick>
              </a:rPr>
              <a:t>imuro@db.uc3m.es</a:t>
            </a:r>
            <a:endParaRPr lang="es-ES" sz="1400" dirty="0">
              <a:solidFill>
                <a:srgbClr val="C00000"/>
              </a:solidFill>
            </a:endParaRPr>
          </a:p>
          <a:p>
            <a:r>
              <a:rPr lang="es-ES" dirty="0"/>
              <a:t>Lola Santonja                </a:t>
            </a:r>
            <a:r>
              <a:rPr lang="es-ES" sz="1400" dirty="0">
                <a:solidFill>
                  <a:srgbClr val="C00000"/>
                </a:solidFill>
                <a:hlinkClick r:id="rId6">
                  <a:extLst>
                    <a:ext uri="{A12FA001-AC4F-418D-AE19-62706E023703}">
                      <ahyp:hlinkClr xmlns:ahyp="http://schemas.microsoft.com/office/drawing/2018/hyperlinkcolor" val="tx"/>
                    </a:ext>
                  </a:extLst>
                </a:hlinkClick>
              </a:rPr>
              <a:t>santonja@db.uc3m.es</a:t>
            </a:r>
            <a:endParaRPr lang="es-ES" sz="1400" dirty="0">
              <a:solidFill>
                <a:srgbClr val="C00000"/>
              </a:solidFill>
            </a:endParaRPr>
          </a:p>
        </p:txBody>
      </p:sp>
    </p:spTree>
    <p:extLst>
      <p:ext uri="{BB962C8B-B14F-4D97-AF65-F5344CB8AC3E}">
        <p14:creationId xmlns:p14="http://schemas.microsoft.com/office/powerpoint/2010/main" val="776246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3593" y="9331"/>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2794715" y="117360"/>
            <a:ext cx="7570766"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14913" y="-23040"/>
            <a:ext cx="554400" cy="555840"/>
          </a:xfrm>
          <a:prstGeom prst="rect">
            <a:avLst/>
          </a:prstGeom>
          <a:ln w="0">
            <a:noFill/>
          </a:ln>
        </p:spPr>
      </p:pic>
      <p:sp>
        <p:nvSpPr>
          <p:cNvPr id="4" name="Marcador de texto 3">
            <a:extLst>
              <a:ext uri="{FF2B5EF4-FFF2-40B4-BE49-F238E27FC236}">
                <a16:creationId xmlns:a16="http://schemas.microsoft.com/office/drawing/2014/main" id="{D4650F9A-88C1-4B6B-8AE2-89DA8ED209CB}"/>
              </a:ext>
            </a:extLst>
          </p:cNvPr>
          <p:cNvSpPr>
            <a:spLocks noGrp="1"/>
          </p:cNvSpPr>
          <p:nvPr>
            <p:ph type="body"/>
          </p:nvPr>
        </p:nvSpPr>
        <p:spPr>
          <a:xfrm>
            <a:off x="609480" y="2143440"/>
            <a:ext cx="6229860" cy="3868254"/>
          </a:xfrm>
        </p:spPr>
        <p:txBody>
          <a:bodyPr>
            <a:normAutofit fontScale="42000" lnSpcReduction="20000"/>
          </a:bodyPr>
          <a:lstStyle/>
          <a:p>
            <a:pPr marL="571500" indent="-571500">
              <a:buFont typeface="Arial" panose="020B0604020202020204" pitchFamily="34" charset="0"/>
              <a:buChar char="•"/>
            </a:pPr>
            <a:r>
              <a:rPr lang="es-ES" dirty="0"/>
              <a:t>Un paso adelante en la </a:t>
            </a:r>
            <a:r>
              <a:rPr lang="es-ES" dirty="0">
                <a:solidFill>
                  <a:srgbClr val="C00000"/>
                </a:solidFill>
              </a:rPr>
              <a:t>difusión en abierto </a:t>
            </a:r>
            <a:r>
              <a:rPr lang="es-ES" dirty="0"/>
              <a:t>de la investigación.</a:t>
            </a:r>
          </a:p>
          <a:p>
            <a:endParaRPr lang="es-ES" dirty="0"/>
          </a:p>
          <a:p>
            <a:pPr marL="571500" indent="-571500">
              <a:buFont typeface="Arial" panose="020B0604020202020204" pitchFamily="34" charset="0"/>
              <a:buChar char="•"/>
            </a:pPr>
            <a:r>
              <a:rPr lang="es-ES" dirty="0"/>
              <a:t>Sitios web que ofrecen un </a:t>
            </a:r>
            <a:r>
              <a:rPr lang="es-ES" dirty="0">
                <a:solidFill>
                  <a:srgbClr val="C00000"/>
                </a:solidFill>
              </a:rPr>
              <a:t>espacio fácilmente accesible </a:t>
            </a:r>
            <a:r>
              <a:rPr lang="es-ES" dirty="0"/>
              <a:t>con acceso a investigación y datos.</a:t>
            </a:r>
          </a:p>
          <a:p>
            <a:endParaRPr lang="es-ES" dirty="0"/>
          </a:p>
          <a:p>
            <a:pPr marL="571500" indent="-571500">
              <a:buFont typeface="Arial" panose="020B0604020202020204" pitchFamily="34" charset="0"/>
              <a:buChar char="•"/>
            </a:pPr>
            <a:r>
              <a:rPr lang="es-ES" dirty="0"/>
              <a:t>Integración de </a:t>
            </a:r>
            <a:r>
              <a:rPr lang="es-ES" dirty="0">
                <a:solidFill>
                  <a:srgbClr val="C00000"/>
                </a:solidFill>
              </a:rPr>
              <a:t>distintos medios</a:t>
            </a:r>
            <a:r>
              <a:rPr lang="es-ES" dirty="0"/>
              <a:t>: texto, audio, vídeo.</a:t>
            </a:r>
          </a:p>
          <a:p>
            <a:endParaRPr lang="es-ES" dirty="0"/>
          </a:p>
          <a:p>
            <a:pPr marL="571500" indent="-571500">
              <a:buFont typeface="Arial" panose="020B0604020202020204" pitchFamily="34" charset="0"/>
              <a:buChar char="•"/>
            </a:pPr>
            <a:r>
              <a:rPr lang="es-ES" dirty="0"/>
              <a:t>Visualización dinámica y atractiva.</a:t>
            </a:r>
          </a:p>
          <a:p>
            <a:endParaRPr lang="es-ES" dirty="0"/>
          </a:p>
          <a:p>
            <a:pPr marL="571500" indent="-571500">
              <a:buFont typeface="Arial" panose="020B0604020202020204" pitchFamily="34" charset="0"/>
              <a:buChar char="•"/>
            </a:pPr>
            <a:r>
              <a:rPr lang="es-ES" dirty="0"/>
              <a:t>Máxima difusión a través de </a:t>
            </a:r>
            <a:r>
              <a:rPr lang="es-ES" dirty="0">
                <a:solidFill>
                  <a:srgbClr val="C00000"/>
                </a:solidFill>
              </a:rPr>
              <a:t>redes sociales y académicas.</a:t>
            </a:r>
          </a:p>
          <a:p>
            <a:pPr marL="571500" indent="-571500">
              <a:buFont typeface="Arial" panose="020B0604020202020204" pitchFamily="34" charset="0"/>
              <a:buChar char="•"/>
            </a:pPr>
            <a:endParaRPr lang="es-ES" dirty="0"/>
          </a:p>
          <a:p>
            <a:pPr marL="571500" indent="-571500">
              <a:buFont typeface="Arial" panose="020B0604020202020204" pitchFamily="34" charset="0"/>
              <a:buChar char="•"/>
            </a:pPr>
            <a:r>
              <a:rPr lang="es-ES" dirty="0">
                <a:solidFill>
                  <a:srgbClr val="C00000"/>
                </a:solidFill>
              </a:rPr>
              <a:t>Incentivo para obtener financiación</a:t>
            </a:r>
            <a:r>
              <a:rPr lang="es-ES" dirty="0"/>
              <a:t>: proyectos de investigación, actividades de innovación social ligadas a la investigación.</a:t>
            </a:r>
          </a:p>
          <a:p>
            <a:pPr marL="571500" indent="-571500">
              <a:buFont typeface="Arial" panose="020B0604020202020204" pitchFamily="34" charset="0"/>
              <a:buChar char="•"/>
            </a:pPr>
            <a:endParaRPr lang="es-ES" dirty="0"/>
          </a:p>
        </p:txBody>
      </p:sp>
      <p:sp>
        <p:nvSpPr>
          <p:cNvPr id="5" name="Marcador de texto 4">
            <a:extLst>
              <a:ext uri="{FF2B5EF4-FFF2-40B4-BE49-F238E27FC236}">
                <a16:creationId xmlns:a16="http://schemas.microsoft.com/office/drawing/2014/main" id="{2E3CDC96-EABD-45FD-B0F4-501EBC2AACAC}"/>
              </a:ext>
            </a:extLst>
          </p:cNvPr>
          <p:cNvSpPr>
            <a:spLocks noGrp="1"/>
          </p:cNvSpPr>
          <p:nvPr>
            <p:ph type="body"/>
          </p:nvPr>
        </p:nvSpPr>
        <p:spPr>
          <a:xfrm>
            <a:off x="7324928" y="2143440"/>
            <a:ext cx="3938544" cy="3868254"/>
          </a:xfrm>
        </p:spPr>
        <p:txBody>
          <a:bodyPr>
            <a:normAutofit fontScale="94500"/>
          </a:bodyPr>
          <a:lstStyle/>
          <a:p>
            <a:endParaRPr lang="es-ES" dirty="0"/>
          </a:p>
        </p:txBody>
      </p:sp>
      <p:sp>
        <p:nvSpPr>
          <p:cNvPr id="3" name="Título 2">
            <a:extLst>
              <a:ext uri="{FF2B5EF4-FFF2-40B4-BE49-F238E27FC236}">
                <a16:creationId xmlns:a16="http://schemas.microsoft.com/office/drawing/2014/main" id="{47B08F99-DFD9-4DEC-947E-862437C42EAE}"/>
              </a:ext>
            </a:extLst>
          </p:cNvPr>
          <p:cNvSpPr>
            <a:spLocks noGrp="1"/>
          </p:cNvSpPr>
          <p:nvPr>
            <p:ph type="title"/>
          </p:nvPr>
        </p:nvSpPr>
        <p:spPr>
          <a:xfrm>
            <a:off x="292113" y="673200"/>
            <a:ext cx="10971360" cy="1004400"/>
          </a:xfrm>
        </p:spPr>
        <p:txBody>
          <a:bodyPr/>
          <a:lstStyle/>
          <a:p>
            <a:r>
              <a:rPr lang="es-ES" sz="3600" dirty="0">
                <a:solidFill>
                  <a:srgbClr val="C00000"/>
                </a:solidFill>
              </a:rPr>
              <a:t>Transferencia de resultados de investigación</a:t>
            </a:r>
          </a:p>
        </p:txBody>
      </p:sp>
      <p:pic>
        <p:nvPicPr>
          <p:cNvPr id="7" name="Imagen 6">
            <a:extLst>
              <a:ext uri="{FF2B5EF4-FFF2-40B4-BE49-F238E27FC236}">
                <a16:creationId xmlns:a16="http://schemas.microsoft.com/office/drawing/2014/main" id="{5787AE5D-E835-4654-8ABE-52CE94973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7167" y="2143441"/>
            <a:ext cx="4321893" cy="3387795"/>
          </a:xfrm>
          <a:prstGeom prst="rect">
            <a:avLst/>
          </a:prstGeom>
        </p:spPr>
      </p:pic>
    </p:spTree>
    <p:extLst>
      <p:ext uri="{BB962C8B-B14F-4D97-AF65-F5344CB8AC3E}">
        <p14:creationId xmlns:p14="http://schemas.microsoft.com/office/powerpoint/2010/main" val="3255223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80" y="-2304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548130" y="117360"/>
            <a:ext cx="681735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14913" y="-23040"/>
            <a:ext cx="554400" cy="555840"/>
          </a:xfrm>
          <a:prstGeom prst="rect">
            <a:avLst/>
          </a:prstGeom>
          <a:ln w="0">
            <a:noFill/>
          </a:ln>
        </p:spPr>
      </p:pic>
      <p:sp>
        <p:nvSpPr>
          <p:cNvPr id="4" name="Marcador de texto 3">
            <a:extLst>
              <a:ext uri="{FF2B5EF4-FFF2-40B4-BE49-F238E27FC236}">
                <a16:creationId xmlns:a16="http://schemas.microsoft.com/office/drawing/2014/main" id="{8D24C86A-AE26-48DF-B203-C4247568DFDE}"/>
              </a:ext>
            </a:extLst>
          </p:cNvPr>
          <p:cNvSpPr>
            <a:spLocks noGrp="1"/>
          </p:cNvSpPr>
          <p:nvPr>
            <p:ph type="body"/>
          </p:nvPr>
        </p:nvSpPr>
        <p:spPr>
          <a:xfrm>
            <a:off x="609480" y="1968758"/>
            <a:ext cx="4444876" cy="1789282"/>
          </a:xfrm>
        </p:spPr>
        <p:txBody>
          <a:bodyPr>
            <a:normAutofit/>
          </a:bodyPr>
          <a:lstStyle/>
          <a:p>
            <a:endParaRPr lang="es-ES" dirty="0"/>
          </a:p>
        </p:txBody>
      </p:sp>
      <p:sp>
        <p:nvSpPr>
          <p:cNvPr id="5" name="Marcador de texto 4">
            <a:extLst>
              <a:ext uri="{FF2B5EF4-FFF2-40B4-BE49-F238E27FC236}">
                <a16:creationId xmlns:a16="http://schemas.microsoft.com/office/drawing/2014/main" id="{17333E26-B165-4BFE-8D72-26ECEBE57609}"/>
              </a:ext>
            </a:extLst>
          </p:cNvPr>
          <p:cNvSpPr>
            <a:spLocks noGrp="1"/>
          </p:cNvSpPr>
          <p:nvPr>
            <p:ph type="body"/>
          </p:nvPr>
        </p:nvSpPr>
        <p:spPr>
          <a:xfrm>
            <a:off x="5896946" y="1968758"/>
            <a:ext cx="5085185" cy="1789282"/>
          </a:xfrm>
        </p:spPr>
        <p:txBody>
          <a:bodyPr>
            <a:normAutofit/>
          </a:bodyPr>
          <a:lstStyle/>
          <a:p>
            <a:pPr marL="0" indent="0">
              <a:buNone/>
            </a:pPr>
            <a:r>
              <a:rPr lang="es-ES" sz="2000" dirty="0"/>
              <a:t>Proyecto </a:t>
            </a:r>
            <a:r>
              <a:rPr lang="es-ES" sz="2000" dirty="0">
                <a:solidFill>
                  <a:srgbClr val="C00000"/>
                </a:solidFill>
                <a:hlinkClick r:id="rId4">
                  <a:extLst>
                    <a:ext uri="{A12FA001-AC4F-418D-AE19-62706E023703}">
                      <ahyp:hlinkClr xmlns:ahyp="http://schemas.microsoft.com/office/drawing/2018/hyperlinkcolor" val="tx"/>
                    </a:ext>
                  </a:extLst>
                </a:hlinkClick>
              </a:rPr>
              <a:t>RIPOMPHEI</a:t>
            </a:r>
            <a:r>
              <a:rPr lang="es-ES" sz="2000" dirty="0"/>
              <a:t> (Recepción e influjo de Pompeya y Herculano en España e Iberoamérica):</a:t>
            </a:r>
          </a:p>
          <a:p>
            <a:pPr marL="0" indent="0">
              <a:buNone/>
            </a:pPr>
            <a:r>
              <a:rPr lang="es-ES" sz="2000" dirty="0"/>
              <a:t>Fresco pompeyano en la Casa del               Labrador (Aranjuez)</a:t>
            </a:r>
          </a:p>
          <a:p>
            <a:endParaRPr lang="es-ES" dirty="0"/>
          </a:p>
        </p:txBody>
      </p:sp>
      <p:sp>
        <p:nvSpPr>
          <p:cNvPr id="6" name="Marcador de texto 5">
            <a:extLst>
              <a:ext uri="{FF2B5EF4-FFF2-40B4-BE49-F238E27FC236}">
                <a16:creationId xmlns:a16="http://schemas.microsoft.com/office/drawing/2014/main" id="{DA59EABF-A2FE-46E9-B43F-56AADECDF1E0}"/>
              </a:ext>
            </a:extLst>
          </p:cNvPr>
          <p:cNvSpPr>
            <a:spLocks noGrp="1"/>
          </p:cNvSpPr>
          <p:nvPr>
            <p:ph type="body"/>
          </p:nvPr>
        </p:nvSpPr>
        <p:spPr>
          <a:xfrm>
            <a:off x="609480" y="4226766"/>
            <a:ext cx="4444876" cy="1894673"/>
          </a:xfrm>
        </p:spPr>
        <p:txBody>
          <a:bodyPr>
            <a:normAutofit/>
          </a:bodyPr>
          <a:lstStyle/>
          <a:p>
            <a:pPr marL="0" indent="0">
              <a:buNone/>
            </a:pPr>
            <a:r>
              <a:rPr lang="es-ES" sz="2000" dirty="0"/>
              <a:t>Proyecto </a:t>
            </a:r>
            <a:r>
              <a:rPr lang="es-ES" sz="2000" dirty="0">
                <a:solidFill>
                  <a:srgbClr val="C00000"/>
                </a:solidFill>
                <a:hlinkClick r:id="rId5">
                  <a:extLst>
                    <a:ext uri="{A12FA001-AC4F-418D-AE19-62706E023703}">
                      <ahyp:hlinkClr xmlns:ahyp="http://schemas.microsoft.com/office/drawing/2018/hyperlinkcolor" val="tx"/>
                    </a:ext>
                  </a:extLst>
                </a:hlinkClick>
              </a:rPr>
              <a:t>Mitra en Hispania</a:t>
            </a:r>
            <a:r>
              <a:rPr lang="es-ES" sz="2000" dirty="0"/>
              <a:t>:</a:t>
            </a:r>
          </a:p>
          <a:p>
            <a:pPr marL="0" indent="0">
              <a:buNone/>
            </a:pPr>
            <a:r>
              <a:rPr lang="es-ES" sz="2000" dirty="0" err="1"/>
              <a:t>Mitreo</a:t>
            </a:r>
            <a:r>
              <a:rPr lang="es-ES" sz="2000" dirty="0"/>
              <a:t> de Lucus </a:t>
            </a:r>
            <a:r>
              <a:rPr lang="es-ES" sz="2000" dirty="0" err="1"/>
              <a:t>Augusti</a:t>
            </a:r>
            <a:r>
              <a:rPr lang="es-ES" sz="2000" dirty="0"/>
              <a:t> (Lugo)</a:t>
            </a:r>
          </a:p>
          <a:p>
            <a:endParaRPr lang="es-ES" dirty="0"/>
          </a:p>
        </p:txBody>
      </p:sp>
      <p:sp>
        <p:nvSpPr>
          <p:cNvPr id="7" name="Marcador de texto 6">
            <a:extLst>
              <a:ext uri="{FF2B5EF4-FFF2-40B4-BE49-F238E27FC236}">
                <a16:creationId xmlns:a16="http://schemas.microsoft.com/office/drawing/2014/main" id="{C0E654FA-AA3D-4AD9-9125-CE1BAE22EFE1}"/>
              </a:ext>
            </a:extLst>
          </p:cNvPr>
          <p:cNvSpPr>
            <a:spLocks noGrp="1"/>
          </p:cNvSpPr>
          <p:nvPr>
            <p:ph type="body"/>
          </p:nvPr>
        </p:nvSpPr>
        <p:spPr>
          <a:xfrm>
            <a:off x="5728996" y="4226767"/>
            <a:ext cx="5710334" cy="1894672"/>
          </a:xfrm>
        </p:spPr>
        <p:txBody>
          <a:bodyPr>
            <a:normAutofit/>
          </a:bodyPr>
          <a:lstStyle/>
          <a:p>
            <a:pPr marL="0" indent="0">
              <a:buNone/>
            </a:pPr>
            <a:endParaRPr lang="es-ES" dirty="0"/>
          </a:p>
        </p:txBody>
      </p:sp>
      <p:sp>
        <p:nvSpPr>
          <p:cNvPr id="2" name="Título 1">
            <a:extLst>
              <a:ext uri="{FF2B5EF4-FFF2-40B4-BE49-F238E27FC236}">
                <a16:creationId xmlns:a16="http://schemas.microsoft.com/office/drawing/2014/main" id="{71BB28C3-AB2F-4AAC-BD85-C20CAE42E383}"/>
              </a:ext>
            </a:extLst>
          </p:cNvPr>
          <p:cNvSpPr>
            <a:spLocks noGrp="1"/>
          </p:cNvSpPr>
          <p:nvPr>
            <p:ph type="title"/>
          </p:nvPr>
        </p:nvSpPr>
        <p:spPr>
          <a:xfrm>
            <a:off x="609480" y="1110513"/>
            <a:ext cx="10971360" cy="74645"/>
          </a:xfrm>
        </p:spPr>
        <p:txBody>
          <a:bodyPr/>
          <a:lstStyle/>
          <a:p>
            <a:r>
              <a:rPr lang="es-ES" sz="3600" dirty="0">
                <a:solidFill>
                  <a:srgbClr val="C00000"/>
                </a:solidFill>
              </a:rPr>
              <a:t>Aplicación en turismo cultural</a:t>
            </a:r>
            <a:endParaRPr lang="es-ES" sz="3600" dirty="0"/>
          </a:p>
        </p:txBody>
      </p:sp>
      <p:pic>
        <p:nvPicPr>
          <p:cNvPr id="9" name="Imagen 8">
            <a:extLst>
              <a:ext uri="{FF2B5EF4-FFF2-40B4-BE49-F238E27FC236}">
                <a16:creationId xmlns:a16="http://schemas.microsoft.com/office/drawing/2014/main" id="{99811CF3-C1C3-4890-8BFF-F6AFE542A5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015" y="1837518"/>
            <a:ext cx="4574623" cy="2051762"/>
          </a:xfrm>
          <a:prstGeom prst="rect">
            <a:avLst/>
          </a:prstGeom>
        </p:spPr>
      </p:pic>
      <p:pic>
        <p:nvPicPr>
          <p:cNvPr id="11" name="Imagen 10">
            <a:extLst>
              <a:ext uri="{FF2B5EF4-FFF2-40B4-BE49-F238E27FC236}">
                <a16:creationId xmlns:a16="http://schemas.microsoft.com/office/drawing/2014/main" id="{78D69D9D-EF4B-45CC-9E10-50A97976F0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5560" y="4231431"/>
            <a:ext cx="5177205" cy="2358735"/>
          </a:xfrm>
          <a:prstGeom prst="rect">
            <a:avLst/>
          </a:prstGeom>
        </p:spPr>
      </p:pic>
    </p:spTree>
    <p:extLst>
      <p:ext uri="{BB962C8B-B14F-4D97-AF65-F5344CB8AC3E}">
        <p14:creationId xmlns:p14="http://schemas.microsoft.com/office/powerpoint/2010/main" val="2866974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80" y="-2304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477296" y="117360"/>
            <a:ext cx="688818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14913" y="-23040"/>
            <a:ext cx="554400" cy="555840"/>
          </a:xfrm>
          <a:prstGeom prst="rect">
            <a:avLst/>
          </a:prstGeom>
          <a:ln w="0">
            <a:noFill/>
          </a:ln>
        </p:spPr>
      </p:pic>
      <p:sp>
        <p:nvSpPr>
          <p:cNvPr id="4" name="Marcador de texto 3">
            <a:extLst>
              <a:ext uri="{FF2B5EF4-FFF2-40B4-BE49-F238E27FC236}">
                <a16:creationId xmlns:a16="http://schemas.microsoft.com/office/drawing/2014/main" id="{88656C07-68FC-4007-A435-BCEC3A440103}"/>
              </a:ext>
            </a:extLst>
          </p:cNvPr>
          <p:cNvSpPr>
            <a:spLocks noGrp="1"/>
          </p:cNvSpPr>
          <p:nvPr>
            <p:ph type="body"/>
          </p:nvPr>
        </p:nvSpPr>
        <p:spPr>
          <a:xfrm>
            <a:off x="609478" y="2267338"/>
            <a:ext cx="5212823" cy="3857342"/>
          </a:xfrm>
        </p:spPr>
        <p:txBody>
          <a:bodyPr>
            <a:normAutofit fontScale="94500"/>
          </a:bodyPr>
          <a:lstStyle/>
          <a:p>
            <a:pPr marL="0" indent="0">
              <a:buNone/>
            </a:pPr>
            <a:r>
              <a:rPr lang="es-ES" sz="3200" dirty="0"/>
              <a:t>Proyecto del </a:t>
            </a:r>
            <a:r>
              <a:rPr lang="es-ES" sz="3200" dirty="0">
                <a:solidFill>
                  <a:srgbClr val="C00000"/>
                </a:solidFill>
                <a:hlinkClick r:id="rId4">
                  <a:extLst>
                    <a:ext uri="{A12FA001-AC4F-418D-AE19-62706E023703}">
                      <ahyp:hlinkClr xmlns:ahyp="http://schemas.microsoft.com/office/drawing/2018/hyperlinkcolor" val="tx"/>
                    </a:ext>
                  </a:extLst>
                </a:hlinkClick>
              </a:rPr>
              <a:t>Archivo de cine de movilidad</a:t>
            </a:r>
            <a:endParaRPr lang="es-ES" sz="3200" dirty="0">
              <a:solidFill>
                <a:srgbClr val="C00000"/>
              </a:solidFill>
            </a:endParaRPr>
          </a:p>
        </p:txBody>
      </p:sp>
      <p:sp>
        <p:nvSpPr>
          <p:cNvPr id="5" name="Marcador de texto 4">
            <a:extLst>
              <a:ext uri="{FF2B5EF4-FFF2-40B4-BE49-F238E27FC236}">
                <a16:creationId xmlns:a16="http://schemas.microsoft.com/office/drawing/2014/main" id="{4127A8EB-A7EF-4D19-8592-91E8E4165FD7}"/>
              </a:ext>
            </a:extLst>
          </p:cNvPr>
          <p:cNvSpPr>
            <a:spLocks noGrp="1"/>
          </p:cNvSpPr>
          <p:nvPr>
            <p:ph type="body"/>
          </p:nvPr>
        </p:nvSpPr>
        <p:spPr>
          <a:xfrm>
            <a:off x="5980923" y="2267338"/>
            <a:ext cx="5599918" cy="3857341"/>
          </a:xfrm>
        </p:spPr>
        <p:txBody>
          <a:bodyPr>
            <a:normAutofit fontScale="94500"/>
          </a:bodyPr>
          <a:lstStyle/>
          <a:p>
            <a:endParaRPr lang="es-ES" dirty="0"/>
          </a:p>
        </p:txBody>
      </p:sp>
      <p:sp>
        <p:nvSpPr>
          <p:cNvPr id="3" name="Título 2">
            <a:extLst>
              <a:ext uri="{FF2B5EF4-FFF2-40B4-BE49-F238E27FC236}">
                <a16:creationId xmlns:a16="http://schemas.microsoft.com/office/drawing/2014/main" id="{F0A9DD9A-E09B-42FE-8229-3614C46D3C06}"/>
              </a:ext>
            </a:extLst>
          </p:cNvPr>
          <p:cNvSpPr>
            <a:spLocks noGrp="1"/>
          </p:cNvSpPr>
          <p:nvPr>
            <p:ph type="title"/>
          </p:nvPr>
        </p:nvSpPr>
        <p:spPr>
          <a:xfrm>
            <a:off x="609479" y="775980"/>
            <a:ext cx="10971360" cy="1144800"/>
          </a:xfrm>
        </p:spPr>
        <p:txBody>
          <a:bodyPr/>
          <a:lstStyle/>
          <a:p>
            <a:r>
              <a:rPr lang="es-ES" sz="3600" dirty="0">
                <a:solidFill>
                  <a:srgbClr val="C00000"/>
                </a:solidFill>
              </a:rPr>
              <a:t>Estudios sociológicos sobre migración y exilio</a:t>
            </a:r>
          </a:p>
        </p:txBody>
      </p:sp>
      <p:pic>
        <p:nvPicPr>
          <p:cNvPr id="7" name="Imagen 6">
            <a:extLst>
              <a:ext uri="{FF2B5EF4-FFF2-40B4-BE49-F238E27FC236}">
                <a16:creationId xmlns:a16="http://schemas.microsoft.com/office/drawing/2014/main" id="{C13CE9F5-5D1A-4F78-9562-BB690DA848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0922" y="2490539"/>
            <a:ext cx="5599919" cy="1564098"/>
          </a:xfrm>
          <a:prstGeom prst="rect">
            <a:avLst/>
          </a:prstGeom>
        </p:spPr>
      </p:pic>
      <p:pic>
        <p:nvPicPr>
          <p:cNvPr id="9" name="Imagen 8">
            <a:extLst>
              <a:ext uri="{FF2B5EF4-FFF2-40B4-BE49-F238E27FC236}">
                <a16:creationId xmlns:a16="http://schemas.microsoft.com/office/drawing/2014/main" id="{A10878A0-2A19-4EA1-9E02-5ADDB54B74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0922" y="4349505"/>
            <a:ext cx="5599917" cy="1775174"/>
          </a:xfrm>
          <a:prstGeom prst="rect">
            <a:avLst/>
          </a:prstGeom>
        </p:spPr>
      </p:pic>
    </p:spTree>
    <p:extLst>
      <p:ext uri="{BB962C8B-B14F-4D97-AF65-F5344CB8AC3E}">
        <p14:creationId xmlns:p14="http://schemas.microsoft.com/office/powerpoint/2010/main" val="2520629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80" y="-2304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696237" y="117360"/>
            <a:ext cx="6669243"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14913" y="-23040"/>
            <a:ext cx="554400" cy="555840"/>
          </a:xfrm>
          <a:prstGeom prst="rect">
            <a:avLst/>
          </a:prstGeom>
          <a:ln w="0">
            <a:noFill/>
          </a:ln>
        </p:spPr>
      </p:pic>
      <p:sp>
        <p:nvSpPr>
          <p:cNvPr id="10" name="Marcador de texto 9">
            <a:extLst>
              <a:ext uri="{FF2B5EF4-FFF2-40B4-BE49-F238E27FC236}">
                <a16:creationId xmlns:a16="http://schemas.microsoft.com/office/drawing/2014/main" id="{E7B5F4A7-0361-4204-804C-56A500FCDB5D}"/>
              </a:ext>
            </a:extLst>
          </p:cNvPr>
          <p:cNvSpPr>
            <a:spLocks noGrp="1"/>
          </p:cNvSpPr>
          <p:nvPr>
            <p:ph type="body"/>
          </p:nvPr>
        </p:nvSpPr>
        <p:spPr>
          <a:xfrm>
            <a:off x="609480" y="1600200"/>
            <a:ext cx="5139464" cy="4524480"/>
          </a:xfrm>
        </p:spPr>
        <p:txBody>
          <a:bodyPr>
            <a:normAutofit fontScale="94500"/>
          </a:bodyPr>
          <a:lstStyle/>
          <a:p>
            <a:pPr marL="0" indent="0">
              <a:spcAft>
                <a:spcPts val="600"/>
              </a:spcAft>
              <a:buClr>
                <a:schemeClr val="dk1"/>
              </a:buClr>
              <a:buSzPts val="1100"/>
              <a:buNone/>
            </a:pPr>
            <a:r>
              <a:rPr lang="es-ES" sz="2300" dirty="0">
                <a:solidFill>
                  <a:srgbClr val="3A3A3A"/>
                </a:solidFill>
                <a:ea typeface="Trebuchet MS"/>
                <a:cs typeface="Trebuchet MS"/>
                <a:sym typeface="Trebuchet MS"/>
              </a:rPr>
              <a:t>Software libre, flexible y de</a:t>
            </a:r>
            <a:r>
              <a:rPr lang="es-ES" sz="2300" dirty="0">
                <a:solidFill>
                  <a:srgbClr val="3A3A3A"/>
                </a:solidFill>
                <a:uFill>
                  <a:noFill/>
                </a:uFill>
                <a:ea typeface="Trebuchet MS"/>
                <a:cs typeface="Trebuchet MS"/>
                <a:sym typeface="Trebuchet MS"/>
                <a:hlinkClick r:id="rId4"/>
              </a:rPr>
              <a:t> </a:t>
            </a:r>
            <a:r>
              <a:rPr lang="es-ES" sz="2300" dirty="0">
                <a:ea typeface="Trebuchet MS"/>
                <a:cs typeface="Trebuchet MS"/>
                <a:sym typeface="Trebuchet MS"/>
              </a:rPr>
              <a:t>código abierto </a:t>
            </a:r>
            <a:r>
              <a:rPr lang="es-ES" sz="2300" dirty="0">
                <a:solidFill>
                  <a:srgbClr val="3A3A3A"/>
                </a:solidFill>
                <a:ea typeface="Trebuchet MS"/>
                <a:cs typeface="Trebuchet MS"/>
                <a:sym typeface="Trebuchet MS"/>
              </a:rPr>
              <a:t>pensado para la publicación de colecciones digitales en web. </a:t>
            </a:r>
          </a:p>
          <a:p>
            <a:pPr marL="880110" lvl="1" indent="-285750">
              <a:buSzPts val="1440"/>
              <a:buFont typeface="Arial" panose="020B0604020202020204" pitchFamily="34" charset="0"/>
              <a:buChar char="•"/>
              <a:defRPr/>
            </a:pPr>
            <a:r>
              <a:rPr lang="es-ES" dirty="0">
                <a:solidFill>
                  <a:prstClr val="black"/>
                </a:solidFill>
              </a:rPr>
              <a:t>Soporta los </a:t>
            </a:r>
            <a:r>
              <a:rPr lang="es-ES" dirty="0">
                <a:solidFill>
                  <a:srgbClr val="C00000"/>
                </a:solidFill>
              </a:rPr>
              <a:t>tipos de archivo </a:t>
            </a:r>
            <a:r>
              <a:rPr lang="es-ES" dirty="0">
                <a:solidFill>
                  <a:prstClr val="black"/>
                </a:solidFill>
              </a:rPr>
              <a:t>más comunes de imagen, vídeo, PDF y presentaciones. </a:t>
            </a:r>
          </a:p>
          <a:p>
            <a:pPr marL="880110" lvl="1" indent="-285750">
              <a:buSzPts val="1440"/>
              <a:buFont typeface="Arial" panose="020B0604020202020204" pitchFamily="34" charset="0"/>
              <a:buChar char="•"/>
              <a:defRPr/>
            </a:pPr>
            <a:r>
              <a:rPr lang="es-ES" dirty="0">
                <a:solidFill>
                  <a:prstClr val="black"/>
                </a:solidFill>
              </a:rPr>
              <a:t>Soporta </a:t>
            </a:r>
            <a:r>
              <a:rPr lang="es-ES" dirty="0">
                <a:solidFill>
                  <a:srgbClr val="C00000"/>
                </a:solidFill>
              </a:rPr>
              <a:t>metadatos</a:t>
            </a:r>
            <a:r>
              <a:rPr lang="es-ES" dirty="0">
                <a:solidFill>
                  <a:prstClr val="black"/>
                </a:solidFill>
              </a:rPr>
              <a:t> </a:t>
            </a:r>
            <a:r>
              <a:rPr lang="es-ES" dirty="0" err="1">
                <a:solidFill>
                  <a:prstClr val="black"/>
                </a:solidFill>
              </a:rPr>
              <a:t>Dublin</a:t>
            </a:r>
            <a:r>
              <a:rPr lang="es-ES" dirty="0">
                <a:solidFill>
                  <a:prstClr val="black"/>
                </a:solidFill>
              </a:rPr>
              <a:t> Core. </a:t>
            </a:r>
          </a:p>
          <a:p>
            <a:pPr marL="880110" lvl="1" indent="-285750">
              <a:buSzPts val="1440"/>
              <a:buFont typeface="Arial" panose="020B0604020202020204" pitchFamily="34" charset="0"/>
              <a:buChar char="•"/>
              <a:defRPr/>
            </a:pPr>
            <a:r>
              <a:rPr lang="es-ES" dirty="0">
                <a:solidFill>
                  <a:prstClr val="black"/>
                </a:solidFill>
              </a:rPr>
              <a:t>Diseño de la </a:t>
            </a:r>
            <a:r>
              <a:rPr lang="es-ES" dirty="0">
                <a:solidFill>
                  <a:srgbClr val="C00000"/>
                </a:solidFill>
              </a:rPr>
              <a:t>interfaz pública personalizable</a:t>
            </a:r>
            <a:r>
              <a:rPr lang="es-ES" dirty="0">
                <a:solidFill>
                  <a:prstClr val="black"/>
                </a:solidFill>
              </a:rPr>
              <a:t>. </a:t>
            </a:r>
          </a:p>
          <a:p>
            <a:pPr marL="880110" lvl="1" indent="-285750">
              <a:buSzPts val="1440"/>
              <a:buFont typeface="Arial" panose="020B0604020202020204" pitchFamily="34" charset="0"/>
              <a:buChar char="•"/>
              <a:defRPr/>
            </a:pPr>
            <a:r>
              <a:rPr lang="es-ES" dirty="0">
                <a:solidFill>
                  <a:srgbClr val="C00000"/>
                </a:solidFill>
              </a:rPr>
              <a:t>Interoperable</a:t>
            </a:r>
            <a:r>
              <a:rPr lang="es-ES" dirty="0">
                <a:solidFill>
                  <a:prstClr val="black"/>
                </a:solidFill>
              </a:rPr>
              <a:t> (estándar OAI-PMH). </a:t>
            </a:r>
          </a:p>
          <a:p>
            <a:pPr marL="880110" lvl="1" indent="-285750">
              <a:buSzPts val="1440"/>
              <a:buFont typeface="Arial" panose="020B0604020202020204" pitchFamily="34" charset="0"/>
              <a:buChar char="•"/>
              <a:defRPr/>
            </a:pPr>
            <a:r>
              <a:rPr lang="es-ES" dirty="0">
                <a:solidFill>
                  <a:prstClr val="black"/>
                </a:solidFill>
              </a:rPr>
              <a:t>Diseño y creación de </a:t>
            </a:r>
            <a:r>
              <a:rPr lang="es-ES" dirty="0">
                <a:solidFill>
                  <a:srgbClr val="C00000"/>
                </a:solidFill>
              </a:rPr>
              <a:t>exposiciones</a:t>
            </a:r>
            <a:r>
              <a:rPr lang="es-ES" dirty="0">
                <a:solidFill>
                  <a:prstClr val="black"/>
                </a:solidFill>
              </a:rPr>
              <a:t> combinando los objetos digitales del repositorio con textos explicativos.</a:t>
            </a:r>
          </a:p>
          <a:p>
            <a:pPr marL="880110" lvl="1" indent="-285750">
              <a:buSzPts val="1440"/>
              <a:buFont typeface="Arial" panose="020B0604020202020204" pitchFamily="34" charset="0"/>
              <a:buChar char="•"/>
              <a:defRPr/>
            </a:pPr>
            <a:r>
              <a:rPr lang="es-ES" dirty="0">
                <a:solidFill>
                  <a:srgbClr val="3A3A3A"/>
                </a:solidFill>
                <a:sym typeface="Trebuchet MS"/>
              </a:rPr>
              <a:t>Mantenido por una </a:t>
            </a:r>
            <a:r>
              <a:rPr lang="es-ES" dirty="0">
                <a:solidFill>
                  <a:srgbClr val="C00000"/>
                </a:solidFill>
                <a:sym typeface="Trebuchet MS"/>
              </a:rPr>
              <a:t>activa  comunidad de desarrolladores.</a:t>
            </a:r>
          </a:p>
          <a:p>
            <a:pPr marL="880110" lvl="1" indent="-285750">
              <a:buSzPts val="1440"/>
              <a:buFont typeface="Arial" panose="020B0604020202020204" pitchFamily="34" charset="0"/>
              <a:buChar char="•"/>
              <a:defRPr/>
            </a:pPr>
            <a:r>
              <a:rPr lang="es-ES" dirty="0">
                <a:solidFill>
                  <a:srgbClr val="C00000"/>
                </a:solidFill>
                <a:sym typeface="Trebuchet MS"/>
              </a:rPr>
              <a:t>Extensible</a:t>
            </a:r>
            <a:r>
              <a:rPr lang="es-ES" dirty="0">
                <a:solidFill>
                  <a:srgbClr val="3A3A3A"/>
                </a:solidFill>
                <a:sym typeface="Trebuchet MS"/>
              </a:rPr>
              <a:t> gracias a la posibilidad de añadir módulos (</a:t>
            </a:r>
            <a:r>
              <a:rPr lang="es-ES" dirty="0" err="1">
                <a:solidFill>
                  <a:srgbClr val="3A3A3A"/>
                </a:solidFill>
                <a:sym typeface="Trebuchet MS"/>
              </a:rPr>
              <a:t>plugins</a:t>
            </a:r>
            <a:r>
              <a:rPr lang="es-ES" dirty="0">
                <a:solidFill>
                  <a:srgbClr val="3A3A3A"/>
                </a:solidFill>
                <a:sym typeface="Trebuchet MS"/>
              </a:rPr>
              <a:t>). </a:t>
            </a:r>
          </a:p>
          <a:p>
            <a:endParaRPr lang="es-ES" dirty="0"/>
          </a:p>
        </p:txBody>
      </p:sp>
      <p:sp>
        <p:nvSpPr>
          <p:cNvPr id="11" name="Marcador de texto 10">
            <a:extLst>
              <a:ext uri="{FF2B5EF4-FFF2-40B4-BE49-F238E27FC236}">
                <a16:creationId xmlns:a16="http://schemas.microsoft.com/office/drawing/2014/main" id="{C9823ACC-11B4-4FE8-AEC2-DB5C1E621309}"/>
              </a:ext>
            </a:extLst>
          </p:cNvPr>
          <p:cNvSpPr>
            <a:spLocks noGrp="1"/>
          </p:cNvSpPr>
          <p:nvPr>
            <p:ph type="body"/>
          </p:nvPr>
        </p:nvSpPr>
        <p:spPr>
          <a:xfrm>
            <a:off x="6027576" y="1600200"/>
            <a:ext cx="4572000" cy="4524480"/>
          </a:xfrm>
        </p:spPr>
        <p:txBody>
          <a:bodyPr>
            <a:normAutofit fontScale="94500"/>
          </a:bodyPr>
          <a:lstStyle/>
          <a:p>
            <a:endParaRPr lang="es-ES" dirty="0"/>
          </a:p>
        </p:txBody>
      </p:sp>
      <p:sp>
        <p:nvSpPr>
          <p:cNvPr id="2" name="Título 1">
            <a:extLst>
              <a:ext uri="{FF2B5EF4-FFF2-40B4-BE49-F238E27FC236}">
                <a16:creationId xmlns:a16="http://schemas.microsoft.com/office/drawing/2014/main" id="{33E47BC1-51CD-439F-ADF6-4DB3A003C3BC}"/>
              </a:ext>
            </a:extLst>
          </p:cNvPr>
          <p:cNvSpPr>
            <a:spLocks noGrp="1"/>
          </p:cNvSpPr>
          <p:nvPr>
            <p:ph type="title"/>
          </p:nvPr>
        </p:nvSpPr>
        <p:spPr>
          <a:xfrm>
            <a:off x="609480" y="394830"/>
            <a:ext cx="10971360" cy="1144800"/>
          </a:xfrm>
        </p:spPr>
        <p:txBody>
          <a:bodyPr/>
          <a:lstStyle/>
          <a:p>
            <a:r>
              <a:rPr lang="es-ES" sz="3600" dirty="0">
                <a:solidFill>
                  <a:srgbClr val="C00000"/>
                </a:solidFill>
              </a:rPr>
              <a:t>Solución institucional: OMEKA S</a:t>
            </a:r>
          </a:p>
        </p:txBody>
      </p:sp>
      <p:pic>
        <p:nvPicPr>
          <p:cNvPr id="13" name="Imagen 12">
            <a:extLst>
              <a:ext uri="{FF2B5EF4-FFF2-40B4-BE49-F238E27FC236}">
                <a16:creationId xmlns:a16="http://schemas.microsoft.com/office/drawing/2014/main" id="{57606B9E-33BF-48B0-BF80-48AB332B7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7576" y="1492450"/>
            <a:ext cx="4973940" cy="4973940"/>
          </a:xfrm>
          <a:prstGeom prst="rect">
            <a:avLst/>
          </a:prstGeom>
        </p:spPr>
      </p:pic>
    </p:spTree>
    <p:extLst>
      <p:ext uri="{BB962C8B-B14F-4D97-AF65-F5344CB8AC3E}">
        <p14:creationId xmlns:p14="http://schemas.microsoft.com/office/powerpoint/2010/main" val="570241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05343476-15B6-400A-B57F-B7BBAB4F0B7D}"/>
              </a:ext>
            </a:extLst>
          </p:cNvPr>
          <p:cNvSpPr>
            <a:spLocks noGrp="1"/>
          </p:cNvSpPr>
          <p:nvPr>
            <p:ph type="body"/>
          </p:nvPr>
        </p:nvSpPr>
        <p:spPr>
          <a:xfrm>
            <a:off x="7441819" y="1856383"/>
            <a:ext cx="4357395" cy="1761289"/>
          </a:xfrm>
        </p:spPr>
        <p:txBody>
          <a:bodyPr>
            <a:normAutofit/>
          </a:bodyPr>
          <a:lstStyle/>
          <a:p>
            <a:endParaRPr lang="es-ES" dirty="0"/>
          </a:p>
        </p:txBody>
      </p:sp>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8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593206" y="117360"/>
            <a:ext cx="677227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180" y="0"/>
            <a:ext cx="554400" cy="555840"/>
          </a:xfrm>
          <a:prstGeom prst="rect">
            <a:avLst/>
          </a:prstGeom>
          <a:ln w="0">
            <a:noFill/>
          </a:ln>
        </p:spPr>
      </p:pic>
      <p:sp>
        <p:nvSpPr>
          <p:cNvPr id="4" name="Marcador de texto 3">
            <a:extLst>
              <a:ext uri="{FF2B5EF4-FFF2-40B4-BE49-F238E27FC236}">
                <a16:creationId xmlns:a16="http://schemas.microsoft.com/office/drawing/2014/main" id="{F4522454-4178-4C99-A061-6B61EF17672B}"/>
              </a:ext>
            </a:extLst>
          </p:cNvPr>
          <p:cNvSpPr>
            <a:spLocks noGrp="1"/>
          </p:cNvSpPr>
          <p:nvPr>
            <p:ph type="body"/>
          </p:nvPr>
        </p:nvSpPr>
        <p:spPr>
          <a:xfrm>
            <a:off x="222964" y="2093040"/>
            <a:ext cx="6370594" cy="4031640"/>
          </a:xfrm>
        </p:spPr>
        <p:txBody>
          <a:bodyPr>
            <a:normAutofit fontScale="94500"/>
          </a:bodyPr>
          <a:lstStyle/>
          <a:p>
            <a:pPr marL="457200" indent="-457200">
              <a:buFont typeface="Arial" panose="020B0604020202020204" pitchFamily="34" charset="0"/>
              <a:buChar char="•"/>
            </a:pPr>
            <a:r>
              <a:rPr lang="es-ES" sz="2300" dirty="0" err="1">
                <a:solidFill>
                  <a:srgbClr val="C00000"/>
                </a:solidFill>
              </a:rPr>
              <a:t>Multisitio</a:t>
            </a:r>
            <a:r>
              <a:rPr lang="es-ES" sz="2300" dirty="0"/>
              <a:t>: Facilita la creación y actualización de múltiples sitios desde una única instalación permitiendo compartir recursos.</a:t>
            </a:r>
          </a:p>
          <a:p>
            <a:pPr marL="457200" indent="-457200">
              <a:buFont typeface="Arial" panose="020B0604020202020204" pitchFamily="34" charset="0"/>
              <a:buChar char="•"/>
            </a:pPr>
            <a:r>
              <a:rPr lang="es-ES" sz="2300" dirty="0"/>
              <a:t>Software mas </a:t>
            </a:r>
            <a:r>
              <a:rPr lang="es-ES" sz="2300" dirty="0">
                <a:solidFill>
                  <a:srgbClr val="C00000"/>
                </a:solidFill>
              </a:rPr>
              <a:t>actual</a:t>
            </a:r>
            <a:r>
              <a:rPr lang="es-ES" sz="2300" dirty="0"/>
              <a:t>.</a:t>
            </a:r>
          </a:p>
          <a:p>
            <a:pPr marL="457200" indent="-457200">
              <a:buFont typeface="Arial" panose="020B0604020202020204" pitchFamily="34" charset="0"/>
              <a:buChar char="•"/>
            </a:pPr>
            <a:r>
              <a:rPr lang="es-ES" sz="2300" dirty="0">
                <a:solidFill>
                  <a:srgbClr val="C00000"/>
                </a:solidFill>
              </a:rPr>
              <a:t>Personalización</a:t>
            </a:r>
            <a:r>
              <a:rPr lang="es-ES" sz="2300" dirty="0"/>
              <a:t> posible de campos de metadatos.</a:t>
            </a:r>
          </a:p>
          <a:p>
            <a:pPr marL="457200" indent="-457200">
              <a:buFont typeface="Arial" panose="020B0604020202020204" pitchFamily="34" charset="0"/>
              <a:buChar char="•"/>
            </a:pPr>
            <a:r>
              <a:rPr lang="es-ES" sz="2300" dirty="0"/>
              <a:t>Permite </a:t>
            </a:r>
            <a:r>
              <a:rPr lang="es-ES" sz="2300" dirty="0">
                <a:solidFill>
                  <a:srgbClr val="C00000"/>
                </a:solidFill>
              </a:rPr>
              <a:t>exposiciones</a:t>
            </a:r>
            <a:r>
              <a:rPr lang="es-ES" sz="2300" dirty="0"/>
              <a:t> con colecciones </a:t>
            </a:r>
            <a:r>
              <a:rPr lang="es-ES" sz="2300" dirty="0">
                <a:solidFill>
                  <a:srgbClr val="C00000"/>
                </a:solidFill>
              </a:rPr>
              <a:t>cruzadas</a:t>
            </a:r>
            <a:r>
              <a:rPr lang="es-ES" sz="2300" dirty="0"/>
              <a:t>.</a:t>
            </a:r>
          </a:p>
          <a:p>
            <a:pPr marL="457200" indent="-457200">
              <a:buFont typeface="Arial" panose="020B0604020202020204" pitchFamily="34" charset="0"/>
              <a:buChar char="•"/>
            </a:pPr>
            <a:r>
              <a:rPr lang="es-ES" sz="2300" dirty="0"/>
              <a:t>Metadatos </a:t>
            </a:r>
            <a:r>
              <a:rPr lang="es-ES" sz="2300" dirty="0">
                <a:solidFill>
                  <a:srgbClr val="C00000"/>
                </a:solidFill>
              </a:rPr>
              <a:t>navegables</a:t>
            </a:r>
            <a:r>
              <a:rPr lang="es-ES" sz="2300" dirty="0"/>
              <a:t>.</a:t>
            </a:r>
          </a:p>
          <a:p>
            <a:pPr marL="457200" indent="-457200">
              <a:buFont typeface="Arial" panose="020B0604020202020204" pitchFamily="34" charset="0"/>
              <a:buChar char="•"/>
            </a:pPr>
            <a:r>
              <a:rPr lang="es-ES" sz="2300" dirty="0"/>
              <a:t>Posibilidad de crear </a:t>
            </a:r>
            <a:r>
              <a:rPr lang="es-ES" sz="2300" dirty="0" err="1">
                <a:solidFill>
                  <a:srgbClr val="C00000"/>
                </a:solidFill>
              </a:rPr>
              <a:t>subcolecciones</a:t>
            </a:r>
            <a:r>
              <a:rPr lang="es-ES" sz="2300" dirty="0"/>
              <a:t>.</a:t>
            </a:r>
          </a:p>
          <a:p>
            <a:pPr marL="457200" indent="-457200">
              <a:buFont typeface="Arial" panose="020B0604020202020204" pitchFamily="34" charset="0"/>
              <a:buChar char="•"/>
            </a:pPr>
            <a:r>
              <a:rPr lang="es-ES" sz="2300" dirty="0"/>
              <a:t>Posibilidad de crear sitios </a:t>
            </a:r>
            <a:r>
              <a:rPr lang="es-ES" sz="2300" dirty="0" err="1">
                <a:solidFill>
                  <a:srgbClr val="C00000"/>
                </a:solidFill>
              </a:rPr>
              <a:t>multidioma</a:t>
            </a:r>
            <a:r>
              <a:rPr lang="es-ES" sz="2300" dirty="0"/>
              <a:t> (pendiente de desarrollo).</a:t>
            </a:r>
          </a:p>
          <a:p>
            <a:pPr marL="571500" indent="-571500">
              <a:buFont typeface="Arial" panose="020B0604020202020204" pitchFamily="34" charset="0"/>
              <a:buChar char="•"/>
            </a:pPr>
            <a:endParaRPr lang="es-ES" dirty="0"/>
          </a:p>
        </p:txBody>
      </p:sp>
      <p:sp>
        <p:nvSpPr>
          <p:cNvPr id="6" name="Marcador de texto 5">
            <a:extLst>
              <a:ext uri="{FF2B5EF4-FFF2-40B4-BE49-F238E27FC236}">
                <a16:creationId xmlns:a16="http://schemas.microsoft.com/office/drawing/2014/main" id="{BEFA4514-05DA-43F2-A4B2-3399C12E3369}"/>
              </a:ext>
            </a:extLst>
          </p:cNvPr>
          <p:cNvSpPr>
            <a:spLocks noGrp="1"/>
          </p:cNvSpPr>
          <p:nvPr>
            <p:ph type="body"/>
          </p:nvPr>
        </p:nvSpPr>
        <p:spPr>
          <a:xfrm>
            <a:off x="6683568" y="3954629"/>
            <a:ext cx="5143038" cy="1229041"/>
          </a:xfrm>
        </p:spPr>
        <p:txBody>
          <a:bodyPr>
            <a:normAutofit fontScale="92500"/>
          </a:bodyPr>
          <a:lstStyle/>
          <a:p>
            <a:pPr marL="0" indent="0">
              <a:buNone/>
            </a:pPr>
            <a:r>
              <a:rPr lang="es-ES" sz="2200" dirty="0"/>
              <a:t>Asesoría, alojamiento y mantenimiento de la aplicación, actualización de nuevas versiones, la instalación de nuevos módulos y ciertos desarrollos y modificaciones.</a:t>
            </a:r>
          </a:p>
          <a:p>
            <a:endParaRPr lang="es-ES" sz="2200" dirty="0"/>
          </a:p>
        </p:txBody>
      </p:sp>
      <p:sp>
        <p:nvSpPr>
          <p:cNvPr id="3" name="Título 2">
            <a:extLst>
              <a:ext uri="{FF2B5EF4-FFF2-40B4-BE49-F238E27FC236}">
                <a16:creationId xmlns:a16="http://schemas.microsoft.com/office/drawing/2014/main" id="{51EFA20E-048E-40BD-AEF5-A6322F8E48E8}"/>
              </a:ext>
            </a:extLst>
          </p:cNvPr>
          <p:cNvSpPr>
            <a:spLocks noGrp="1"/>
          </p:cNvSpPr>
          <p:nvPr>
            <p:ph type="title"/>
          </p:nvPr>
        </p:nvSpPr>
        <p:spPr>
          <a:xfrm>
            <a:off x="584406" y="532800"/>
            <a:ext cx="10971360" cy="1144800"/>
          </a:xfrm>
        </p:spPr>
        <p:txBody>
          <a:bodyPr/>
          <a:lstStyle/>
          <a:p>
            <a:r>
              <a:rPr lang="es-ES" sz="3600" dirty="0">
                <a:solidFill>
                  <a:srgbClr val="C00000"/>
                </a:solidFill>
              </a:rPr>
              <a:t>Ventajas de OMEKA S</a:t>
            </a:r>
          </a:p>
        </p:txBody>
      </p:sp>
      <p:pic>
        <p:nvPicPr>
          <p:cNvPr id="9" name="Imagen 8">
            <a:extLst>
              <a:ext uri="{FF2B5EF4-FFF2-40B4-BE49-F238E27FC236}">
                <a16:creationId xmlns:a16="http://schemas.microsoft.com/office/drawing/2014/main" id="{3A1E0DA6-7EF3-4766-AEB1-4B23F1B98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568" y="2550975"/>
            <a:ext cx="4412121" cy="1144800"/>
          </a:xfrm>
          <a:prstGeom prst="rect">
            <a:avLst/>
          </a:prstGeom>
        </p:spPr>
      </p:pic>
    </p:spTree>
    <p:extLst>
      <p:ext uri="{BB962C8B-B14F-4D97-AF65-F5344CB8AC3E}">
        <p14:creationId xmlns:p14="http://schemas.microsoft.com/office/powerpoint/2010/main" val="3054516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609480" y="1417680"/>
            <a:ext cx="10268728" cy="47070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4913" y="-7669"/>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593206" y="117360"/>
            <a:ext cx="677227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0" y="0"/>
            <a:ext cx="554400" cy="555840"/>
          </a:xfrm>
          <a:prstGeom prst="rect">
            <a:avLst/>
          </a:prstGeom>
          <a:ln w="0">
            <a:noFill/>
          </a:ln>
        </p:spPr>
      </p:pic>
      <p:sp>
        <p:nvSpPr>
          <p:cNvPr id="4" name="Subtítulo 3">
            <a:extLst>
              <a:ext uri="{FF2B5EF4-FFF2-40B4-BE49-F238E27FC236}">
                <a16:creationId xmlns:a16="http://schemas.microsoft.com/office/drawing/2014/main" id="{0E5FF8AE-F6F8-402B-9D72-A2518A10B49A}"/>
              </a:ext>
            </a:extLst>
          </p:cNvPr>
          <p:cNvSpPr>
            <a:spLocks noGrp="1"/>
          </p:cNvSpPr>
          <p:nvPr>
            <p:ph type="subTitle"/>
          </p:nvPr>
        </p:nvSpPr>
        <p:spPr/>
        <p:txBody>
          <a:bodyPr/>
          <a:lstStyle/>
          <a:p>
            <a:pPr marL="0" indent="0">
              <a:buNone/>
            </a:pPr>
            <a:endParaRPr lang="es-ES" dirty="0"/>
          </a:p>
          <a:p>
            <a:endParaRPr lang="es-ES" dirty="0"/>
          </a:p>
        </p:txBody>
      </p:sp>
      <p:sp>
        <p:nvSpPr>
          <p:cNvPr id="3" name="Título 2">
            <a:extLst>
              <a:ext uri="{FF2B5EF4-FFF2-40B4-BE49-F238E27FC236}">
                <a16:creationId xmlns:a16="http://schemas.microsoft.com/office/drawing/2014/main" id="{695A09EA-842F-4B2B-A96C-54CEF527B878}"/>
              </a:ext>
            </a:extLst>
          </p:cNvPr>
          <p:cNvSpPr>
            <a:spLocks noGrp="1"/>
          </p:cNvSpPr>
          <p:nvPr>
            <p:ph type="title"/>
          </p:nvPr>
        </p:nvSpPr>
        <p:spPr>
          <a:xfrm>
            <a:off x="609480" y="364140"/>
            <a:ext cx="10971360" cy="1144800"/>
          </a:xfrm>
        </p:spPr>
        <p:txBody>
          <a:bodyPr/>
          <a:lstStyle/>
          <a:p>
            <a:r>
              <a:rPr lang="es-ES" sz="3600" dirty="0">
                <a:solidFill>
                  <a:srgbClr val="C00000"/>
                </a:solidFill>
              </a:rPr>
              <a:t>Colaboración Biblioteca / Investigadores</a:t>
            </a:r>
            <a:endParaRPr lang="es-ES" sz="3600" dirty="0"/>
          </a:p>
        </p:txBody>
      </p:sp>
      <p:sp>
        <p:nvSpPr>
          <p:cNvPr id="2" name="Rectángulo 1">
            <a:extLst>
              <a:ext uri="{FF2B5EF4-FFF2-40B4-BE49-F238E27FC236}">
                <a16:creationId xmlns:a16="http://schemas.microsoft.com/office/drawing/2014/main" id="{7C0DF4C1-C0A8-4722-B479-AEDF2DFC935E}"/>
              </a:ext>
            </a:extLst>
          </p:cNvPr>
          <p:cNvSpPr/>
          <p:nvPr/>
        </p:nvSpPr>
        <p:spPr>
          <a:xfrm>
            <a:off x="1474237" y="1402309"/>
            <a:ext cx="7436498" cy="4770537"/>
          </a:xfrm>
          <a:prstGeom prst="rect">
            <a:avLst/>
          </a:prstGeom>
        </p:spPr>
        <p:txBody>
          <a:bodyPr wrap="square">
            <a:spAutoFit/>
          </a:bodyPr>
          <a:lstStyle/>
          <a:p>
            <a:pPr marL="457200" indent="-457200">
              <a:buFont typeface="Arial" panose="020B0604020202020204" pitchFamily="34" charset="0"/>
              <a:buChar char="•"/>
            </a:pPr>
            <a:r>
              <a:rPr lang="es-ES" sz="2000" dirty="0">
                <a:latin typeface="+mj-lt"/>
              </a:rPr>
              <a:t>Investigadores responsables de los contenidos</a:t>
            </a:r>
          </a:p>
          <a:p>
            <a:pPr marL="457200" indent="-457200">
              <a:buFont typeface="Arial" panose="020B0604020202020204" pitchFamily="34" charset="0"/>
              <a:buChar char="•"/>
            </a:pPr>
            <a:endParaRPr lang="es-ES" sz="2000" dirty="0"/>
          </a:p>
          <a:p>
            <a:pPr marL="457200" indent="-457200">
              <a:buFont typeface="Arial" panose="020B0604020202020204" pitchFamily="34" charset="0"/>
              <a:buChar char="•"/>
            </a:pPr>
            <a:r>
              <a:rPr lang="es-ES" sz="2000" dirty="0">
                <a:latin typeface="+mj-lt"/>
              </a:rPr>
              <a:t>Compromiso de la Biblioteca:</a:t>
            </a:r>
          </a:p>
          <a:p>
            <a:endParaRPr lang="es-ES" sz="2000" dirty="0">
              <a:latin typeface="+mj-lt"/>
            </a:endParaRPr>
          </a:p>
          <a:p>
            <a:pPr marL="914400" lvl="1" indent="-457200">
              <a:buFont typeface="Courier New" panose="02070309020205020404" pitchFamily="49" charset="0"/>
              <a:buChar char="o"/>
            </a:pPr>
            <a:r>
              <a:rPr lang="es-ES" dirty="0">
                <a:solidFill>
                  <a:srgbClr val="C00000"/>
                </a:solidFill>
              </a:rPr>
              <a:t>Definición</a:t>
            </a:r>
            <a:r>
              <a:rPr lang="es-ES" dirty="0"/>
              <a:t> de los campos y en los criterios de indización. </a:t>
            </a:r>
          </a:p>
          <a:p>
            <a:pPr marL="914400" lvl="1" indent="-457200">
              <a:buFont typeface="Courier New" panose="02070309020205020404" pitchFamily="49" charset="0"/>
              <a:buChar char="o"/>
            </a:pPr>
            <a:r>
              <a:rPr lang="es-ES" dirty="0"/>
              <a:t>Los bibliotecarios realizan un </a:t>
            </a:r>
            <a:r>
              <a:rPr lang="es-ES" dirty="0">
                <a:solidFill>
                  <a:srgbClr val="C00000"/>
                </a:solidFill>
              </a:rPr>
              <a:t>mapeo</a:t>
            </a:r>
            <a:r>
              <a:rPr lang="es-ES" dirty="0"/>
              <a:t> para adecuar dichos campos a </a:t>
            </a:r>
            <a:r>
              <a:rPr lang="es-ES" dirty="0" err="1"/>
              <a:t>Dublin</a:t>
            </a:r>
            <a:r>
              <a:rPr lang="es-ES" dirty="0"/>
              <a:t> Core. Se crea la plantilla y se hacen pruebas.</a:t>
            </a:r>
          </a:p>
          <a:p>
            <a:pPr marL="914400" lvl="1" indent="-457200">
              <a:buFont typeface="Courier New" panose="02070309020205020404" pitchFamily="49" charset="0"/>
              <a:buChar char="o"/>
            </a:pPr>
            <a:r>
              <a:rPr lang="es-ES" dirty="0"/>
              <a:t>Se crea el </a:t>
            </a:r>
            <a:r>
              <a:rPr lang="es-ES" dirty="0">
                <a:solidFill>
                  <a:srgbClr val="C00000"/>
                </a:solidFill>
              </a:rPr>
              <a:t>menú</a:t>
            </a:r>
            <a:r>
              <a:rPr lang="es-ES" dirty="0"/>
              <a:t> superior del sitio.  </a:t>
            </a:r>
          </a:p>
          <a:p>
            <a:pPr marL="914400" lvl="1" indent="-457200">
              <a:buFont typeface="Courier New" panose="02070309020205020404" pitchFamily="49" charset="0"/>
              <a:buChar char="o"/>
            </a:pPr>
            <a:r>
              <a:rPr lang="es-ES" dirty="0"/>
              <a:t>Sesión de </a:t>
            </a:r>
            <a:r>
              <a:rPr lang="es-ES" dirty="0">
                <a:solidFill>
                  <a:srgbClr val="C00000"/>
                </a:solidFill>
              </a:rPr>
              <a:t>formación</a:t>
            </a:r>
            <a:r>
              <a:rPr lang="es-ES" dirty="0"/>
              <a:t> sobre introducción de datos, con manual elaborado por la biblioteca y se hacen pruebas. </a:t>
            </a:r>
          </a:p>
          <a:p>
            <a:pPr marL="914400" lvl="1" indent="-457200">
              <a:buFont typeface="Courier New" panose="02070309020205020404" pitchFamily="49" charset="0"/>
              <a:buChar char="o"/>
            </a:pPr>
            <a:r>
              <a:rPr lang="es-ES" dirty="0"/>
              <a:t>La biblioteca resuelve las </a:t>
            </a:r>
            <a:r>
              <a:rPr lang="es-ES" dirty="0">
                <a:solidFill>
                  <a:srgbClr val="C00000"/>
                </a:solidFill>
              </a:rPr>
              <a:t>dudas</a:t>
            </a:r>
            <a:r>
              <a:rPr lang="es-ES" dirty="0"/>
              <a:t> que surgen a lo largo del proceso con ayuda de la empresa y supervisa el resultado final. </a:t>
            </a:r>
          </a:p>
          <a:p>
            <a:pPr marL="571500" indent="-571500">
              <a:buFont typeface="Arial" panose="020B0604020202020204" pitchFamily="34" charset="0"/>
              <a:buChar char="•"/>
            </a:pPr>
            <a:endParaRPr lang="es-ES" sz="2400" dirty="0"/>
          </a:p>
          <a:p>
            <a:pPr marL="457200" indent="-457200">
              <a:buFont typeface="Arial" panose="020B0604020202020204" pitchFamily="34" charset="0"/>
              <a:buChar char="•"/>
            </a:pPr>
            <a:r>
              <a:rPr lang="es-ES" sz="2000" dirty="0">
                <a:latin typeface="+mj-lt"/>
              </a:rPr>
              <a:t>Bibliotecarios únicos interlocutores con la empresa</a:t>
            </a:r>
          </a:p>
        </p:txBody>
      </p:sp>
    </p:spTree>
    <p:extLst>
      <p:ext uri="{BB962C8B-B14F-4D97-AF65-F5344CB8AC3E}">
        <p14:creationId xmlns:p14="http://schemas.microsoft.com/office/powerpoint/2010/main" val="2811834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716568"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13593" y="-2044"/>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3676918" y="117360"/>
            <a:ext cx="6688562"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pc="-1" dirty="0">
                <a:solidFill>
                  <a:srgbClr val="000000"/>
                </a:solidFill>
              </a:rPr>
              <a:t>Transferencia de resultados de investigación: nuevos proyectos</a:t>
            </a:r>
            <a:endParaRPr lang="es-ES" spc="-1" dirty="0"/>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0" y="-2044"/>
            <a:ext cx="554400" cy="555840"/>
          </a:xfrm>
          <a:prstGeom prst="rect">
            <a:avLst/>
          </a:prstGeom>
          <a:ln w="0">
            <a:noFill/>
          </a:ln>
        </p:spPr>
      </p:pic>
      <p:sp>
        <p:nvSpPr>
          <p:cNvPr id="8" name="Título 7">
            <a:extLst>
              <a:ext uri="{FF2B5EF4-FFF2-40B4-BE49-F238E27FC236}">
                <a16:creationId xmlns:a16="http://schemas.microsoft.com/office/drawing/2014/main" id="{DAB0A2A7-AF99-447C-B0E7-36893D5ED307}"/>
              </a:ext>
            </a:extLst>
          </p:cNvPr>
          <p:cNvSpPr>
            <a:spLocks noGrp="1"/>
          </p:cNvSpPr>
          <p:nvPr>
            <p:ph type="title"/>
          </p:nvPr>
        </p:nvSpPr>
        <p:spPr>
          <a:xfrm>
            <a:off x="609480" y="1154814"/>
            <a:ext cx="10971360" cy="262865"/>
          </a:xfrm>
        </p:spPr>
        <p:txBody>
          <a:bodyPr/>
          <a:lstStyle/>
          <a:p>
            <a:r>
              <a:rPr lang="es-ES" sz="3600" dirty="0">
                <a:solidFill>
                  <a:srgbClr val="C00000"/>
                </a:solidFill>
              </a:rPr>
              <a:t>Menús personalizables en cada proyecto</a:t>
            </a:r>
          </a:p>
        </p:txBody>
      </p:sp>
      <p:sp>
        <p:nvSpPr>
          <p:cNvPr id="9" name="Marcador de texto 8">
            <a:extLst>
              <a:ext uri="{FF2B5EF4-FFF2-40B4-BE49-F238E27FC236}">
                <a16:creationId xmlns:a16="http://schemas.microsoft.com/office/drawing/2014/main" id="{CAA8BD10-C3FF-4C09-887D-8864C9700221}"/>
              </a:ext>
            </a:extLst>
          </p:cNvPr>
          <p:cNvSpPr>
            <a:spLocks noGrp="1"/>
          </p:cNvSpPr>
          <p:nvPr>
            <p:ph type="body"/>
          </p:nvPr>
        </p:nvSpPr>
        <p:spPr>
          <a:xfrm>
            <a:off x="929519" y="3013787"/>
            <a:ext cx="10481819" cy="738245"/>
          </a:xfrm>
        </p:spPr>
        <p:txBody>
          <a:bodyPr>
            <a:normAutofit/>
          </a:bodyPr>
          <a:lstStyle/>
          <a:p>
            <a:endParaRPr lang="es-ES" dirty="0"/>
          </a:p>
        </p:txBody>
      </p:sp>
      <p:sp>
        <p:nvSpPr>
          <p:cNvPr id="10" name="Marcador de texto 9">
            <a:extLst>
              <a:ext uri="{FF2B5EF4-FFF2-40B4-BE49-F238E27FC236}">
                <a16:creationId xmlns:a16="http://schemas.microsoft.com/office/drawing/2014/main" id="{F341F78F-9F9F-484B-A5DB-2491AD3797ED}"/>
              </a:ext>
            </a:extLst>
          </p:cNvPr>
          <p:cNvSpPr>
            <a:spLocks noGrp="1"/>
          </p:cNvSpPr>
          <p:nvPr>
            <p:ph type="body"/>
          </p:nvPr>
        </p:nvSpPr>
        <p:spPr>
          <a:xfrm>
            <a:off x="929519" y="4049486"/>
            <a:ext cx="10497298" cy="998375"/>
          </a:xfrm>
        </p:spPr>
        <p:txBody>
          <a:bodyPr>
            <a:normAutofit/>
          </a:bodyPr>
          <a:lstStyle/>
          <a:p>
            <a:endParaRPr lang="es-ES" dirty="0"/>
          </a:p>
        </p:txBody>
      </p:sp>
      <p:sp>
        <p:nvSpPr>
          <p:cNvPr id="11" name="Marcador de texto 10">
            <a:extLst>
              <a:ext uri="{FF2B5EF4-FFF2-40B4-BE49-F238E27FC236}">
                <a16:creationId xmlns:a16="http://schemas.microsoft.com/office/drawing/2014/main" id="{4C02A8E5-4B15-40DE-B2D4-BE42BA80BAA6}"/>
              </a:ext>
            </a:extLst>
          </p:cNvPr>
          <p:cNvSpPr>
            <a:spLocks noGrp="1"/>
          </p:cNvSpPr>
          <p:nvPr>
            <p:ph type="body"/>
          </p:nvPr>
        </p:nvSpPr>
        <p:spPr>
          <a:xfrm>
            <a:off x="1043037" y="5345314"/>
            <a:ext cx="10481818" cy="958890"/>
          </a:xfrm>
        </p:spPr>
        <p:txBody>
          <a:bodyPr>
            <a:normAutofit/>
          </a:bodyPr>
          <a:lstStyle/>
          <a:p>
            <a:pPr lvl="4"/>
            <a:endParaRPr lang="es-ES" dirty="0"/>
          </a:p>
        </p:txBody>
      </p:sp>
      <p:sp>
        <p:nvSpPr>
          <p:cNvPr id="4" name="Subtítulo 3">
            <a:extLst>
              <a:ext uri="{FF2B5EF4-FFF2-40B4-BE49-F238E27FC236}">
                <a16:creationId xmlns:a16="http://schemas.microsoft.com/office/drawing/2014/main" id="{0E5FF8AE-F6F8-402B-9D72-A2518A10B49A}"/>
              </a:ext>
            </a:extLst>
          </p:cNvPr>
          <p:cNvSpPr>
            <a:spLocks noGrp="1"/>
          </p:cNvSpPr>
          <p:nvPr>
            <p:ph type="body"/>
          </p:nvPr>
        </p:nvSpPr>
        <p:spPr>
          <a:xfrm>
            <a:off x="681135" y="2018697"/>
            <a:ext cx="10627567" cy="613103"/>
          </a:xfrm>
        </p:spPr>
        <p:txBody>
          <a:bodyPr>
            <a:normAutofit/>
          </a:bodyPr>
          <a:lstStyle/>
          <a:p>
            <a:pPr marL="0" indent="0">
              <a:buNone/>
            </a:pPr>
            <a:endParaRPr lang="es-ES" dirty="0"/>
          </a:p>
          <a:p>
            <a:endParaRPr lang="es-ES" dirty="0"/>
          </a:p>
        </p:txBody>
      </p:sp>
      <p:pic>
        <p:nvPicPr>
          <p:cNvPr id="13" name="Imagen 12">
            <a:extLst>
              <a:ext uri="{FF2B5EF4-FFF2-40B4-BE49-F238E27FC236}">
                <a16:creationId xmlns:a16="http://schemas.microsoft.com/office/drawing/2014/main" id="{BE611455-35DA-4226-9E80-2D1248954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610" y="1956064"/>
            <a:ext cx="10058823" cy="943315"/>
          </a:xfrm>
          <a:prstGeom prst="rect">
            <a:avLst/>
          </a:prstGeom>
        </p:spPr>
      </p:pic>
      <p:pic>
        <p:nvPicPr>
          <p:cNvPr id="15" name="Imagen 14">
            <a:extLst>
              <a:ext uri="{FF2B5EF4-FFF2-40B4-BE49-F238E27FC236}">
                <a16:creationId xmlns:a16="http://schemas.microsoft.com/office/drawing/2014/main" id="{E8A7F90A-8747-4AF5-B985-FBC370C0BD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3" y="2929253"/>
            <a:ext cx="10058823" cy="1203209"/>
          </a:xfrm>
          <a:prstGeom prst="rect">
            <a:avLst/>
          </a:prstGeom>
        </p:spPr>
      </p:pic>
      <p:pic>
        <p:nvPicPr>
          <p:cNvPr id="17" name="Imagen 16">
            <a:extLst>
              <a:ext uri="{FF2B5EF4-FFF2-40B4-BE49-F238E27FC236}">
                <a16:creationId xmlns:a16="http://schemas.microsoft.com/office/drawing/2014/main" id="{7BC42275-E7A9-4852-A92D-5C925387CE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610" y="4197416"/>
            <a:ext cx="10030396" cy="1084472"/>
          </a:xfrm>
          <a:prstGeom prst="rect">
            <a:avLst/>
          </a:prstGeom>
        </p:spPr>
      </p:pic>
      <p:pic>
        <p:nvPicPr>
          <p:cNvPr id="19" name="Imagen 18">
            <a:extLst>
              <a:ext uri="{FF2B5EF4-FFF2-40B4-BE49-F238E27FC236}">
                <a16:creationId xmlns:a16="http://schemas.microsoft.com/office/drawing/2014/main" id="{4C0308C9-2720-44F2-BD83-0FB93927F7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610" y="5741338"/>
            <a:ext cx="10058823" cy="958890"/>
          </a:xfrm>
          <a:prstGeom prst="rect">
            <a:avLst/>
          </a:prstGeom>
        </p:spPr>
      </p:pic>
    </p:spTree>
    <p:extLst>
      <p:ext uri="{BB962C8B-B14F-4D97-AF65-F5344CB8AC3E}">
        <p14:creationId xmlns:p14="http://schemas.microsoft.com/office/powerpoint/2010/main" val="1303415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2392</TotalTime>
  <Words>1044</Words>
  <Application>Microsoft Office PowerPoint</Application>
  <PresentationFormat>Panorámica</PresentationFormat>
  <Paragraphs>496</Paragraphs>
  <Slides>26</Slides>
  <Notes>26</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26</vt:i4>
      </vt:variant>
    </vt:vector>
  </HeadingPairs>
  <TitlesOfParts>
    <vt:vector size="35" baseType="lpstr">
      <vt:lpstr>Arial</vt:lpstr>
      <vt:lpstr>Calibri</vt:lpstr>
      <vt:lpstr>Courier New</vt:lpstr>
      <vt:lpstr>DejaVu Sans</vt:lpstr>
      <vt:lpstr>Symbol</vt:lpstr>
      <vt:lpstr>Times New Roman</vt:lpstr>
      <vt:lpstr>Trebuchet MS</vt:lpstr>
      <vt:lpstr>Wingdings</vt:lpstr>
      <vt:lpstr>Office Theme</vt:lpstr>
      <vt:lpstr>Presentación de PowerPoint</vt:lpstr>
      <vt:lpstr>Humanidades Digitales y Biblioteca Universitaria</vt:lpstr>
      <vt:lpstr>Transferencia de resultados de investigación</vt:lpstr>
      <vt:lpstr>Aplicación en turismo cultural</vt:lpstr>
      <vt:lpstr>Estudios sociológicos sobre migración y exilio</vt:lpstr>
      <vt:lpstr>Solución institucional: OMEKA S</vt:lpstr>
      <vt:lpstr>Ventajas de OMEKA S</vt:lpstr>
      <vt:lpstr>Colaboración Biblioteca / Investigadores</vt:lpstr>
      <vt:lpstr>Menús personalizables en cada proyecto</vt:lpstr>
      <vt:lpstr>Geolocalización</vt:lpstr>
      <vt:lpstr>Geolocalización</vt:lpstr>
      <vt:lpstr>Exposiciones</vt:lpstr>
      <vt:lpstr>Exposiciones</vt:lpstr>
      <vt:lpstr>Exposiciones combinadas</vt:lpstr>
      <vt:lpstr>Recursos enlazados</vt:lpstr>
      <vt:lpstr>Recursos enlazados</vt:lpstr>
      <vt:lpstr>Recursos enlazados</vt:lpstr>
      <vt:lpstr>Novedades en edición y visualización en OMEKA S</vt:lpstr>
      <vt:lpstr>Novedades en edición</vt:lpstr>
      <vt:lpstr>Novedades en visualización pública</vt:lpstr>
      <vt:lpstr>Novedades en visualización pública</vt:lpstr>
      <vt:lpstr>Novedades y visualización pública</vt:lpstr>
      <vt:lpstr>Novedades y visualización pública</vt:lpstr>
      <vt:lpstr>Novedades y visualización pública</vt:lpstr>
      <vt:lpstr>Novedades y visualización pública</vt:lpstr>
      <vt:lpstr>¡MUCHAS GRACIAS!</vt:lpstr>
    </vt:vector>
  </TitlesOfParts>
  <Company>CSIC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Consorcio Madroño</dc:title>
  <dc:subject/>
  <dc:creator>BUJALANCE PASTOR, MARIA MAR</dc:creator>
  <dc:description/>
  <cp:lastModifiedBy>BUJALANCE PASTOR, MARIA MAR</cp:lastModifiedBy>
  <cp:revision>66</cp:revision>
  <cp:lastPrinted>2021-10-01T09:28:55Z</cp:lastPrinted>
  <dcterms:created xsi:type="dcterms:W3CDTF">2021-09-21T18:37:30Z</dcterms:created>
  <dcterms:modified xsi:type="dcterms:W3CDTF">2021-10-05T08:26:55Z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r8>0</vt:r8>
  </property>
  <property fmtid="{D5CDD505-2E9C-101B-9397-08002B2CF9AE}" pid="3" name="HyperlinksChanged">
    <vt:bool>false</vt:bool>
  </property>
  <property fmtid="{D5CDD505-2E9C-101B-9397-08002B2CF9AE}" pid="4" name="LinksUpToDate">
    <vt:bool>false</vt:bool>
  </property>
  <property fmtid="{D5CDD505-2E9C-101B-9397-08002B2CF9AE}" pid="5" name="MMClips">
    <vt:r8>0</vt:r8>
  </property>
  <property fmtid="{D5CDD505-2E9C-101B-9397-08002B2CF9AE}" pid="6" name="Notes">
    <vt:r8>3</vt:r8>
  </property>
  <property fmtid="{D5CDD505-2E9C-101B-9397-08002B2CF9AE}" pid="7" name="PresentationFormat">
    <vt:lpwstr>Personalizado</vt:lpwstr>
  </property>
  <property fmtid="{D5CDD505-2E9C-101B-9397-08002B2CF9AE}" pid="8" name="ScaleCrop">
    <vt:bool>false</vt:bool>
  </property>
  <property fmtid="{D5CDD505-2E9C-101B-9397-08002B2CF9AE}" pid="9" name="ShareDoc">
    <vt:bool>false</vt:bool>
  </property>
  <property fmtid="{D5CDD505-2E9C-101B-9397-08002B2CF9AE}" pid="10" name="Slides">
    <vt:r8>3</vt:r8>
  </property>
</Properties>
</file>