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86" r:id="rId5"/>
    <p:sldId id="276" r:id="rId6"/>
    <p:sldId id="260" r:id="rId7"/>
    <p:sldId id="285" r:id="rId8"/>
    <p:sldId id="284" r:id="rId9"/>
    <p:sldId id="283" r:id="rId10"/>
    <p:sldId id="275" r:id="rId11"/>
    <p:sldId id="262" r:id="rId12"/>
    <p:sldId id="270" r:id="rId13"/>
    <p:sldId id="274" r:id="rId14"/>
    <p:sldId id="265" r:id="rId15"/>
    <p:sldId id="267" r:id="rId16"/>
    <p:sldId id="268" r:id="rId17"/>
    <p:sldId id="266" r:id="rId18"/>
    <p:sldId id="269" r:id="rId19"/>
    <p:sldId id="271" r:id="rId20"/>
    <p:sldId id="261" r:id="rId21"/>
    <p:sldId id="272" r:id="rId22"/>
    <p:sldId id="264" r:id="rId23"/>
    <p:sldId id="273" r:id="rId24"/>
    <p:sldId id="263" r:id="rId25"/>
    <p:sldId id="282" r:id="rId26"/>
    <p:sldId id="280" r:id="rId27"/>
    <p:sldId id="281" r:id="rId28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ignacio.gonzalez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3B3"/>
    <a:srgbClr val="F0E0E0"/>
    <a:srgbClr val="C2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5186" autoAdjust="0"/>
  </p:normalViewPr>
  <p:slideViewPr>
    <p:cSldViewPr snapToGrid="0">
      <p:cViewPr varScale="1">
        <p:scale>
          <a:sx n="105" d="100"/>
          <a:sy n="105" d="100"/>
        </p:scale>
        <p:origin x="168" y="96"/>
      </p:cViewPr>
      <p:guideLst>
        <p:guide orient="horz" pos="2183"/>
        <p:guide pos="3840"/>
        <p:guide pos="347"/>
        <p:guide pos="7378"/>
        <p:guide orient="horz" pos="459"/>
        <p:guide orient="horz" pos="4088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7T11:30:04.30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diapositiva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F9AD310-9D39-4361-B1AE-D28EB800F3B6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2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B0F5A4B0-B52E-4DFC-8C6A-13DC086D3B79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r>
              <a:rPr lang="es-ES" sz="2000" b="0" strike="noStrike" spc="-1" dirty="0">
                <a:latin typeface="+mn-lt"/>
              </a:rPr>
              <a:t>https://upm.alma.exlibrisgroup.com/mng/login</a:t>
            </a:r>
          </a:p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42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878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33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11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91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8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0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10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84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126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10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992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015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03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399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69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64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1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42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60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65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18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53C78C7-04BD-43FB-A932-23DD075880CB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64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080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03212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2080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03212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109713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2080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32120" y="16002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2080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032120" y="3963600"/>
            <a:ext cx="20088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2880"/>
            <a:ext cx="109713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452448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29520" y="39636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29520" y="1600200"/>
            <a:ext cx="30456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624600" cy="215784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13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66120" y="1600200"/>
            <a:ext cx="624600" cy="45244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evelopers.exlibrisgroup.com/alma/integrations/oai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blincore.org/specifications/dublin-core/dc-xml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s.wikipedia.org/wiki/Extensible_Stylesheet_Language_Transformation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notepad-plus-plus.org/" TargetMode="External"/><Relationship Id="rId5" Type="http://schemas.openxmlformats.org/officeDocument/2006/relationships/hyperlink" Target="http://xsltransform.net/" TargetMode="External"/><Relationship Id="rId4" Type="http://schemas.openxmlformats.org/officeDocument/2006/relationships/hyperlink" Target="https://ingenio.upm.es/" TargetMode="External"/><Relationship Id="rId9" Type="http://schemas.openxmlformats.org/officeDocument/2006/relationships/hyperlink" Target="https://www.loc.gov/marc/marcxmlspa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marcos.cuesta@upm.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joseignacio.gonzalez@upm.es" TargetMode="External"/><Relationship Id="rId5" Type="http://schemas.openxmlformats.org/officeDocument/2006/relationships/hyperlink" Target="mailto:mariaisabel.domecq@upm.es" TargetMode="External"/><Relationship Id="rId4" Type="http://schemas.openxmlformats.org/officeDocument/2006/relationships/hyperlink" Target="mailto:mariajose.carrillo@upm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nio.upm.es/primo-explore/collectionDiscovery?vid=34UPM_VU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hyperlink" Target="https://oa.upm.es/" TargetMode="External"/><Relationship Id="rId4" Type="http://schemas.openxmlformats.org/officeDocument/2006/relationships/hyperlink" Target="https://ahdb.upm.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hyperlink" Target="http://xsltransform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017656" y="993456"/>
            <a:ext cx="7770960" cy="4610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Jornada Consorcio Madroño</a:t>
            </a:r>
            <a:br>
              <a:rPr dirty="0"/>
            </a:br>
            <a:endParaRPr lang="es-ES" dirty="0"/>
          </a:p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“Implantación de la herramienta Alma Digital</a:t>
            </a:r>
            <a:b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</a:br>
            <a:r>
              <a:rPr lang="es-ES" sz="24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en la Colección Digital Politécnica</a:t>
            </a:r>
            <a: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  <a:t> (UPM):</a:t>
            </a:r>
            <a:b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</a:br>
            <a:b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</a:br>
            <a: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  <a:t>De </a:t>
            </a:r>
            <a:r>
              <a:rPr lang="es-ES" sz="2400" b="1" spc="-1" dirty="0" err="1">
                <a:solidFill>
                  <a:srgbClr val="A50021"/>
                </a:solidFill>
                <a:latin typeface="Calibri"/>
                <a:ea typeface="DejaVu Sans"/>
              </a:rPr>
              <a:t>Digitool</a:t>
            </a:r>
            <a:r>
              <a:rPr lang="es-ES" sz="2400" b="1" spc="-1" dirty="0">
                <a:solidFill>
                  <a:srgbClr val="A50021"/>
                </a:solidFill>
                <a:latin typeface="Calibri"/>
                <a:ea typeface="DejaVu Sans"/>
              </a:rPr>
              <a:t> a Alma Digital</a:t>
            </a:r>
            <a:r>
              <a:rPr lang="es-ES" sz="2400" b="1" spc="-1" dirty="0">
                <a:solidFill>
                  <a:srgbClr val="A50021"/>
                </a:solidFill>
                <a:latin typeface="Calibri"/>
              </a:rPr>
              <a:t>”</a:t>
            </a:r>
            <a:endParaRPr lang="es-ES" sz="2400" b="1" spc="-1" dirty="0">
              <a:solidFill>
                <a:srgbClr val="A50021"/>
              </a:solidFill>
              <a:latin typeface="Calibri"/>
              <a:ea typeface="DejaVu Sans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-290304" y="5166504"/>
            <a:ext cx="1216692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Madrid, </a:t>
            </a:r>
            <a:r>
              <a:rPr lang="es-ES" sz="2600" b="1" spc="-1" dirty="0">
                <a:solidFill>
                  <a:srgbClr val="A50021"/>
                </a:solidFill>
                <a:latin typeface="Calibri"/>
                <a:ea typeface="DejaVu Sans"/>
              </a:rPr>
              <a:t>7</a:t>
            </a: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 de </a:t>
            </a:r>
            <a:r>
              <a:rPr lang="es-ES" sz="2600" b="1" spc="-1" dirty="0">
                <a:solidFill>
                  <a:srgbClr val="A50021"/>
                </a:solidFill>
                <a:latin typeface="Calibri"/>
                <a:ea typeface="DejaVu Sans"/>
              </a:rPr>
              <a:t>Octubre</a:t>
            </a:r>
            <a:r>
              <a:rPr lang="es-ES" sz="2600" b="1" strike="noStrike" spc="-1" dirty="0">
                <a:solidFill>
                  <a:srgbClr val="A50021"/>
                </a:solidFill>
                <a:latin typeface="Calibri"/>
                <a:ea typeface="DejaVu Sans"/>
              </a:rPr>
              <a:t> de 2021</a:t>
            </a:r>
            <a:endParaRPr lang="es-ES" sz="26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6618960"/>
            <a:ext cx="12164400" cy="23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4727880" y="5604120"/>
            <a:ext cx="2503080" cy="5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Imagen 87"/>
          <p:cNvPicPr/>
          <p:nvPr/>
        </p:nvPicPr>
        <p:blipFill>
          <a:blip r:embed="rId3"/>
          <a:stretch/>
        </p:blipFill>
        <p:spPr>
          <a:xfrm>
            <a:off x="4104000" y="1224000"/>
            <a:ext cx="3044160" cy="1079640"/>
          </a:xfrm>
          <a:prstGeom prst="rect">
            <a:avLst/>
          </a:prstGeom>
          <a:ln w="0">
            <a:noFill/>
          </a:ln>
        </p:spPr>
      </p:pic>
      <p:pic>
        <p:nvPicPr>
          <p:cNvPr id="89" name="Imagen 88"/>
          <p:cNvPicPr/>
          <p:nvPr/>
        </p:nvPicPr>
        <p:blipFill>
          <a:blip r:embed="rId4"/>
          <a:stretch/>
        </p:blipFill>
        <p:spPr>
          <a:xfrm>
            <a:off x="0" y="0"/>
            <a:ext cx="554400" cy="55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Búsqueda y resultados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19A17F9-173B-4DF2-A9DF-827A1F0C1CC2}"/>
              </a:ext>
            </a:extLst>
          </p:cNvPr>
          <p:cNvGrpSpPr/>
          <p:nvPr/>
        </p:nvGrpSpPr>
        <p:grpSpPr>
          <a:xfrm>
            <a:off x="520250" y="4514505"/>
            <a:ext cx="11506200" cy="2171700"/>
            <a:chOff x="520250" y="4514505"/>
            <a:chExt cx="11506200" cy="21717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250" y="4514505"/>
              <a:ext cx="11506200" cy="2171700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704088" y="6227088"/>
              <a:ext cx="6345936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F183609-86D1-48A3-931E-8F705E4A572E}"/>
              </a:ext>
            </a:extLst>
          </p:cNvPr>
          <p:cNvGrpSpPr/>
          <p:nvPr/>
        </p:nvGrpSpPr>
        <p:grpSpPr>
          <a:xfrm>
            <a:off x="1028700" y="1254391"/>
            <a:ext cx="10134600" cy="3140246"/>
            <a:chOff x="910370" y="1152859"/>
            <a:chExt cx="10134600" cy="314024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370" y="1152859"/>
              <a:ext cx="10134600" cy="3140246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1331996" y="1478304"/>
              <a:ext cx="10363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372704" y="3529585"/>
              <a:ext cx="995592" cy="763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CustomShape 3">
            <a:extLst>
              <a:ext uri="{FF2B5EF4-FFF2-40B4-BE49-F238E27FC236}">
                <a16:creationId xmlns:a16="http://schemas.microsoft.com/office/drawing/2014/main" id="{049BD1AA-CE2C-48A0-ACD5-F8861CC03B87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69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66EEDBB-F0C8-47D5-9BDA-0F8D144C4CF4}"/>
              </a:ext>
            </a:extLst>
          </p:cNvPr>
          <p:cNvGrpSpPr/>
          <p:nvPr/>
        </p:nvGrpSpPr>
        <p:grpSpPr>
          <a:xfrm>
            <a:off x="1563954" y="1369680"/>
            <a:ext cx="8568058" cy="5282295"/>
            <a:chOff x="611453" y="756000"/>
            <a:chExt cx="9563467" cy="58959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320" y="756000"/>
              <a:ext cx="9372600" cy="5895975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705960" y="756000"/>
              <a:ext cx="1323975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11453" y="3399187"/>
              <a:ext cx="1323975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05960" y="5268612"/>
              <a:ext cx="1323975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68074-5A2A-408D-9929-72AA766EE417}"/>
              </a:ext>
            </a:extLst>
          </p:cNvPr>
          <p:cNvSpPr txBox="1"/>
          <p:nvPr/>
        </p:nvSpPr>
        <p:spPr>
          <a:xfrm>
            <a:off x="554760" y="731547"/>
            <a:ext cx="1108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Localización física, información de colección y representación digital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FB2A92B7-4939-4205-AEB4-DC72196CDC9C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30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3CFF9AB-9C11-4A4B-B2BB-34E879695AFA}"/>
              </a:ext>
            </a:extLst>
          </p:cNvPr>
          <p:cNvGrpSpPr/>
          <p:nvPr/>
        </p:nvGrpSpPr>
        <p:grpSpPr>
          <a:xfrm>
            <a:off x="290575" y="4978400"/>
            <a:ext cx="11475929" cy="854921"/>
            <a:chOff x="677265" y="4603592"/>
            <a:chExt cx="9513165" cy="100012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65" y="4603592"/>
              <a:ext cx="9513165" cy="100012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pic>
        <p:sp>
          <p:nvSpPr>
            <p:cNvPr id="13" name="Rectángulo 12"/>
            <p:cNvSpPr/>
            <p:nvPr/>
          </p:nvSpPr>
          <p:spPr>
            <a:xfrm>
              <a:off x="1541506" y="5103654"/>
              <a:ext cx="1053413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4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67209A6-ADB0-4F29-94DD-5B4CE71BF8D0}"/>
              </a:ext>
            </a:extLst>
          </p:cNvPr>
          <p:cNvGrpSpPr/>
          <p:nvPr/>
        </p:nvGrpSpPr>
        <p:grpSpPr>
          <a:xfrm>
            <a:off x="735076" y="1467479"/>
            <a:ext cx="10645896" cy="5094408"/>
            <a:chOff x="620775" y="1024679"/>
            <a:chExt cx="11571225" cy="553720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775" y="1024679"/>
              <a:ext cx="11506200" cy="21717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48900" y="1913687"/>
              <a:ext cx="1943100" cy="46482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1698185" y="1115729"/>
              <a:ext cx="428790" cy="2874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248900" y="2686050"/>
              <a:ext cx="1323975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25622E-62FD-4E01-A437-C3A6BD5E6DCC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las representaciones digitales en Alma</a:t>
            </a:r>
            <a:r>
              <a:rPr lang="es-ES" dirty="0"/>
              <a:t> (paso 1)</a:t>
            </a:r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2586BB42-5213-4CA7-90C1-F92A406D642E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57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0A6DA60-4498-42FD-BF89-7B225CE84F3D}"/>
              </a:ext>
            </a:extLst>
          </p:cNvPr>
          <p:cNvGrpSpPr/>
          <p:nvPr/>
        </p:nvGrpSpPr>
        <p:grpSpPr>
          <a:xfrm>
            <a:off x="1292300" y="1630060"/>
            <a:ext cx="9613900" cy="4859640"/>
            <a:chOff x="1" y="555841"/>
            <a:chExt cx="12190680" cy="630216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555841"/>
              <a:ext cx="12190680" cy="630216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34630" y="1090292"/>
              <a:ext cx="1434678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450889" y="2191780"/>
              <a:ext cx="674473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853793" y="2191780"/>
              <a:ext cx="1769567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60080" y="4372490"/>
              <a:ext cx="899164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47674" y="5862914"/>
              <a:ext cx="2717948" cy="9950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CustomShape 3">
            <a:extLst>
              <a:ext uri="{FF2B5EF4-FFF2-40B4-BE49-F238E27FC236}">
                <a16:creationId xmlns:a16="http://schemas.microsoft.com/office/drawing/2014/main" id="{4549B93D-4385-4557-900F-2051428AAF19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AEC81E-33FE-42E1-9189-F06396980590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las representaciones digitales en Alma</a:t>
            </a:r>
            <a:r>
              <a:rPr lang="es-ES" dirty="0"/>
              <a:t> (paso 2)</a:t>
            </a:r>
          </a:p>
        </p:txBody>
      </p:sp>
    </p:spTree>
    <p:extLst>
      <p:ext uri="{BB962C8B-B14F-4D97-AF65-F5344CB8AC3E}">
        <p14:creationId xmlns:p14="http://schemas.microsoft.com/office/powerpoint/2010/main" val="8692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359D648-C8F1-449E-AB84-881F8535ECA7}"/>
              </a:ext>
            </a:extLst>
          </p:cNvPr>
          <p:cNvGrpSpPr/>
          <p:nvPr/>
        </p:nvGrpSpPr>
        <p:grpSpPr>
          <a:xfrm>
            <a:off x="1265270" y="1643063"/>
            <a:ext cx="9661460" cy="4846637"/>
            <a:chOff x="3240" y="673200"/>
            <a:chExt cx="12192000" cy="6065737"/>
          </a:xfrm>
        </p:grpSpPr>
        <p:sp>
          <p:nvSpPr>
            <p:cNvPr id="90" name="CustomShape 1"/>
            <p:cNvSpPr/>
            <p:nvPr/>
          </p:nvSpPr>
          <p:spPr>
            <a:xfrm>
              <a:off x="1744560" y="998640"/>
              <a:ext cx="9161640" cy="485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  <a:p>
              <a:pPr marL="343080" indent="-328680" algn="just">
                <a:lnSpc>
                  <a:spcPct val="100000"/>
                </a:lnSpc>
                <a:spcBef>
                  <a:spcPts val="1049"/>
                </a:spcBef>
                <a:tabLst>
                  <a:tab pos="0" algn="l"/>
                </a:tabLst>
              </a:pPr>
              <a:endParaRPr lang="es-ES" sz="1800" b="0" strike="noStrike" spc="-1">
                <a:latin typeface="Arial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0" y="673200"/>
              <a:ext cx="12192000" cy="606573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1309816" y="1141456"/>
              <a:ext cx="790833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0589741" y="2735476"/>
              <a:ext cx="1000898" cy="17994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65201" y="1581784"/>
              <a:ext cx="879359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CustomShape 3">
            <a:extLst>
              <a:ext uri="{FF2B5EF4-FFF2-40B4-BE49-F238E27FC236}">
                <a16:creationId xmlns:a16="http://schemas.microsoft.com/office/drawing/2014/main" id="{EB6A75C2-C16D-4BEB-97F6-E8BF28D4CB76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0ABCBB-CB63-4B58-8A1C-46DA18BB2A25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las representaciones digitales en Alma</a:t>
            </a:r>
            <a:r>
              <a:rPr lang="es-ES" dirty="0"/>
              <a:t> (paso 3)</a:t>
            </a:r>
          </a:p>
        </p:txBody>
      </p:sp>
    </p:spTree>
    <p:extLst>
      <p:ext uri="{BB962C8B-B14F-4D97-AF65-F5344CB8AC3E}">
        <p14:creationId xmlns:p14="http://schemas.microsoft.com/office/powerpoint/2010/main" val="103539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7D25B04-498B-407C-AE3B-99620FE02D07}"/>
              </a:ext>
            </a:extLst>
          </p:cNvPr>
          <p:cNvGrpSpPr/>
          <p:nvPr/>
        </p:nvGrpSpPr>
        <p:grpSpPr>
          <a:xfrm>
            <a:off x="381000" y="1796925"/>
            <a:ext cx="11326153" cy="2089275"/>
            <a:chOff x="620775" y="1024679"/>
            <a:chExt cx="11506200" cy="21717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775" y="1024679"/>
              <a:ext cx="11506200" cy="2171700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9974583" y="1110678"/>
              <a:ext cx="1028003" cy="3048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ustomShape 3">
            <a:extLst>
              <a:ext uri="{FF2B5EF4-FFF2-40B4-BE49-F238E27FC236}">
                <a16:creationId xmlns:a16="http://schemas.microsoft.com/office/drawing/2014/main" id="{8B76744A-DA46-4180-820F-3E10E9B10534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600957-9D17-45DB-8192-8C2F69C57531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los metadatos de un registro bibliográfico</a:t>
            </a:r>
            <a:r>
              <a:rPr lang="es-ES" dirty="0"/>
              <a:t> (paso 1)</a:t>
            </a:r>
          </a:p>
        </p:txBody>
      </p:sp>
    </p:spTree>
    <p:extLst>
      <p:ext uri="{BB962C8B-B14F-4D97-AF65-F5344CB8AC3E}">
        <p14:creationId xmlns:p14="http://schemas.microsoft.com/office/powerpoint/2010/main" val="154469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06AF5D6-FDC8-4296-8C49-72DE15D05A7B}"/>
              </a:ext>
            </a:extLst>
          </p:cNvPr>
          <p:cNvGrpSpPr/>
          <p:nvPr/>
        </p:nvGrpSpPr>
        <p:grpSpPr>
          <a:xfrm>
            <a:off x="1257345" y="1276226"/>
            <a:ext cx="9648855" cy="4942288"/>
            <a:chOff x="407772" y="673200"/>
            <a:chExt cx="11380573" cy="58293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772" y="673200"/>
              <a:ext cx="11380573" cy="582930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127282" y="2558833"/>
              <a:ext cx="1607150" cy="3944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CustomShape 3">
            <a:extLst>
              <a:ext uri="{FF2B5EF4-FFF2-40B4-BE49-F238E27FC236}">
                <a16:creationId xmlns:a16="http://schemas.microsoft.com/office/drawing/2014/main" id="{7608EBE4-2318-4095-849A-B5568C739F93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E3081B-FAAE-41B8-A30F-6767876C692A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los metadatos de un registro bibliográfico</a:t>
            </a:r>
            <a:r>
              <a:rPr lang="es-ES" dirty="0"/>
              <a:t> (paso 2)</a:t>
            </a:r>
          </a:p>
        </p:txBody>
      </p:sp>
    </p:spTree>
    <p:extLst>
      <p:ext uri="{BB962C8B-B14F-4D97-AF65-F5344CB8AC3E}">
        <p14:creationId xmlns:p14="http://schemas.microsoft.com/office/powerpoint/2010/main" val="241170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B0100AF-DBCC-4FDA-9C1A-39EEEEB35489}"/>
              </a:ext>
            </a:extLst>
          </p:cNvPr>
          <p:cNvGrpSpPr/>
          <p:nvPr/>
        </p:nvGrpSpPr>
        <p:grpSpPr>
          <a:xfrm>
            <a:off x="942315" y="1268413"/>
            <a:ext cx="10306050" cy="5038725"/>
            <a:chOff x="794694" y="673200"/>
            <a:chExt cx="10306050" cy="503872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694" y="673200"/>
              <a:ext cx="10306050" cy="5038725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6325380" y="1209532"/>
              <a:ext cx="1297980" cy="26092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325380" y="1845321"/>
              <a:ext cx="1297980" cy="36653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CustomShape 3">
            <a:extLst>
              <a:ext uri="{FF2B5EF4-FFF2-40B4-BE49-F238E27FC236}">
                <a16:creationId xmlns:a16="http://schemas.microsoft.com/office/drawing/2014/main" id="{4097071E-ABAC-4139-87B6-9F80ACFCAA06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320BEE-5E14-46D1-AF8D-51DCF5FA4ECD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los metadatos de un registro bibliográfico</a:t>
            </a:r>
            <a:r>
              <a:rPr lang="es-ES" dirty="0"/>
              <a:t> (paso 3)</a:t>
            </a:r>
          </a:p>
        </p:txBody>
      </p:sp>
    </p:spTree>
    <p:extLst>
      <p:ext uri="{BB962C8B-B14F-4D97-AF65-F5344CB8AC3E}">
        <p14:creationId xmlns:p14="http://schemas.microsoft.com/office/powerpoint/2010/main" val="178073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0" y="1367972"/>
            <a:ext cx="11086378" cy="341550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EE27027E-4D50-4919-A8C3-31F02769D53D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D21E6B-5F4C-4762-84DA-F9A9E5EC7703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los metadatos de un registro bibliográfico</a:t>
            </a:r>
            <a:r>
              <a:rPr lang="es-ES" dirty="0"/>
              <a:t> (paso 4)</a:t>
            </a:r>
          </a:p>
        </p:txBody>
      </p:sp>
    </p:spTree>
    <p:extLst>
      <p:ext uri="{BB962C8B-B14F-4D97-AF65-F5344CB8AC3E}">
        <p14:creationId xmlns:p14="http://schemas.microsoft.com/office/powerpoint/2010/main" val="410690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" y="1318765"/>
            <a:ext cx="11161712" cy="4360634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BB5E4E90-C1D5-45F1-8317-3AABF1E9EEE5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Integración en Alma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83B69E-7B62-4748-89FF-20E02C2E787C}"/>
              </a:ext>
            </a:extLst>
          </p:cNvPr>
          <p:cNvSpPr txBox="1"/>
          <p:nvPr/>
        </p:nvSpPr>
        <p:spPr>
          <a:xfrm>
            <a:off x="554760" y="731547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Editando los metadatos de un registro bibliográfico</a:t>
            </a:r>
            <a:r>
              <a:rPr lang="es-ES" dirty="0"/>
              <a:t> (paso 5)</a:t>
            </a:r>
          </a:p>
        </p:txBody>
      </p:sp>
    </p:spTree>
    <p:extLst>
      <p:ext uri="{BB962C8B-B14F-4D97-AF65-F5344CB8AC3E}">
        <p14:creationId xmlns:p14="http://schemas.microsoft.com/office/powerpoint/2010/main" val="399617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 err="1">
                <a:latin typeface="Arial"/>
              </a:rPr>
              <a:t>Digitool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54760" y="1305341"/>
            <a:ext cx="5541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 la UPM: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Instalado en 2006/2007 como </a:t>
            </a:r>
            <a:br>
              <a:rPr lang="es-ES" dirty="0"/>
            </a:br>
            <a:r>
              <a:rPr lang="es-ES" dirty="0"/>
              <a:t>“Colección Digital Politécnica”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Inicialmente recibió el fondo digital de la ETSAM, proveniente de un software de </a:t>
            </a:r>
            <a:r>
              <a:rPr lang="es-ES" dirty="0" err="1"/>
              <a:t>Digibis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Progresivamente se fueron incorporando </a:t>
            </a:r>
            <a:br>
              <a:rPr lang="es-ES" dirty="0"/>
            </a:br>
            <a:r>
              <a:rPr lang="es-ES" dirty="0"/>
              <a:t>fondos de otras escuelas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Soporte formato METS</a:t>
            </a:r>
          </a:p>
          <a:p>
            <a:endParaRPr lang="es-ES" b="1" dirty="0"/>
          </a:p>
          <a:p>
            <a:r>
              <a:rPr lang="es-ES" b="1" dirty="0"/>
              <a:t>Usado también en: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UAM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86550" y="1002828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B84131-41C5-42B0-BFC2-9E6D0E414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654" y="1674813"/>
            <a:ext cx="5603816" cy="33797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874" b="1680"/>
          <a:stretch/>
        </p:blipFill>
        <p:spPr>
          <a:xfrm>
            <a:off x="554760" y="906463"/>
            <a:ext cx="11167766" cy="5570537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06164B9E-CFA2-429B-B997-918529B36554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Colecciones en </a:t>
            </a:r>
            <a:r>
              <a:rPr lang="es-ES" spc="-1" dirty="0" err="1">
                <a:solidFill>
                  <a:srgbClr val="000000"/>
                </a:solidFill>
                <a:latin typeface="Arial"/>
                <a:ea typeface="Arial"/>
              </a:rPr>
              <a:t>Digitool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6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4AA89B3C-D588-464C-B1DA-EECECF453A09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Colecciones en Alma (Primo)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1CB309-1E84-4554-8947-A12A7FE89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47"/>
          <a:stretch/>
        </p:blipFill>
        <p:spPr>
          <a:xfrm>
            <a:off x="1270328" y="728663"/>
            <a:ext cx="9867549" cy="57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AB6C784C-43C3-4E69-BD77-0DFB4CCC3DEB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ea typeface="Arial"/>
              </a:rPr>
              <a:t>Un registro digital en la búsqueda de Primo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848B5E-67BE-40EA-BAF6-4BF743ABD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387"/>
          <a:stretch/>
        </p:blipFill>
        <p:spPr>
          <a:xfrm>
            <a:off x="1046740" y="732295"/>
            <a:ext cx="10098520" cy="57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31" y="728663"/>
            <a:ext cx="10163059" cy="5761037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5691586B-1C12-45B0-ABBE-06417D37CC67}"/>
              </a:ext>
            </a:extLst>
          </p:cNvPr>
          <p:cNvSpPr/>
          <p:nvPr/>
        </p:nvSpPr>
        <p:spPr>
          <a:xfrm>
            <a:off x="4025900" y="117360"/>
            <a:ext cx="63395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ea typeface="Arial"/>
              </a:rPr>
              <a:t>Visor de registros digitales integrado en Primo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05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3273552" y="117360"/>
            <a:ext cx="709192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latin typeface="Arial"/>
              </a:rPr>
              <a:t>Compartiendo nuestros registros digitales</a:t>
            </a: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50863" y="1298576"/>
            <a:ext cx="11086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Salida OAI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Alma soporta OAI-PMH (</a:t>
            </a:r>
            <a:r>
              <a:rPr lang="es-ES" dirty="0">
                <a:hlinkClick r:id="rId4"/>
              </a:rPr>
              <a:t>https://developers.exlibrisgroup.com/alma/integrations/oai/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Compartiremos los registros por esta vía con Madroño, Hispana, etc.</a:t>
            </a:r>
          </a:p>
          <a:p>
            <a:endParaRPr lang="es-ES" dirty="0"/>
          </a:p>
          <a:p>
            <a:endParaRPr lang="es-ES" b="1" dirty="0"/>
          </a:p>
          <a:p>
            <a:r>
              <a:rPr lang="es-ES" b="1" dirty="0"/>
              <a:t>Envío de los registros a </a:t>
            </a:r>
            <a:r>
              <a:rPr lang="es-ES" b="1" dirty="0" err="1"/>
              <a:t>Rebiun</a:t>
            </a:r>
            <a:endParaRPr lang="es-ES" b="1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Octubre de 2021 se hará la primera carga.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86550" y="1002828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latin typeface="Arial"/>
              </a:rPr>
              <a:t>Proyecto</a:t>
            </a: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50863" y="1298576"/>
            <a:ext cx="110863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Primo UPM</a:t>
            </a:r>
            <a:br>
              <a:rPr lang="es-ES" b="1" dirty="0"/>
            </a:br>
            <a:r>
              <a:rPr lang="es-ES" dirty="0">
                <a:hlinkClick r:id="rId4"/>
              </a:rPr>
              <a:t>https://ingenio.upm.es/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XSL </a:t>
            </a:r>
            <a:r>
              <a:rPr lang="es-ES" b="1" dirty="0" err="1"/>
              <a:t>Transform</a:t>
            </a:r>
            <a:br>
              <a:rPr lang="es-ES" b="1" dirty="0"/>
            </a:br>
            <a:r>
              <a:rPr lang="es-ES" dirty="0">
                <a:hlinkClick r:id="rId5"/>
              </a:rPr>
              <a:t>http://xsltransform.net/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Notepad++</a:t>
            </a:r>
            <a:br>
              <a:rPr lang="es-ES" b="1" dirty="0"/>
            </a:br>
            <a:r>
              <a:rPr lang="es-ES" dirty="0">
                <a:hlinkClick r:id="rId6"/>
              </a:rPr>
              <a:t>https://notepad-plus-plus.org/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Extensible </a:t>
            </a:r>
            <a:r>
              <a:rPr lang="es-ES" b="1" dirty="0" err="1"/>
              <a:t>Stylesheet</a:t>
            </a:r>
            <a:r>
              <a:rPr lang="es-ES" b="1" dirty="0"/>
              <a:t> </a:t>
            </a:r>
            <a:r>
              <a:rPr lang="es-ES" b="1" dirty="0" err="1"/>
              <a:t>Language</a:t>
            </a:r>
            <a:r>
              <a:rPr lang="es-ES" b="1" dirty="0"/>
              <a:t> </a:t>
            </a:r>
            <a:r>
              <a:rPr lang="es-ES" b="1" dirty="0" err="1"/>
              <a:t>Transformations</a:t>
            </a:r>
            <a:br>
              <a:rPr lang="es-ES" b="1" dirty="0"/>
            </a:br>
            <a:r>
              <a:rPr lang="es-ES" dirty="0">
                <a:hlinkClick r:id="rId7"/>
              </a:rPr>
              <a:t>https://es.wikipedia.org/wiki/Extensible_Stylesheet_Language_Transformations</a:t>
            </a:r>
            <a:r>
              <a:rPr lang="es-ES" dirty="0"/>
              <a:t> </a:t>
            </a:r>
          </a:p>
          <a:p>
            <a:endParaRPr lang="es-ES" b="1" dirty="0"/>
          </a:p>
          <a:p>
            <a:r>
              <a:rPr lang="es-ES" b="1" dirty="0" err="1"/>
              <a:t>Expressing</a:t>
            </a:r>
            <a:r>
              <a:rPr lang="es-ES" b="1" dirty="0"/>
              <a:t> </a:t>
            </a:r>
            <a:r>
              <a:rPr lang="es-ES" b="1" dirty="0" err="1"/>
              <a:t>Dublin</a:t>
            </a:r>
            <a:r>
              <a:rPr lang="es-ES" b="1" dirty="0"/>
              <a:t> Core™ </a:t>
            </a:r>
            <a:r>
              <a:rPr lang="es-ES" b="1" dirty="0" err="1"/>
              <a:t>metadata</a:t>
            </a:r>
            <a:r>
              <a:rPr lang="es-ES" b="1" dirty="0"/>
              <a:t> </a:t>
            </a:r>
            <a:r>
              <a:rPr lang="es-ES" b="1" dirty="0" err="1"/>
              <a:t>using</a:t>
            </a:r>
            <a:r>
              <a:rPr lang="es-ES" b="1" dirty="0"/>
              <a:t> XML</a:t>
            </a:r>
            <a:br>
              <a:rPr lang="es-ES" b="1" dirty="0"/>
            </a:br>
            <a:r>
              <a:rPr lang="es-ES" dirty="0">
                <a:hlinkClick r:id="rId8"/>
              </a:rPr>
              <a:t>https://www.dublincore.org/specifications/dublin-core/dc-xml/</a:t>
            </a:r>
            <a:r>
              <a:rPr lang="es-ES" dirty="0"/>
              <a:t> </a:t>
            </a:r>
          </a:p>
          <a:p>
            <a:endParaRPr lang="es-ES" b="1" dirty="0"/>
          </a:p>
          <a:p>
            <a:r>
              <a:rPr lang="es-ES" b="1" dirty="0"/>
              <a:t>MARC en XML</a:t>
            </a:r>
            <a:br>
              <a:rPr lang="es-ES" b="1" dirty="0"/>
            </a:br>
            <a:r>
              <a:rPr lang="es-ES" dirty="0">
                <a:hlinkClick r:id="rId9"/>
              </a:rPr>
              <a:t>https://www.loc.gov/marc/marcxmlspa.html</a:t>
            </a:r>
            <a:r>
              <a:rPr lang="es-ES" dirty="0"/>
              <a:t> 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686550" y="1002828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F44237-C009-47CE-A96F-94D0ACB3AF84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Recursos relacionados</a:t>
            </a:r>
          </a:p>
        </p:txBody>
      </p:sp>
    </p:spTree>
    <p:extLst>
      <p:ext uri="{BB962C8B-B14F-4D97-AF65-F5344CB8AC3E}">
        <p14:creationId xmlns:p14="http://schemas.microsoft.com/office/powerpoint/2010/main" val="18960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latin typeface="Arial"/>
              </a:rPr>
              <a:t>Proyecto</a:t>
            </a: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6686550" y="1002828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6B799-6CD4-454D-B289-0ADB73C0936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4759" y="728662"/>
            <a:ext cx="11157815" cy="5761037"/>
          </a:xfrm>
        </p:spPr>
        <p:txBody>
          <a:bodyPr/>
          <a:lstStyle/>
          <a:p>
            <a:pPr marL="0" indent="0" algn="ctr">
              <a:buNone/>
            </a:pPr>
            <a:endParaRPr lang="es-ES" sz="4400" b="1" dirty="0"/>
          </a:p>
          <a:p>
            <a:pPr marL="0" indent="0" algn="ctr">
              <a:buNone/>
            </a:pPr>
            <a:endParaRPr lang="es-ES" sz="4400" b="1" dirty="0"/>
          </a:p>
          <a:p>
            <a:pPr marL="0" indent="0" algn="ctr">
              <a:buNone/>
            </a:pPr>
            <a:endParaRPr lang="es-ES" sz="4400" b="1" dirty="0"/>
          </a:p>
          <a:p>
            <a:pPr marL="0" indent="0" algn="ctr">
              <a:buNone/>
            </a:pPr>
            <a:r>
              <a:rPr lang="es-ES" sz="4400" b="1" dirty="0"/>
              <a:t>Muchas gracias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María José Carrillo - </a:t>
            </a:r>
            <a:r>
              <a:rPr lang="es-ES" dirty="0">
                <a:hlinkClick r:id="rId4"/>
              </a:rPr>
              <a:t>mariajose.carrillo@upm.es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Isabel Domecq - </a:t>
            </a:r>
            <a:r>
              <a:rPr lang="es-ES" dirty="0">
                <a:hlinkClick r:id="rId5"/>
              </a:rPr>
              <a:t>mariaisabel.domecq@upm.es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José Ignacio González - </a:t>
            </a:r>
            <a:r>
              <a:rPr lang="es-ES" dirty="0">
                <a:hlinkClick r:id="rId6"/>
              </a:rPr>
              <a:t>joseignacio.gonzalez@upm.es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Marcos Cuesta - </a:t>
            </a:r>
            <a:r>
              <a:rPr lang="es-ES" dirty="0">
                <a:hlinkClick r:id="rId7"/>
              </a:rPr>
              <a:t>marcos.cuesta@upm.es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04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0433F2-29F7-466C-AB3C-6DE44D3A8F18}"/>
              </a:ext>
            </a:extLst>
          </p:cNvPr>
          <p:cNvSpPr/>
          <p:nvPr/>
        </p:nvSpPr>
        <p:spPr>
          <a:xfrm>
            <a:off x="6992240" y="1268413"/>
            <a:ext cx="4720335" cy="13915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Colección Digital Politécnica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(Alma Digital)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hlinkClick r:id="rId3"/>
              </a:rPr>
              <a:t>https://ingenio.upm.es/primo-explore/collectionDiscovery?vid=34UPM_VU1</a:t>
            </a:r>
            <a:endParaRPr lang="es-ES" sz="1600" dirty="0">
              <a:solidFill>
                <a:srgbClr val="FF0000"/>
              </a:solidFill>
            </a:endParaRPr>
          </a:p>
          <a:p>
            <a:pPr algn="ctr"/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E5E2ECC-B80A-4F5D-8A52-4440A3087012}"/>
              </a:ext>
            </a:extLst>
          </p:cNvPr>
          <p:cNvSpPr/>
          <p:nvPr/>
        </p:nvSpPr>
        <p:spPr>
          <a:xfrm>
            <a:off x="6992240" y="2990854"/>
            <a:ext cx="4720335" cy="1524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Archivo Histórico Digital 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b="1" dirty="0">
                <a:solidFill>
                  <a:srgbClr val="FF0000"/>
                </a:solidFill>
              </a:rPr>
              <a:t>de la Biblioteca UPM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(</a:t>
            </a:r>
            <a:r>
              <a:rPr lang="es-ES" sz="2400" dirty="0" err="1">
                <a:solidFill>
                  <a:srgbClr val="FF0000"/>
                </a:solidFill>
              </a:rPr>
              <a:t>Atom</a:t>
            </a:r>
            <a:r>
              <a:rPr lang="es-ES" sz="24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hlinkClick r:id="rId4"/>
              </a:rPr>
              <a:t>https://ahdb.upm.es/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092637F-01D7-4FD6-AE00-F2E328423D4E}"/>
              </a:ext>
            </a:extLst>
          </p:cNvPr>
          <p:cNvSpPr/>
          <p:nvPr/>
        </p:nvSpPr>
        <p:spPr>
          <a:xfrm>
            <a:off x="6999774" y="4850450"/>
            <a:ext cx="4731432" cy="1166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Archivo Digital UPM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(</a:t>
            </a:r>
            <a:r>
              <a:rPr lang="es-ES" sz="2400" dirty="0" err="1">
                <a:solidFill>
                  <a:srgbClr val="FF0000"/>
                </a:solidFill>
              </a:rPr>
              <a:t>EPrints</a:t>
            </a:r>
            <a:r>
              <a:rPr lang="es-ES" sz="24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hlinkClick r:id="rId5"/>
              </a:rPr>
              <a:t>https://oa.upm.es/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Migración de contenidos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6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9169FE-F15D-4D75-8E27-542E9DD8938D}"/>
              </a:ext>
            </a:extLst>
          </p:cNvPr>
          <p:cNvSpPr/>
          <p:nvPr/>
        </p:nvSpPr>
        <p:spPr>
          <a:xfrm rot="16200000">
            <a:off x="639243" y="667314"/>
            <a:ext cx="5733634" cy="59026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Colección Digital Politécnica</a:t>
            </a:r>
          </a:p>
          <a:p>
            <a:pPr algn="ctr"/>
            <a:r>
              <a:rPr lang="es-ES" sz="2400" dirty="0">
                <a:solidFill>
                  <a:srgbClr val="FF0000"/>
                </a:solidFill>
              </a:rPr>
              <a:t>(</a:t>
            </a:r>
            <a:r>
              <a:rPr lang="es-ES" sz="2400" dirty="0" err="1">
                <a:solidFill>
                  <a:srgbClr val="FF0000"/>
                </a:solidFill>
              </a:rPr>
              <a:t>Digitool</a:t>
            </a:r>
            <a:r>
              <a:rPr lang="es-E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5D49B04-C731-4A65-8655-15431B545F1E}"/>
              </a:ext>
            </a:extLst>
          </p:cNvPr>
          <p:cNvSpPr/>
          <p:nvPr/>
        </p:nvSpPr>
        <p:spPr>
          <a:xfrm>
            <a:off x="1744560" y="957395"/>
            <a:ext cx="4486552" cy="2013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Libros Fondo Antiguo</a:t>
            </a:r>
          </a:p>
          <a:p>
            <a:pPr algn="ctr"/>
            <a:r>
              <a:rPr lang="es-ES" dirty="0"/>
              <a:t>Fotografías</a:t>
            </a:r>
          </a:p>
          <a:p>
            <a:pPr algn="ctr"/>
            <a:r>
              <a:rPr lang="es-ES" dirty="0"/>
              <a:t>Mapas</a:t>
            </a:r>
          </a:p>
          <a:p>
            <a:pPr algn="ctr"/>
            <a:r>
              <a:rPr lang="es-ES" dirty="0"/>
              <a:t>Material de Museos</a:t>
            </a:r>
          </a:p>
          <a:p>
            <a:pPr algn="ctr"/>
            <a:r>
              <a:rPr lang="es-ES" dirty="0"/>
              <a:t>Material Docente</a:t>
            </a:r>
          </a:p>
          <a:p>
            <a:pPr algn="ctr"/>
            <a:r>
              <a:rPr lang="es-ES" dirty="0"/>
              <a:t>Exposiciones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4C9E32D-A757-4D40-8ABB-DFC7F9AECD37}"/>
              </a:ext>
            </a:extLst>
          </p:cNvPr>
          <p:cNvSpPr/>
          <p:nvPr/>
        </p:nvSpPr>
        <p:spPr>
          <a:xfrm>
            <a:off x="1744560" y="3403570"/>
            <a:ext cx="4494086" cy="7127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Donaciones Archivo de Arquitectos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A64EF0-E7B4-41B6-A787-EF1422D88F90}"/>
              </a:ext>
            </a:extLst>
          </p:cNvPr>
          <p:cNvSpPr/>
          <p:nvPr/>
        </p:nvSpPr>
        <p:spPr>
          <a:xfrm>
            <a:off x="1737026" y="5069078"/>
            <a:ext cx="4494086" cy="729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PFCs</a:t>
            </a:r>
            <a:r>
              <a:rPr lang="es-ES" dirty="0"/>
              <a:t> de ETS Arquitectura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30A9723-64DA-4040-9A40-A7B07F56685D}"/>
              </a:ext>
            </a:extLst>
          </p:cNvPr>
          <p:cNvSpPr/>
          <p:nvPr/>
        </p:nvSpPr>
        <p:spPr>
          <a:xfrm>
            <a:off x="5904728" y="5172348"/>
            <a:ext cx="1632610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BD221C48-A04F-462A-925C-6E9B75FECD1D}"/>
              </a:ext>
            </a:extLst>
          </p:cNvPr>
          <p:cNvSpPr/>
          <p:nvPr/>
        </p:nvSpPr>
        <p:spPr>
          <a:xfrm>
            <a:off x="5916030" y="3513035"/>
            <a:ext cx="1632610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76B5D17F-08BC-4BE4-B211-828A90946731}"/>
              </a:ext>
            </a:extLst>
          </p:cNvPr>
          <p:cNvSpPr/>
          <p:nvPr/>
        </p:nvSpPr>
        <p:spPr>
          <a:xfrm>
            <a:off x="5904728" y="1717316"/>
            <a:ext cx="1632610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97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latin typeface="Arial"/>
              </a:rPr>
              <a:t>Proyecto</a:t>
            </a: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50863" y="1298576"/>
            <a:ext cx="11086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ExLibris</a:t>
            </a:r>
            <a:endParaRPr lang="es-ES" b="1" dirty="0"/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Jefe de Proyecto (Ian </a:t>
            </a:r>
            <a:r>
              <a:rPr lang="es-ES" dirty="0" err="1"/>
              <a:t>Pattenden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Técnico (Guy </a:t>
            </a:r>
            <a:r>
              <a:rPr lang="es-ES" dirty="0" err="1"/>
              <a:t>Porat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Enlace Exlibris/UPM (Maite Novo)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b="1" dirty="0"/>
              <a:t>UPM</a:t>
            </a:r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Jefa de proyecto (María </a:t>
            </a:r>
            <a:r>
              <a:rPr lang="es-ES" dirty="0" err="1"/>
              <a:t>Jose</a:t>
            </a:r>
            <a:r>
              <a:rPr lang="es-ES" dirty="0"/>
              <a:t> Carrillo)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Especialista Alma (Isabel Domecq)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Especialista Primo/</a:t>
            </a:r>
            <a:r>
              <a:rPr lang="es-ES" dirty="0" err="1"/>
              <a:t>Digitool</a:t>
            </a:r>
            <a:r>
              <a:rPr lang="es-ES" dirty="0"/>
              <a:t> (José Ignacio González)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Especialista Migración (Marcos Cuesta)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86550" y="1002828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F44237-C009-47CE-A96F-94D0ACB3AF84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413239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Proyecto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A73D3-578F-4A96-9139-E379F60D969E}"/>
              </a:ext>
            </a:extLst>
          </p:cNvPr>
          <p:cNvSpPr txBox="1"/>
          <p:nvPr/>
        </p:nvSpPr>
        <p:spPr>
          <a:xfrm>
            <a:off x="550863" y="1268413"/>
            <a:ext cx="11086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Duración:</a:t>
            </a:r>
            <a:r>
              <a:rPr lang="es-ES" dirty="0"/>
              <a:t> 5 meses (mediados febrero 2021 a mediados julio 2021)</a:t>
            </a:r>
          </a:p>
          <a:p>
            <a:endParaRPr lang="es-ES" b="1" dirty="0"/>
          </a:p>
          <a:p>
            <a:r>
              <a:rPr lang="es-ES" b="1" dirty="0"/>
              <a:t>Comunicación:</a:t>
            </a:r>
            <a:r>
              <a:rPr lang="es-ES" dirty="0"/>
              <a:t> Diaria a través de </a:t>
            </a:r>
            <a:r>
              <a:rPr lang="es-ES" dirty="0" err="1"/>
              <a:t>Basecamp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Seguimiento:</a:t>
            </a:r>
            <a:r>
              <a:rPr lang="es-ES" dirty="0"/>
              <a:t> Semanal a través de Microsoft </a:t>
            </a:r>
            <a:r>
              <a:rPr lang="es-ES" dirty="0" err="1"/>
              <a:t>Teams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Formación:</a:t>
            </a:r>
            <a:r>
              <a:rPr lang="es-ES" dirty="0"/>
              <a:t> A través de videotutoriales</a:t>
            </a:r>
          </a:p>
          <a:p>
            <a:endParaRPr lang="es-ES" dirty="0"/>
          </a:p>
          <a:p>
            <a:r>
              <a:rPr lang="es-ES" b="1" dirty="0"/>
              <a:t>Dos migraciones</a:t>
            </a:r>
            <a:r>
              <a:rPr lang="es-ES" dirty="0"/>
              <a:t> en total (una en pruebas y una migración final en producción)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2A9723-252B-4944-9495-8AF797F36407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28312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1CD347E-187B-443C-B0ED-EFA152C1ACAB}"/>
              </a:ext>
            </a:extLst>
          </p:cNvPr>
          <p:cNvSpPr/>
          <p:nvPr/>
        </p:nvSpPr>
        <p:spPr>
          <a:xfrm>
            <a:off x="550862" y="3558262"/>
            <a:ext cx="3134169" cy="2931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</a:rPr>
              <a:t>Digitool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6194EED-DE37-406A-81D5-FF7690FF8611}"/>
              </a:ext>
            </a:extLst>
          </p:cNvPr>
          <p:cNvSpPr/>
          <p:nvPr/>
        </p:nvSpPr>
        <p:spPr>
          <a:xfrm>
            <a:off x="8578406" y="3558262"/>
            <a:ext cx="3134169" cy="2931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Alma</a:t>
            </a:r>
          </a:p>
        </p:txBody>
      </p:sp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Proyecto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A73D3-578F-4A96-9139-E379F60D969E}"/>
              </a:ext>
            </a:extLst>
          </p:cNvPr>
          <p:cNvSpPr txBox="1"/>
          <p:nvPr/>
        </p:nvSpPr>
        <p:spPr>
          <a:xfrm>
            <a:off x="550863" y="1268413"/>
            <a:ext cx="11161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registros en </a:t>
            </a:r>
            <a:r>
              <a:rPr lang="es-ES" dirty="0" err="1"/>
              <a:t>Digitool</a:t>
            </a:r>
            <a:r>
              <a:rPr lang="es-ES" dirty="0"/>
              <a:t> estaban en </a:t>
            </a:r>
            <a:r>
              <a:rPr lang="es-ES" b="1" dirty="0" err="1"/>
              <a:t>Dublin</a:t>
            </a:r>
            <a:r>
              <a:rPr lang="es-ES" b="1" dirty="0"/>
              <a:t> Core XML</a:t>
            </a:r>
            <a:r>
              <a:rPr lang="es-ES" dirty="0"/>
              <a:t> y en </a:t>
            </a:r>
            <a:r>
              <a:rPr lang="es-ES" b="1" dirty="0"/>
              <a:t>MARC21 XML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Decidimos </a:t>
            </a:r>
            <a:r>
              <a:rPr lang="es-ES" b="1" dirty="0"/>
              <a:t>mantener los registros en MARC21 tal cual y transformar los </a:t>
            </a:r>
            <a:r>
              <a:rPr lang="es-ES" b="1" dirty="0" err="1"/>
              <a:t>Dublin</a:t>
            </a:r>
            <a:r>
              <a:rPr lang="es-ES" b="1" dirty="0"/>
              <a:t> Core a MARC21</a:t>
            </a:r>
            <a:r>
              <a:rPr lang="es-ES" dirty="0"/>
              <a:t> a través de una hoja de transformación XSLT.</a:t>
            </a:r>
            <a:br>
              <a:rPr lang="es-ES" b="1" dirty="0"/>
            </a:br>
            <a:br>
              <a:rPr lang="es-ES" b="1" dirty="0"/>
            </a:br>
            <a:r>
              <a:rPr lang="es-ES" dirty="0"/>
              <a:t>Alternativamente podríamos haber dejado los formatos originales </a:t>
            </a:r>
            <a:r>
              <a:rPr lang="es-ES" dirty="0" err="1"/>
              <a:t>Dublin</a:t>
            </a:r>
            <a:r>
              <a:rPr lang="es-ES" dirty="0"/>
              <a:t> Core y MARC21 (ambos soportados por Alma) para simplificar, pero decidimos </a:t>
            </a:r>
            <a:r>
              <a:rPr lang="es-ES" b="1" dirty="0"/>
              <a:t>no mezclar formatos</a:t>
            </a:r>
            <a:r>
              <a:rPr lang="es-ES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2A9723-252B-4944-9495-8AF797F36407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Migración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50ACEC1-F891-495F-A81A-73A1E8AF75A9}"/>
              </a:ext>
            </a:extLst>
          </p:cNvPr>
          <p:cNvSpPr/>
          <p:nvPr/>
        </p:nvSpPr>
        <p:spPr>
          <a:xfrm>
            <a:off x="775879" y="4227830"/>
            <a:ext cx="2698573" cy="969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Registros </a:t>
            </a:r>
            <a:r>
              <a:rPr lang="es-ES" b="1" dirty="0" err="1"/>
              <a:t>Dublin</a:t>
            </a:r>
            <a:r>
              <a:rPr lang="es-ES" b="1" dirty="0"/>
              <a:t> Core</a:t>
            </a:r>
            <a:br>
              <a:rPr lang="es-ES" dirty="0"/>
            </a:br>
            <a:r>
              <a:rPr lang="es-ES" dirty="0"/>
              <a:t>XML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6DF353A-E042-46B9-B81F-43E4FD6E4CB0}"/>
              </a:ext>
            </a:extLst>
          </p:cNvPr>
          <p:cNvSpPr/>
          <p:nvPr/>
        </p:nvSpPr>
        <p:spPr>
          <a:xfrm>
            <a:off x="788583" y="5326356"/>
            <a:ext cx="2685869" cy="9001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Registros MARC21</a:t>
            </a:r>
            <a:br>
              <a:rPr lang="es-ES" dirty="0"/>
            </a:br>
            <a:r>
              <a:rPr lang="es-ES" dirty="0"/>
              <a:t>XML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BB84620-7BAC-472C-AA79-93DCBFE3B613}"/>
              </a:ext>
            </a:extLst>
          </p:cNvPr>
          <p:cNvSpPr/>
          <p:nvPr/>
        </p:nvSpPr>
        <p:spPr>
          <a:xfrm>
            <a:off x="4577515" y="4227830"/>
            <a:ext cx="3033072" cy="969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Hoja de transformación</a:t>
            </a:r>
          </a:p>
          <a:p>
            <a:pPr algn="ctr"/>
            <a:r>
              <a:rPr lang="es-ES" dirty="0"/>
              <a:t>XSLT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C97782E-F614-45AF-B285-B3BF9176F740}"/>
              </a:ext>
            </a:extLst>
          </p:cNvPr>
          <p:cNvSpPr/>
          <p:nvPr/>
        </p:nvSpPr>
        <p:spPr>
          <a:xfrm>
            <a:off x="8783901" y="4227830"/>
            <a:ext cx="2723177" cy="2004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Registros MARC21</a:t>
            </a:r>
          </a:p>
          <a:p>
            <a:pPr algn="ctr"/>
            <a:r>
              <a:rPr lang="es-ES" dirty="0"/>
              <a:t>XML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33AD41E-F7E5-47C9-83D7-52FB9E951E1E}"/>
              </a:ext>
            </a:extLst>
          </p:cNvPr>
          <p:cNvSpPr/>
          <p:nvPr/>
        </p:nvSpPr>
        <p:spPr>
          <a:xfrm>
            <a:off x="3605068" y="4454696"/>
            <a:ext cx="897113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B46600A-DADA-4B64-8B1C-A4E94D375ED2}"/>
              </a:ext>
            </a:extLst>
          </p:cNvPr>
          <p:cNvSpPr/>
          <p:nvPr/>
        </p:nvSpPr>
        <p:spPr>
          <a:xfrm>
            <a:off x="3605068" y="5520986"/>
            <a:ext cx="5112482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A3B7D6A-EE61-47C8-97AF-8024080FD69A}"/>
              </a:ext>
            </a:extLst>
          </p:cNvPr>
          <p:cNvSpPr/>
          <p:nvPr/>
        </p:nvSpPr>
        <p:spPr>
          <a:xfrm>
            <a:off x="7741204" y="4454696"/>
            <a:ext cx="976346" cy="4937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ADB760-473E-4C30-8DBE-2BB2E8709CE5}"/>
              </a:ext>
            </a:extLst>
          </p:cNvPr>
          <p:cNvSpPr/>
          <p:nvPr/>
        </p:nvSpPr>
        <p:spPr>
          <a:xfrm>
            <a:off x="3815646" y="3500427"/>
            <a:ext cx="4629853" cy="566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NO MATCH = </a:t>
            </a:r>
            <a:r>
              <a:rPr lang="es-ES" sz="1050" b="1" dirty="0">
                <a:solidFill>
                  <a:schemeClr val="bg1">
                    <a:lumMod val="50000"/>
                  </a:schemeClr>
                </a:solidFill>
              </a:rPr>
              <a:t>NUEVO REGISTRO 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EN ALMA</a:t>
            </a:r>
          </a:p>
          <a:p>
            <a:pPr algn="ctr"/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MATCH = </a:t>
            </a:r>
            <a:r>
              <a:rPr lang="es-ES" sz="1050" b="1" dirty="0">
                <a:solidFill>
                  <a:schemeClr val="bg1">
                    <a:lumMod val="50000"/>
                  </a:schemeClr>
                </a:solidFill>
              </a:rPr>
              <a:t>AÑADE INFO DIGITAL 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A REGISTRO EXISTENTE EN ALMA </a:t>
            </a:r>
          </a:p>
        </p:txBody>
      </p:sp>
    </p:spTree>
    <p:extLst>
      <p:ext uri="{BB962C8B-B14F-4D97-AF65-F5344CB8AC3E}">
        <p14:creationId xmlns:p14="http://schemas.microsoft.com/office/powerpoint/2010/main" val="240757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Proyecto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2A9723-252B-4944-9495-8AF797F36407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Herramientas de ayuda a la migración</a:t>
            </a:r>
            <a:r>
              <a:rPr lang="es-ES" dirty="0"/>
              <a:t> (</a:t>
            </a:r>
            <a:r>
              <a:rPr lang="es-ES" dirty="0">
                <a:hlinkClick r:id="rId4"/>
              </a:rPr>
              <a:t>http://xsltransform.net/</a:t>
            </a:r>
            <a:r>
              <a:rPr lang="es-ES" dirty="0"/>
              <a:t>, en línea)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A4F4B4-E2B7-46FE-981F-BAF913657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929" y="1268413"/>
            <a:ext cx="9286821" cy="52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Proyecto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2A9723-252B-4944-9495-8AF797F36407}"/>
              </a:ext>
            </a:extLst>
          </p:cNvPr>
          <p:cNvSpPr txBox="1"/>
          <p:nvPr/>
        </p:nvSpPr>
        <p:spPr>
          <a:xfrm>
            <a:off x="554760" y="742599"/>
            <a:ext cx="11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Herramientas de ayuda a la migración</a:t>
            </a:r>
            <a:r>
              <a:rPr lang="es-ES" dirty="0"/>
              <a:t> (Plugin XML Tools en Notepad++, software libre)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FF48B8-ABB9-4F60-9473-9A050BBF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157" y="1267927"/>
            <a:ext cx="9287685" cy="52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44560" y="998640"/>
            <a:ext cx="9161640" cy="48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2190680" cy="555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92"/>
          <p:cNvPicPr/>
          <p:nvPr/>
        </p:nvPicPr>
        <p:blipFill>
          <a:blip r:embed="rId3"/>
          <a:stretch/>
        </p:blipFill>
        <p:spPr>
          <a:xfrm>
            <a:off x="360" y="360"/>
            <a:ext cx="554400" cy="555840"/>
          </a:xfrm>
          <a:prstGeom prst="rect">
            <a:avLst/>
          </a:prstGeom>
          <a:ln w="0">
            <a:noFill/>
          </a:ln>
        </p:spPr>
      </p:pic>
      <p:sp>
        <p:nvSpPr>
          <p:cNvPr id="8" name="CustomShape 3"/>
          <p:cNvSpPr/>
          <p:nvPr/>
        </p:nvSpPr>
        <p:spPr>
          <a:xfrm>
            <a:off x="7623360" y="117360"/>
            <a:ext cx="2742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pc="-1" dirty="0" err="1">
                <a:solidFill>
                  <a:srgbClr val="000000"/>
                </a:solidFill>
                <a:latin typeface="Arial"/>
                <a:ea typeface="Arial"/>
              </a:rPr>
              <a:t>Digitool</a:t>
            </a:r>
            <a:r>
              <a:rPr lang="es-ES" spc="-1" dirty="0">
                <a:solidFill>
                  <a:srgbClr val="000000"/>
                </a:solidFill>
                <a:latin typeface="Arial"/>
                <a:ea typeface="Arial"/>
              </a:rPr>
              <a:t> vs Alma Digital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F279E4-63CB-4230-9DA8-9C7A9C14D658}"/>
              </a:ext>
            </a:extLst>
          </p:cNvPr>
          <p:cNvSpPr txBox="1"/>
          <p:nvPr/>
        </p:nvSpPr>
        <p:spPr>
          <a:xfrm>
            <a:off x="550863" y="737135"/>
            <a:ext cx="538331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Digitool</a:t>
            </a:r>
            <a:endParaRPr lang="es-ES" b="1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Hosting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Servidor propio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Clientes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Cliente local </a:t>
            </a:r>
            <a:r>
              <a:rPr lang="es-ES" sz="1400" dirty="0" err="1"/>
              <a:t>Meditor</a:t>
            </a:r>
            <a:r>
              <a:rPr lang="es-ES" sz="1400" dirty="0"/>
              <a:t> (para el personal)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Frontend</a:t>
            </a:r>
            <a:r>
              <a:rPr lang="es-ES" sz="1400" dirty="0"/>
              <a:t> web para búsqueda y</a:t>
            </a:r>
            <a:br>
              <a:rPr lang="es-ES" sz="1400" dirty="0"/>
            </a:br>
            <a:r>
              <a:rPr lang="es-ES" sz="1400" dirty="0"/>
              <a:t>depósito (con posibilidad de plantillas 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Metadatos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Dublin</a:t>
            </a:r>
            <a:r>
              <a:rPr lang="es-ES" sz="1400" dirty="0"/>
              <a:t> Core (4.738)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MARC (2.916)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METS (Material archivo)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Objetos y otros datos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PDF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JPG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TIFF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URLs</a:t>
            </a:r>
            <a:r>
              <a:rPr lang="es-ES" sz="1400" dirty="0"/>
              <a:t> Externas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Organización</a:t>
            </a:r>
            <a:r>
              <a:rPr lang="es-ES" sz="1600" dirty="0"/>
              <a:t> en colecciones y </a:t>
            </a:r>
            <a:r>
              <a:rPr lang="es-ES" sz="1600" dirty="0" err="1"/>
              <a:t>subcolecciones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Posibilidad de </a:t>
            </a:r>
            <a:r>
              <a:rPr lang="es-ES" sz="1600" b="1" dirty="0"/>
              <a:t>restringir acceso por IP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47BAD5-A12A-4195-89A0-F2128493F56D}"/>
              </a:ext>
            </a:extLst>
          </p:cNvPr>
          <p:cNvSpPr txBox="1"/>
          <p:nvPr/>
        </p:nvSpPr>
        <p:spPr>
          <a:xfrm>
            <a:off x="6096000" y="737135"/>
            <a:ext cx="554513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Alma Digital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Hosting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Servidor </a:t>
            </a:r>
            <a:r>
              <a:rPr lang="es-ES" sz="1400" dirty="0" err="1"/>
              <a:t>ExLibris</a:t>
            </a:r>
            <a:r>
              <a:rPr lang="es-ES" sz="1400" dirty="0"/>
              <a:t> (metadatos)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Servidor Amazon AWS (objetos)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Clientes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Cliente web gestión (integrado en Alma)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Frontend</a:t>
            </a:r>
            <a:r>
              <a:rPr lang="es-ES" sz="1400" dirty="0"/>
              <a:t> web para búsqueda (integrado en Primo) y</a:t>
            </a:r>
            <a:br>
              <a:rPr lang="es-ES" sz="1400" dirty="0"/>
            </a:br>
            <a:r>
              <a:rPr lang="es-ES" sz="1400" dirty="0"/>
              <a:t>depósito (con posibilidad de plantillas DC y MARC21)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Metadatos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MARC21 (7.654)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Objetos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JPG (10.178)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PDF (7.002)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TIFF (972)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XLS, PPT,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Sin </a:t>
            </a:r>
            <a:r>
              <a:rPr lang="es-ES" sz="1400" dirty="0" err="1"/>
              <a:t>URLs</a:t>
            </a:r>
            <a:r>
              <a:rPr lang="es-ES" sz="1400" dirty="0"/>
              <a:t> Externas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Organización</a:t>
            </a:r>
            <a:r>
              <a:rPr lang="es-ES" sz="1600" dirty="0"/>
              <a:t> en colecciones y </a:t>
            </a:r>
            <a:r>
              <a:rPr lang="es-ES" sz="1600" dirty="0" err="1"/>
              <a:t>subcolecciones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Posibilidad de </a:t>
            </a:r>
            <a:r>
              <a:rPr lang="es-ES" sz="1600" b="1" dirty="0"/>
              <a:t>restringir acceso por IP</a:t>
            </a:r>
            <a:r>
              <a:rPr lang="es-ES" sz="1600" dirty="0"/>
              <a:t>, </a:t>
            </a:r>
            <a:br>
              <a:rPr lang="es-ES" sz="1600" dirty="0"/>
            </a:br>
            <a:r>
              <a:rPr lang="es-ES" sz="1600" dirty="0"/>
              <a:t>por </a:t>
            </a:r>
            <a:r>
              <a:rPr lang="es-ES" sz="1600" b="1" dirty="0"/>
              <a:t>grupos de usuario</a:t>
            </a:r>
            <a:r>
              <a:rPr lang="es-ES" sz="1600" dirty="0"/>
              <a:t> en Alma, etc.</a:t>
            </a:r>
          </a:p>
        </p:txBody>
      </p:sp>
    </p:spTree>
    <p:extLst>
      <p:ext uri="{BB962C8B-B14F-4D97-AF65-F5344CB8AC3E}">
        <p14:creationId xmlns:p14="http://schemas.microsoft.com/office/powerpoint/2010/main" val="150280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953</Words>
  <Application>Microsoft Office PowerPoint</Application>
  <PresentationFormat>Panorámica</PresentationFormat>
  <Paragraphs>489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Consorcio Madroño</dc:title>
  <dc:subject/>
  <dc:creator>Ignacio Gonzalez</dc:creator>
  <dc:description/>
  <cp:lastModifiedBy>MARCOS CUESTA CANTARERO</cp:lastModifiedBy>
  <cp:revision>74</cp:revision>
  <dcterms:created xsi:type="dcterms:W3CDTF">2021-09-21T18:37:30Z</dcterms:created>
  <dcterms:modified xsi:type="dcterms:W3CDTF">2021-10-04T10:00:04Z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Personalizado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3</vt:r8>
  </property>
</Properties>
</file>