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87" r:id="rId5"/>
    <p:sldId id="288" r:id="rId6"/>
    <p:sldId id="311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5" r:id="rId15"/>
    <p:sldId id="309" r:id="rId16"/>
    <p:sldId id="304" r:id="rId17"/>
    <p:sldId id="305" r:id="rId18"/>
    <p:sldId id="308" r:id="rId19"/>
    <p:sldId id="307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10" r:id="rId28"/>
    <p:sldId id="258" r:id="rId29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alo\Desktop\Humanidades%20digitales_jornada_Madro&#241;o_octubre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alo\Desktop\Humanidades%20digitales_jornada_Madro&#241;o_octubre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alo\Desktop\Humanidades%20digitales_jornada_Madro&#241;o_octubre_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alo\Desktop\Humanidades%20digitales_jornada_Madro&#241;o_octubre_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1"/>
                </a:solidFill>
              </a:rPr>
              <a:t>¿Qué actividades de captura de datos realizan las bibliotecas </a:t>
            </a:r>
            <a:r>
              <a:rPr lang="es-ES" sz="1600" dirty="0" smtClean="0">
                <a:solidFill>
                  <a:schemeClr val="tx1"/>
                </a:solidFill>
              </a:rPr>
              <a:t>bajo</a:t>
            </a:r>
            <a:r>
              <a:rPr lang="es-ES" sz="1600" baseline="0" dirty="0" smtClean="0">
                <a:solidFill>
                  <a:schemeClr val="tx1"/>
                </a:solidFill>
              </a:rPr>
              <a:t> la bandera de las Humanidades Digitales</a:t>
            </a:r>
            <a:r>
              <a:rPr lang="es-ES" sz="1600" dirty="0" smtClean="0">
                <a:solidFill>
                  <a:schemeClr val="tx1"/>
                </a:solidFill>
              </a:rPr>
              <a:t>?</a:t>
            </a:r>
            <a:endParaRPr lang="es-E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Hoja4!$A$4:$A$10</c:f>
              <c:strCache>
                <c:ptCount val="7"/>
                <c:pt idx="0">
                  <c:v>Grabación</c:v>
                </c:pt>
                <c:pt idx="1">
                  <c:v>Transcripción</c:v>
                </c:pt>
                <c:pt idx="2">
                  <c:v>Recopilación de datos</c:v>
                </c:pt>
                <c:pt idx="3">
                  <c:v>Conversión de formatos</c:v>
                </c:pt>
                <c:pt idx="4">
                  <c:v>Descubrimiento de datos</c:v>
                </c:pt>
                <c:pt idx="5">
                  <c:v>Reconocimento de datos</c:v>
                </c:pt>
                <c:pt idx="6">
                  <c:v>Imagen</c:v>
                </c:pt>
              </c:strCache>
            </c:strRef>
          </c:cat>
          <c:val>
            <c:numRef>
              <c:f>Hoja4!$B$4:$B$10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19</c:v>
                </c:pt>
                <c:pt idx="5">
                  <c:v>34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2-4E60-AA6D-BC3CB01CE7A4}"/>
            </c:ext>
          </c:extLst>
        </c:ser>
        <c:ser>
          <c:idx val="1"/>
          <c:order val="1"/>
          <c:tx>
            <c:strRef>
              <c:f>Hoja4!$C$3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Hoja4!$A$4:$A$10</c:f>
              <c:strCache>
                <c:ptCount val="7"/>
                <c:pt idx="0">
                  <c:v>Grabación</c:v>
                </c:pt>
                <c:pt idx="1">
                  <c:v>Transcripción</c:v>
                </c:pt>
                <c:pt idx="2">
                  <c:v>Recopilación de datos</c:v>
                </c:pt>
                <c:pt idx="3">
                  <c:v>Conversión de formatos</c:v>
                </c:pt>
                <c:pt idx="4">
                  <c:v>Descubrimiento de datos</c:v>
                </c:pt>
                <c:pt idx="5">
                  <c:v>Reconocimento de datos</c:v>
                </c:pt>
                <c:pt idx="6">
                  <c:v>Imagen</c:v>
                </c:pt>
              </c:strCache>
            </c:strRef>
          </c:cat>
          <c:val>
            <c:numRef>
              <c:f>Hoja4!$C$4:$C$10</c:f>
              <c:numCache>
                <c:formatCode>General</c:formatCode>
                <c:ptCount val="7"/>
                <c:pt idx="0">
                  <c:v>15</c:v>
                </c:pt>
                <c:pt idx="1">
                  <c:v>21</c:v>
                </c:pt>
                <c:pt idx="2">
                  <c:v>14</c:v>
                </c:pt>
                <c:pt idx="3">
                  <c:v>22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52-4E60-AA6D-BC3CB01CE7A4}"/>
            </c:ext>
          </c:extLst>
        </c:ser>
        <c:ser>
          <c:idx val="2"/>
          <c:order val="2"/>
          <c:tx>
            <c:strRef>
              <c:f>Hoja4!$D$3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Hoja4!$A$4:$A$10</c:f>
              <c:strCache>
                <c:ptCount val="7"/>
                <c:pt idx="0">
                  <c:v>Grabación</c:v>
                </c:pt>
                <c:pt idx="1">
                  <c:v>Transcripción</c:v>
                </c:pt>
                <c:pt idx="2">
                  <c:v>Recopilación de datos</c:v>
                </c:pt>
                <c:pt idx="3">
                  <c:v>Conversión de formatos</c:v>
                </c:pt>
                <c:pt idx="4">
                  <c:v>Descubrimiento de datos</c:v>
                </c:pt>
                <c:pt idx="5">
                  <c:v>Reconocimento de datos</c:v>
                </c:pt>
                <c:pt idx="6">
                  <c:v>Imagen</c:v>
                </c:pt>
              </c:strCache>
            </c:strRef>
          </c:cat>
          <c:val>
            <c:numRef>
              <c:f>Hoja4!$D$4:$D$10</c:f>
              <c:numCache>
                <c:formatCode>General</c:formatCode>
                <c:ptCount val="7"/>
                <c:pt idx="0">
                  <c:v>30</c:v>
                </c:pt>
                <c:pt idx="1">
                  <c:v>24</c:v>
                </c:pt>
                <c:pt idx="2">
                  <c:v>26</c:v>
                </c:pt>
                <c:pt idx="3">
                  <c:v>16</c:v>
                </c:pt>
                <c:pt idx="4">
                  <c:v>25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52-4E60-AA6D-BC3CB01CE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4539024"/>
        <c:axId val="634541320"/>
      </c:barChart>
      <c:catAx>
        <c:axId val="63453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4541320"/>
        <c:crosses val="autoZero"/>
        <c:auto val="1"/>
        <c:lblAlgn val="ctr"/>
        <c:lblOffset val="100"/>
        <c:noMultiLvlLbl val="0"/>
      </c:catAx>
      <c:valAx>
        <c:axId val="634541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453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chemeClr val="tx1"/>
                </a:solidFill>
              </a:rPr>
              <a:t>¿Cómo encontró / estableció una relación con los investigadores que trabajan en esta actividad?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1-4AF5-B560-624C015BF424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E1-4AF5-B560-624C015BF42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E1-4AF5-B560-624C015BF424}"/>
              </c:ext>
            </c:extLst>
          </c:dPt>
          <c:dPt>
            <c:idx val="3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E1-4AF5-B560-624C015BF424}"/>
              </c:ext>
            </c:extLst>
          </c:dPt>
          <c:dPt>
            <c:idx val="4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E1-4AF5-B560-624C015BF42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E1-4AF5-B560-624C015BF424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5E1-4AF5-B560-624C015BF4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Otras</c:v>
                </c:pt>
                <c:pt idx="1">
                  <c:v>Consejos sobre relaciones existentes</c:v>
                </c:pt>
                <c:pt idx="2">
                  <c:v>Otros foros</c:v>
                </c:pt>
                <c:pt idx="3">
                  <c:v>Espacio físico</c:v>
                </c:pt>
                <c:pt idx="4">
                  <c:v>Presencia en línea</c:v>
                </c:pt>
                <c:pt idx="5">
                  <c:v>Capacitación/Divulgación</c:v>
                </c:pt>
                <c:pt idx="6">
                  <c:v>Hrerramientas de alcance</c:v>
                </c:pt>
              </c:strCache>
            </c:strRef>
          </c:cat>
          <c:val>
            <c:numRef>
              <c:f>Hoja1!$B$3:$B$9</c:f>
              <c:numCache>
                <c:formatCode>General</c:formatCode>
                <c:ptCount val="7"/>
                <c:pt idx="0">
                  <c:v>7</c:v>
                </c:pt>
                <c:pt idx="1">
                  <c:v>19</c:v>
                </c:pt>
                <c:pt idx="2">
                  <c:v>8</c:v>
                </c:pt>
                <c:pt idx="3">
                  <c:v>5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E1-4AF5-B560-624C015BF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7663416"/>
        <c:axId val="627659480"/>
      </c:barChart>
      <c:catAx>
        <c:axId val="627663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7659480"/>
        <c:crosses val="autoZero"/>
        <c:auto val="1"/>
        <c:lblAlgn val="ctr"/>
        <c:lblOffset val="100"/>
        <c:noMultiLvlLbl val="0"/>
      </c:catAx>
      <c:valAx>
        <c:axId val="627659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766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200">
                <a:solidFill>
                  <a:schemeClr val="tx1"/>
                </a:solidFill>
              </a:rPr>
              <a:t>¿Cuáles serían los temas principales que describen su relación con los investigadores que trabajan en la actividad?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03-46DB-8E0D-25C42F2B5AEE}"/>
              </c:ext>
            </c:extLst>
          </c:dPt>
          <c:dPt>
            <c:idx val="1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03-46DB-8E0D-25C42F2B5AEE}"/>
              </c:ext>
            </c:extLst>
          </c:dPt>
          <c:dPt>
            <c:idx val="2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03-46DB-8E0D-25C42F2B5AEE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03-46DB-8E0D-25C42F2B5AE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03-46DB-8E0D-25C42F2B5A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Hoja2!$A$3:$A$7</c:f>
              <c:strCache>
                <c:ptCount val="5"/>
                <c:pt idx="0">
                  <c:v>Otros servicios u otra experiencia técnica</c:v>
                </c:pt>
                <c:pt idx="1">
                  <c:v>Formación y desarrollo de habilidades</c:v>
                </c:pt>
                <c:pt idx="2">
                  <c:v>Roles de asesoría/consulta</c:v>
                </c:pt>
                <c:pt idx="3">
                  <c:v>Almacenamiento digital/Preservación/Alojamiento</c:v>
                </c:pt>
                <c:pt idx="4">
                  <c:v>Contenidos /Colección digital</c:v>
                </c:pt>
              </c:strCache>
            </c:strRef>
          </c:cat>
          <c:val>
            <c:numRef>
              <c:f>Hoja2!$C$3:$C$7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12</c:v>
                </c:pt>
                <c:pt idx="3">
                  <c:v>6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03-46DB-8E0D-25C42F2B5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0140408"/>
        <c:axId val="630135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Hoja2!$A$3:$A$7</c15:sqref>
                        </c15:formulaRef>
                      </c:ext>
                    </c:extLst>
                    <c:strCache>
                      <c:ptCount val="5"/>
                      <c:pt idx="0">
                        <c:v>Otros servicios u otra experiencia técnica</c:v>
                      </c:pt>
                      <c:pt idx="1">
                        <c:v>Formación y desarrollo de habilidades</c:v>
                      </c:pt>
                      <c:pt idx="2">
                        <c:v>Roles de asesoría/consulta</c:v>
                      </c:pt>
                      <c:pt idx="3">
                        <c:v>Almacenamiento digital/Preservación/Alojamiento</c:v>
                      </c:pt>
                      <c:pt idx="4">
                        <c:v>Contenidos /Colección digital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Hoja2!$B$3:$B$7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A003-46DB-8E0D-25C42F2B5AEE}"/>
                  </c:ext>
                </c:extLst>
              </c15:ser>
            </c15:filteredBarSeries>
          </c:ext>
        </c:extLst>
      </c:barChart>
      <c:catAx>
        <c:axId val="63014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135488"/>
        <c:crosses val="autoZero"/>
        <c:auto val="1"/>
        <c:lblAlgn val="ctr"/>
        <c:lblOffset val="100"/>
        <c:noMultiLvlLbl val="0"/>
      </c:catAx>
      <c:valAx>
        <c:axId val="63013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14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/>
              <a:t>¿Cómo de conscientes son los académicos de su institución de las actividades de HD en las que participa la biblioteca?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6-4B90-9141-552A6082AF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6-4B90-9141-552A6082AF7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6-4B90-9141-552A6082AF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Hoja3!$A$3:$A$6</c:f>
              <c:strCache>
                <c:ptCount val="4"/>
                <c:pt idx="0">
                  <c:v>Nada conscientes</c:v>
                </c:pt>
                <c:pt idx="1">
                  <c:v>Algo conscientes</c:v>
                </c:pt>
                <c:pt idx="2">
                  <c:v>Conscientes</c:v>
                </c:pt>
                <c:pt idx="3">
                  <c:v>Muy conscientes</c:v>
                </c:pt>
              </c:strCache>
            </c:strRef>
          </c:cat>
          <c:val>
            <c:numRef>
              <c:f>Hoja3!$B$3:$B$6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86-4B90-9141-552A6082A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0147296"/>
        <c:axId val="630150904"/>
      </c:barChart>
      <c:catAx>
        <c:axId val="63014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150904"/>
        <c:crosses val="autoZero"/>
        <c:auto val="1"/>
        <c:lblAlgn val="ctr"/>
        <c:lblOffset val="100"/>
        <c:noMultiLvlLbl val="0"/>
      </c:catAx>
      <c:valAx>
        <c:axId val="630150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14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>
                <a:solidFill>
                  <a:schemeClr val="tx1"/>
                </a:solidFill>
              </a:rPr>
              <a:t>¿Qué actividades de creación de datos realiza la biblioteca bajo la bandera de las Humanidades Digitales?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Hoja5!$B$3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Hoja5!$A$4:$A$8</c:f>
              <c:strCache>
                <c:ptCount val="5"/>
                <c:pt idx="0">
                  <c:v>Traducción (p.e. natural/lenguajes informáticos)</c:v>
                </c:pt>
                <c:pt idx="1">
                  <c:v>Programación (p.e. creación de código)</c:v>
                </c:pt>
                <c:pt idx="2">
                  <c:v>Escritura (p.e. artículos o textos de difusión)</c:v>
                </c:pt>
                <c:pt idx="3">
                  <c:v>Diseñar (p.e. un interfaz de usuario)</c:v>
                </c:pt>
                <c:pt idx="4">
                  <c:v>interfaz de usuario)</c:v>
                </c:pt>
              </c:strCache>
            </c:strRef>
          </c:cat>
          <c:val>
            <c:numRef>
              <c:f>Hoja5!$B$4:$B$8</c:f>
              <c:numCache>
                <c:formatCode>General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5-447D-9624-2CA7875CEDFB}"/>
            </c:ext>
          </c:extLst>
        </c:ser>
        <c:ser>
          <c:idx val="1"/>
          <c:order val="1"/>
          <c:tx>
            <c:strRef>
              <c:f>Hoja5!$C$3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Hoja5!$A$4:$A$8</c:f>
              <c:strCache>
                <c:ptCount val="5"/>
                <c:pt idx="0">
                  <c:v>Traducción (p.e. natural/lenguajes informáticos)</c:v>
                </c:pt>
                <c:pt idx="1">
                  <c:v>Programación (p.e. creación de código)</c:v>
                </c:pt>
                <c:pt idx="2">
                  <c:v>Escritura (p.e. artículos o textos de difusión)</c:v>
                </c:pt>
                <c:pt idx="3">
                  <c:v>Diseñar (p.e. un interfaz de usuario)</c:v>
                </c:pt>
                <c:pt idx="4">
                  <c:v>interfaz de usuario)</c:v>
                </c:pt>
              </c:strCache>
            </c:strRef>
          </c:cat>
          <c:val>
            <c:numRef>
              <c:f>Hoja5!$C$4:$C$8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22</c:v>
                </c:pt>
                <c:pt idx="3">
                  <c:v>15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5-447D-9624-2CA7875CEDFB}"/>
            </c:ext>
          </c:extLst>
        </c:ser>
        <c:ser>
          <c:idx val="2"/>
          <c:order val="2"/>
          <c:tx>
            <c:strRef>
              <c:f>Hoja5!$D$3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Hoja5!$A$4:$A$8</c:f>
              <c:strCache>
                <c:ptCount val="5"/>
                <c:pt idx="0">
                  <c:v>Traducción (p.e. natural/lenguajes informáticos)</c:v>
                </c:pt>
                <c:pt idx="1">
                  <c:v>Programación (p.e. creación de código)</c:v>
                </c:pt>
                <c:pt idx="2">
                  <c:v>Escritura (p.e. artículos o textos de difusión)</c:v>
                </c:pt>
                <c:pt idx="3">
                  <c:v>Diseñar (p.e. un interfaz de usuario)</c:v>
                </c:pt>
                <c:pt idx="4">
                  <c:v>interfaz de usuario)</c:v>
                </c:pt>
              </c:strCache>
            </c:strRef>
          </c:cat>
          <c:val>
            <c:numRef>
              <c:f>Hoja5!$D$4:$D$8</c:f>
              <c:numCache>
                <c:formatCode>General</c:formatCode>
                <c:ptCount val="5"/>
                <c:pt idx="0">
                  <c:v>34</c:v>
                </c:pt>
                <c:pt idx="1">
                  <c:v>24</c:v>
                </c:pt>
                <c:pt idx="2">
                  <c:v>16</c:v>
                </c:pt>
                <c:pt idx="3">
                  <c:v>23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5-447D-9624-2CA7875CE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2120232"/>
        <c:axId val="692118592"/>
      </c:barChart>
      <c:catAx>
        <c:axId val="692120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118592"/>
        <c:crosses val="autoZero"/>
        <c:auto val="1"/>
        <c:lblAlgn val="ctr"/>
        <c:lblOffset val="100"/>
        <c:noMultiLvlLbl val="0"/>
      </c:catAx>
      <c:valAx>
        <c:axId val="69211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12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>
                <a:solidFill>
                  <a:schemeClr val="tx1"/>
                </a:solidFill>
              </a:rPr>
              <a:t>¿Qué actividades de enriquecimiento de datos realiza la biblioteca bajo la bandera de las Humanidades Digitales?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Hoja6!$A$4:$A$6</c:f>
              <c:strCache>
                <c:ptCount val="3"/>
                <c:pt idx="0">
                  <c:v>Anotar (p. e. agregar metadatos o palabras clave)</c:v>
                </c:pt>
                <c:pt idx="1">
                  <c:v>Limpieza (p.e. limpieza de datos en todas sus formas)</c:v>
                </c:pt>
                <c:pt idx="2">
                  <c:v>Editar (p.e. agregar marcas a un documento)</c:v>
                </c:pt>
              </c:strCache>
            </c:strRef>
          </c:cat>
          <c:val>
            <c:numRef>
              <c:f>Hoja6!$B$4:$B$6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6-419E-9531-4B025CEF0C73}"/>
            </c:ext>
          </c:extLst>
        </c:ser>
        <c:ser>
          <c:idx val="1"/>
          <c:order val="1"/>
          <c:tx>
            <c:strRef>
              <c:f>Hoja6!$C$3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Hoja6!$A$4:$A$6</c:f>
              <c:strCache>
                <c:ptCount val="3"/>
                <c:pt idx="0">
                  <c:v>Anotar (p. e. agregar metadatos o palabras clave)</c:v>
                </c:pt>
                <c:pt idx="1">
                  <c:v>Limpieza (p.e. limpieza de datos en todas sus formas)</c:v>
                </c:pt>
                <c:pt idx="2">
                  <c:v>Editar (p.e. agregar marcas a un documento)</c:v>
                </c:pt>
              </c:strCache>
            </c:strRef>
          </c:cat>
          <c:val>
            <c:numRef>
              <c:f>Hoja6!$C$4:$C$6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6-419E-9531-4B025CEF0C73}"/>
            </c:ext>
          </c:extLst>
        </c:ser>
        <c:ser>
          <c:idx val="2"/>
          <c:order val="2"/>
          <c:tx>
            <c:strRef>
              <c:f>Hoja6!$D$3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Hoja6!$A$4:$A$6</c:f>
              <c:strCache>
                <c:ptCount val="3"/>
                <c:pt idx="0">
                  <c:v>Anotar (p. e. agregar metadatos o palabras clave)</c:v>
                </c:pt>
                <c:pt idx="1">
                  <c:v>Limpieza (p.e. limpieza de datos en todas sus formas)</c:v>
                </c:pt>
                <c:pt idx="2">
                  <c:v>Editar (p.e. agregar marcas a un documento)</c:v>
                </c:pt>
              </c:strCache>
            </c:strRef>
          </c:cat>
          <c:val>
            <c:numRef>
              <c:f>Hoja6!$D$4:$D$6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A6-419E-9531-4B025CEF0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2120560"/>
        <c:axId val="692118264"/>
      </c:barChart>
      <c:catAx>
        <c:axId val="69212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118264"/>
        <c:crosses val="autoZero"/>
        <c:auto val="1"/>
        <c:lblAlgn val="ctr"/>
        <c:lblOffset val="100"/>
        <c:noMultiLvlLbl val="0"/>
      </c:catAx>
      <c:valAx>
        <c:axId val="69211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12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>
                <a:solidFill>
                  <a:schemeClr val="tx1"/>
                </a:solidFill>
              </a:rPr>
              <a:t>¿Qué actividades de análisis de datos realiza la biblioteca bajo la bandera de las Humanidades Digitales?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Hoja8!$B$3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Hoja8!$A$4:$A$10</c:f>
              <c:strCache>
                <c:ptCount val="7"/>
                <c:pt idx="0">
                  <c:v>Análisis de visualización de datos</c:v>
                </c:pt>
                <c:pt idx="1">
                  <c:v>Análisis estilítico</c:v>
                </c:pt>
                <c:pt idx="2">
                  <c:v>Análisis estructural</c:v>
                </c:pt>
                <c:pt idx="3">
                  <c:v>Análisis espacial</c:v>
                </c:pt>
                <c:pt idx="4">
                  <c:v>Análisis relacional</c:v>
                </c:pt>
                <c:pt idx="5">
                  <c:v>Análisis de red</c:v>
                </c:pt>
                <c:pt idx="6">
                  <c:v>Análisis de contenido</c:v>
                </c:pt>
              </c:strCache>
            </c:strRef>
          </c:cat>
          <c:val>
            <c:numRef>
              <c:f>Hoja8!$B$4:$B$10</c:f>
              <c:numCache>
                <c:formatCode>General</c:formatCode>
                <c:ptCount val="7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14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4-4437-BA8E-C5B7DE22081D}"/>
            </c:ext>
          </c:extLst>
        </c:ser>
        <c:ser>
          <c:idx val="1"/>
          <c:order val="1"/>
          <c:tx>
            <c:strRef>
              <c:f>Hoja8!$C$3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Hoja8!$A$4:$A$10</c:f>
              <c:strCache>
                <c:ptCount val="7"/>
                <c:pt idx="0">
                  <c:v>Análisis de visualización de datos</c:v>
                </c:pt>
                <c:pt idx="1">
                  <c:v>Análisis estilítico</c:v>
                </c:pt>
                <c:pt idx="2">
                  <c:v>Análisis estructural</c:v>
                </c:pt>
                <c:pt idx="3">
                  <c:v>Análisis espacial</c:v>
                </c:pt>
                <c:pt idx="4">
                  <c:v>Análisis relacional</c:v>
                </c:pt>
                <c:pt idx="5">
                  <c:v>Análisis de red</c:v>
                </c:pt>
                <c:pt idx="6">
                  <c:v>Análisis de contenido</c:v>
                </c:pt>
              </c:strCache>
            </c:strRef>
          </c:cat>
          <c:val>
            <c:numRef>
              <c:f>Hoja8!$C$4:$C$10</c:f>
              <c:numCache>
                <c:formatCode>General</c:formatCode>
                <c:ptCount val="7"/>
                <c:pt idx="0">
                  <c:v>22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  <c:pt idx="5">
                  <c:v>8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4-4437-BA8E-C5B7DE22081D}"/>
            </c:ext>
          </c:extLst>
        </c:ser>
        <c:ser>
          <c:idx val="2"/>
          <c:order val="2"/>
          <c:tx>
            <c:strRef>
              <c:f>Hoja8!$D$3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Hoja8!$A$4:$A$10</c:f>
              <c:strCache>
                <c:ptCount val="7"/>
                <c:pt idx="0">
                  <c:v>Análisis de visualización de datos</c:v>
                </c:pt>
                <c:pt idx="1">
                  <c:v>Análisis estilítico</c:v>
                </c:pt>
                <c:pt idx="2">
                  <c:v>Análisis estructural</c:v>
                </c:pt>
                <c:pt idx="3">
                  <c:v>Análisis espacial</c:v>
                </c:pt>
                <c:pt idx="4">
                  <c:v>Análisis relacional</c:v>
                </c:pt>
                <c:pt idx="5">
                  <c:v>Análisis de red</c:v>
                </c:pt>
                <c:pt idx="6">
                  <c:v>Análisis de contenido</c:v>
                </c:pt>
              </c:strCache>
            </c:strRef>
          </c:cat>
          <c:val>
            <c:numRef>
              <c:f>Hoja8!$D$4:$D$10</c:f>
              <c:numCache>
                <c:formatCode>General</c:formatCode>
                <c:ptCount val="7"/>
                <c:pt idx="0">
                  <c:v>23</c:v>
                </c:pt>
                <c:pt idx="1">
                  <c:v>43</c:v>
                </c:pt>
                <c:pt idx="2">
                  <c:v>39</c:v>
                </c:pt>
                <c:pt idx="3">
                  <c:v>30</c:v>
                </c:pt>
                <c:pt idx="4">
                  <c:v>38</c:v>
                </c:pt>
                <c:pt idx="5">
                  <c:v>43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34-4437-BA8E-C5B7DE220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453088"/>
        <c:axId val="637452432"/>
      </c:barChart>
      <c:catAx>
        <c:axId val="63745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7452432"/>
        <c:crosses val="autoZero"/>
        <c:auto val="1"/>
        <c:lblAlgn val="ctr"/>
        <c:lblOffset val="100"/>
        <c:noMultiLvlLbl val="0"/>
      </c:catAx>
      <c:valAx>
        <c:axId val="63745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745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>
                <a:solidFill>
                  <a:schemeClr val="tx1"/>
                </a:solidFill>
              </a:rPr>
              <a:t>¿Qué actividades de interpretación de datos realiza la biblioteca bajo la bandera de las Humanidades Digitales?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Hoja9!$A$4:$A$6</c:f>
              <c:strCache>
                <c:ptCount val="3"/>
                <c:pt idx="0">
                  <c:v>Teorizar (p.e. razonamiento, pensamiento abstracto)</c:v>
                </c:pt>
                <c:pt idx="1">
                  <c:v>Modelado (p.e. diseño de flujo de trabajo o mapeo)</c:v>
                </c:pt>
                <c:pt idx="2">
                  <c:v>Contextualizar (p.e. agregar o enriquecer metadatos)</c:v>
                </c:pt>
              </c:strCache>
            </c:strRef>
          </c:cat>
          <c:val>
            <c:numRef>
              <c:f>Hoja9!$B$4:$B$6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3-4245-AAA5-F967BCB4E700}"/>
            </c:ext>
          </c:extLst>
        </c:ser>
        <c:ser>
          <c:idx val="1"/>
          <c:order val="1"/>
          <c:tx>
            <c:strRef>
              <c:f>Hoja9!$C$3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Hoja9!$A$4:$A$6</c:f>
              <c:strCache>
                <c:ptCount val="3"/>
                <c:pt idx="0">
                  <c:v>Teorizar (p.e. razonamiento, pensamiento abstracto)</c:v>
                </c:pt>
                <c:pt idx="1">
                  <c:v>Modelado (p.e. diseño de flujo de trabajo o mapeo)</c:v>
                </c:pt>
                <c:pt idx="2">
                  <c:v>Contextualizar (p.e. agregar o enriquecer metadatos)</c:v>
                </c:pt>
              </c:strCache>
            </c:strRef>
          </c:cat>
          <c:val>
            <c:numRef>
              <c:f>Hoja9!$C$4:$C$6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3-4245-AAA5-F967BCB4E700}"/>
            </c:ext>
          </c:extLst>
        </c:ser>
        <c:ser>
          <c:idx val="2"/>
          <c:order val="2"/>
          <c:tx>
            <c:strRef>
              <c:f>Hoja9!$D$3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Hoja9!$A$4:$A$6</c:f>
              <c:strCache>
                <c:ptCount val="3"/>
                <c:pt idx="0">
                  <c:v>Teorizar (p.e. razonamiento, pensamiento abstracto)</c:v>
                </c:pt>
                <c:pt idx="1">
                  <c:v>Modelado (p.e. diseño de flujo de trabajo o mapeo)</c:v>
                </c:pt>
                <c:pt idx="2">
                  <c:v>Contextualizar (p.e. agregar o enriquecer metadatos)</c:v>
                </c:pt>
              </c:strCache>
            </c:strRef>
          </c:cat>
          <c:val>
            <c:numRef>
              <c:f>Hoja9!$D$4:$D$6</c:f>
              <c:numCache>
                <c:formatCode>General</c:formatCode>
                <c:ptCount val="3"/>
                <c:pt idx="0">
                  <c:v>37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C3-4245-AAA5-F967BCB4E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444488"/>
        <c:axId val="699441536"/>
      </c:barChart>
      <c:catAx>
        <c:axId val="699444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9441536"/>
        <c:crosses val="autoZero"/>
        <c:auto val="1"/>
        <c:lblAlgn val="ctr"/>
        <c:lblOffset val="100"/>
        <c:noMultiLvlLbl val="0"/>
      </c:catAx>
      <c:valAx>
        <c:axId val="69944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944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>
                <a:solidFill>
                  <a:schemeClr val="tx1"/>
                </a:solidFill>
              </a:rPr>
              <a:t>¿Qué actividades de almacenamiento de datos realiza la biblioteca bajo la bandera de las Humanidades Digitales?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Hoja10!$B$3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Hoja10!$A$4:$A$7</c:f>
              <c:strCache>
                <c:ptCount val="4"/>
                <c:pt idx="0">
                  <c:v>Preservar (p.e. almacenamiento a largo plazo)</c:v>
                </c:pt>
                <c:pt idx="1">
                  <c:v>Organizar datos</c:v>
                </c:pt>
                <c:pt idx="2">
                  <c:v>Archivar</c:v>
                </c:pt>
                <c:pt idx="3">
                  <c:v>Identificar (p.e. asignar identificadores)</c:v>
                </c:pt>
              </c:strCache>
            </c:strRef>
          </c:cat>
          <c:val>
            <c:numRef>
              <c:f>Hoja10!$B$4:$B$7</c:f>
              <c:numCache>
                <c:formatCode>General</c:formatCode>
                <c:ptCount val="4"/>
                <c:pt idx="0">
                  <c:v>36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1-4C59-A506-836C772C5671}"/>
            </c:ext>
          </c:extLst>
        </c:ser>
        <c:ser>
          <c:idx val="1"/>
          <c:order val="1"/>
          <c:tx>
            <c:strRef>
              <c:f>Hoja10!$C$3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Hoja10!$A$4:$A$7</c:f>
              <c:strCache>
                <c:ptCount val="4"/>
                <c:pt idx="0">
                  <c:v>Preservar (p.e. almacenamiento a largo plazo)</c:v>
                </c:pt>
                <c:pt idx="1">
                  <c:v>Organizar datos</c:v>
                </c:pt>
                <c:pt idx="2">
                  <c:v>Archivar</c:v>
                </c:pt>
                <c:pt idx="3">
                  <c:v>Identificar (p.e. asignar identificadores)</c:v>
                </c:pt>
              </c:strCache>
            </c:strRef>
          </c:cat>
          <c:val>
            <c:numRef>
              <c:f>Hoja10!$C$4:$C$7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1-4C59-A506-836C772C5671}"/>
            </c:ext>
          </c:extLst>
        </c:ser>
        <c:ser>
          <c:idx val="2"/>
          <c:order val="2"/>
          <c:tx>
            <c:strRef>
              <c:f>Hoja10!$D$3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Hoja10!$A$4:$A$7</c:f>
              <c:strCache>
                <c:ptCount val="4"/>
                <c:pt idx="0">
                  <c:v>Preservar (p.e. almacenamiento a largo plazo)</c:v>
                </c:pt>
                <c:pt idx="1">
                  <c:v>Organizar datos</c:v>
                </c:pt>
                <c:pt idx="2">
                  <c:v>Archivar</c:v>
                </c:pt>
                <c:pt idx="3">
                  <c:v>Identificar (p.e. asignar identificadores)</c:v>
                </c:pt>
              </c:strCache>
            </c:strRef>
          </c:cat>
          <c:val>
            <c:numRef>
              <c:f>Hoja10!$D$4:$D$7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1-4C59-A506-836C772C5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4769000"/>
        <c:axId val="694769984"/>
      </c:barChart>
      <c:catAx>
        <c:axId val="694769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4769984"/>
        <c:crosses val="autoZero"/>
        <c:auto val="1"/>
        <c:lblAlgn val="ctr"/>
        <c:lblOffset val="100"/>
        <c:noMultiLvlLbl val="0"/>
      </c:catAx>
      <c:valAx>
        <c:axId val="69476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476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>
                <a:solidFill>
                  <a:schemeClr val="tx1"/>
                </a:solidFill>
              </a:rPr>
              <a:t>¿Qué actividades de difusión de datos realiza la biblioteca bajo la bandera de las Humanidades Digitales?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Hoja11!$B$2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Hoja11!$A$3:$A$6</c:f>
              <c:strCache>
                <c:ptCount val="4"/>
                <c:pt idx="0">
                  <c:v>Crowdsourcing</c:v>
                </c:pt>
                <c:pt idx="1">
                  <c:v>Comentar (p.e. proporcionar retroalimentación)</c:v>
                </c:pt>
                <c:pt idx="2">
                  <c:v>Compartir (a través de canales informales como Github o blogs)</c:v>
                </c:pt>
                <c:pt idx="3">
                  <c:v>Publicar (p.e. datos de investigación, herramientas, artículos)</c:v>
                </c:pt>
              </c:strCache>
            </c:strRef>
          </c:cat>
          <c:val>
            <c:numRef>
              <c:f>Hoja11!$B$3:$B$6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15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6-491B-A787-72680AD58E4D}"/>
            </c:ext>
          </c:extLst>
        </c:ser>
        <c:ser>
          <c:idx val="1"/>
          <c:order val="1"/>
          <c:tx>
            <c:strRef>
              <c:f>Hoja11!$C$2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Hoja11!$A$3:$A$6</c:f>
              <c:strCache>
                <c:ptCount val="4"/>
                <c:pt idx="0">
                  <c:v>Crowdsourcing</c:v>
                </c:pt>
                <c:pt idx="1">
                  <c:v>Comentar (p.e. proporcionar retroalimentación)</c:v>
                </c:pt>
                <c:pt idx="2">
                  <c:v>Compartir (a través de canales informales como Github o blogs)</c:v>
                </c:pt>
                <c:pt idx="3">
                  <c:v>Publicar (p.e. datos de investigación, herramientas, artículos)</c:v>
                </c:pt>
              </c:strCache>
            </c:strRef>
          </c:cat>
          <c:val>
            <c:numRef>
              <c:f>Hoja11!$C$3:$C$6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6-491B-A787-72680AD58E4D}"/>
            </c:ext>
          </c:extLst>
        </c:ser>
        <c:ser>
          <c:idx val="2"/>
          <c:order val="2"/>
          <c:tx>
            <c:strRef>
              <c:f>Hoja11!$D$2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Hoja11!$A$3:$A$6</c:f>
              <c:strCache>
                <c:ptCount val="4"/>
                <c:pt idx="0">
                  <c:v>Crowdsourcing</c:v>
                </c:pt>
                <c:pt idx="1">
                  <c:v>Comentar (p.e. proporcionar retroalimentación)</c:v>
                </c:pt>
                <c:pt idx="2">
                  <c:v>Compartir (a través de canales informales como Github o blogs)</c:v>
                </c:pt>
                <c:pt idx="3">
                  <c:v>Publicar (p.e. datos de investigación, herramientas, artículos)</c:v>
                </c:pt>
              </c:strCache>
            </c:strRef>
          </c:cat>
          <c:val>
            <c:numRef>
              <c:f>Hoja11!$D$3:$D$6</c:f>
              <c:numCache>
                <c:formatCode>General</c:formatCode>
                <c:ptCount val="4"/>
                <c:pt idx="0">
                  <c:v>31</c:v>
                </c:pt>
                <c:pt idx="1">
                  <c:v>22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56-491B-A787-72680AD58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4769656"/>
        <c:axId val="694768344"/>
      </c:barChart>
      <c:catAx>
        <c:axId val="69476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4768344"/>
        <c:crosses val="autoZero"/>
        <c:auto val="1"/>
        <c:lblAlgn val="ctr"/>
        <c:lblOffset val="100"/>
        <c:noMultiLvlLbl val="0"/>
      </c:catAx>
      <c:valAx>
        <c:axId val="694768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476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/>
              <a:t>¿Qué </a:t>
            </a:r>
            <a:r>
              <a:rPr lang="es-ES" sz="1600" dirty="0" smtClean="0"/>
              <a:t>meta-actividades</a:t>
            </a:r>
            <a:r>
              <a:rPr lang="es-ES" sz="1600" baseline="0" dirty="0" smtClean="0"/>
              <a:t> r</a:t>
            </a:r>
            <a:r>
              <a:rPr lang="es-ES" sz="1600" dirty="0" smtClean="0"/>
              <a:t>ealiza </a:t>
            </a:r>
            <a:r>
              <a:rPr lang="es-ES" sz="1600" dirty="0"/>
              <a:t>la biblioteca bajo la bandera de las Humanidades Digitales?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Hoja13!$B$3</c:f>
              <c:strCache>
                <c:ptCount val="1"/>
                <c:pt idx="0">
                  <c:v>Regularmente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Hoja13!$A$4:$A$8</c:f>
              <c:strCache>
                <c:ptCount val="5"/>
                <c:pt idx="0">
                  <c:v>Evaluar (p.e. revisar, valorar)</c:v>
                </c:pt>
                <c:pt idx="1">
                  <c:v>Enseñanza / aprendizaje</c:v>
                </c:pt>
                <c:pt idx="2">
                  <c:v>Construcción comunitaria</c:v>
                </c:pt>
                <c:pt idx="3">
                  <c:v>Gestión de proyectos</c:v>
                </c:pt>
                <c:pt idx="4">
                  <c:v>Ofrece una descripción general (p.e. proporciona información)</c:v>
                </c:pt>
              </c:strCache>
            </c:strRef>
          </c:cat>
          <c:val>
            <c:numRef>
              <c:f>Hoja13!$B$4:$B$8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19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A-4EBF-B4A6-F71FDE4C4E1D}"/>
            </c:ext>
          </c:extLst>
        </c:ser>
        <c:ser>
          <c:idx val="1"/>
          <c:order val="1"/>
          <c:tx>
            <c:strRef>
              <c:f>Hoja13!$C$3</c:f>
              <c:strCache>
                <c:ptCount val="1"/>
                <c:pt idx="0">
                  <c:v>De forma adhoc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Hoja13!$A$4:$A$8</c:f>
              <c:strCache>
                <c:ptCount val="5"/>
                <c:pt idx="0">
                  <c:v>Evaluar (p.e. revisar, valorar)</c:v>
                </c:pt>
                <c:pt idx="1">
                  <c:v>Enseñanza / aprendizaje</c:v>
                </c:pt>
                <c:pt idx="2">
                  <c:v>Construcción comunitaria</c:v>
                </c:pt>
                <c:pt idx="3">
                  <c:v>Gestión de proyectos</c:v>
                </c:pt>
                <c:pt idx="4">
                  <c:v>Ofrece una descripción general (p.e. proporciona información)</c:v>
                </c:pt>
              </c:strCache>
            </c:strRef>
          </c:cat>
          <c:val>
            <c:numRef>
              <c:f>Hoja13!$C$4:$C$8</c:f>
              <c:numCache>
                <c:formatCode>General</c:formatCode>
                <c:ptCount val="5"/>
                <c:pt idx="0">
                  <c:v>18</c:v>
                </c:pt>
                <c:pt idx="1">
                  <c:v>24</c:v>
                </c:pt>
                <c:pt idx="2">
                  <c:v>16</c:v>
                </c:pt>
                <c:pt idx="3">
                  <c:v>18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A-4EBF-B4A6-F71FDE4C4E1D}"/>
            </c:ext>
          </c:extLst>
        </c:ser>
        <c:ser>
          <c:idx val="2"/>
          <c:order val="2"/>
          <c:tx>
            <c:strRef>
              <c:f>Hoja13!$D$3</c:f>
              <c:strCache>
                <c:ptCount val="1"/>
                <c:pt idx="0">
                  <c:v>No se hace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Hoja13!$A$4:$A$8</c:f>
              <c:strCache>
                <c:ptCount val="5"/>
                <c:pt idx="0">
                  <c:v>Evaluar (p.e. revisar, valorar)</c:v>
                </c:pt>
                <c:pt idx="1">
                  <c:v>Enseñanza / aprendizaje</c:v>
                </c:pt>
                <c:pt idx="2">
                  <c:v>Construcción comunitaria</c:v>
                </c:pt>
                <c:pt idx="3">
                  <c:v>Gestión de proyectos</c:v>
                </c:pt>
                <c:pt idx="4">
                  <c:v>Ofrece una descripción general (p.e. proporciona información)</c:v>
                </c:pt>
              </c:strCache>
            </c:strRef>
          </c:cat>
          <c:val>
            <c:numRef>
              <c:f>Hoja13!$D$4:$D$8</c:f>
              <c:numCache>
                <c:formatCode>General</c:formatCode>
                <c:ptCount val="5"/>
                <c:pt idx="0">
                  <c:v>25</c:v>
                </c:pt>
                <c:pt idx="1">
                  <c:v>13</c:v>
                </c:pt>
                <c:pt idx="2">
                  <c:v>20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DA-4EBF-B4A6-F71FDE4C4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7872"/>
        <c:axId val="691048200"/>
      </c:barChart>
      <c:catAx>
        <c:axId val="69104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1048200"/>
        <c:crosses val="autoZero"/>
        <c:auto val="1"/>
        <c:lblAlgn val="ctr"/>
        <c:lblOffset val="100"/>
        <c:noMultiLvlLbl val="0"/>
      </c:catAx>
      <c:valAx>
        <c:axId val="69104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104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>
                <a:solidFill>
                  <a:schemeClr val="tx1"/>
                </a:solidFill>
              </a:rPr>
              <a:t>¿Dónde está la principal brecha en las habilidades del personal de la biblioteca en relación con las humanidades digitales?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5-46D4-ACDA-A748613C1709}"/>
              </c:ext>
            </c:extLst>
          </c:dPt>
          <c:dPt>
            <c:idx val="1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5-46D4-ACDA-A748613C170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5-46D4-ACDA-A748613C170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15-46D4-ACDA-A748613C17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Hoja14!$A$4:$A$8</c:f>
              <c:strCache>
                <c:ptCount val="5"/>
                <c:pt idx="0">
                  <c:v>Otras</c:v>
                </c:pt>
                <c:pt idx="1">
                  <c:v>Habilidades tecnológicas</c:v>
                </c:pt>
                <c:pt idx="2">
                  <c:v>Habilidades blandas</c:v>
                </c:pt>
                <c:pt idx="3">
                  <c:v>Desarrollo de la colección</c:v>
                </c:pt>
                <c:pt idx="4">
                  <c:v>No aplicable</c:v>
                </c:pt>
              </c:strCache>
            </c:strRef>
          </c:cat>
          <c:val>
            <c:numRef>
              <c:f>Hoja14!$B$4:$B$8</c:f>
              <c:numCache>
                <c:formatCode>General</c:formatCode>
                <c:ptCount val="5"/>
                <c:pt idx="0">
                  <c:v>7</c:v>
                </c:pt>
                <c:pt idx="1">
                  <c:v>29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15-46D4-ACDA-A748613C1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8082848"/>
        <c:axId val="698083176"/>
      </c:barChart>
      <c:catAx>
        <c:axId val="69808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8083176"/>
        <c:crosses val="autoZero"/>
        <c:auto val="1"/>
        <c:lblAlgn val="ctr"/>
        <c:lblOffset val="100"/>
        <c:noMultiLvlLbl val="0"/>
      </c:catAx>
      <c:valAx>
        <c:axId val="698083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80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diapositiva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F9AD310-9D39-4361-B1AE-D28EB800F3B6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B0F5A4B0-B52E-4DFC-8C6A-13DC086D3B79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2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10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22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53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085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91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17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000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8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68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30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822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837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675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653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10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114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3F1EECFF-B3DD-4EFA-9A74-B6A9DF9D8739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34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35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99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78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28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44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080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03212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2080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03212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109713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2080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03212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2080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03212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109713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26612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8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9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libereurope.eu/article/a-mini-survey-of-digital-humanities-in-european-research-librari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2.xml"/><Relationship Id="rId5" Type="http://schemas.openxmlformats.org/officeDocument/2006/relationships/hyperlink" Target="https://libereurope.eu/article/a-mini-survey-of-digital-humanities-in-european-research-libraries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hyperlink" Target="https://page.exlibrisgroup.com/hubfs/HQ_Research/Supporting%20Academic%20Research%20-%20Understanding%20Researcher%20Challenges.pdf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zenodo.org/record/3247286/files/LIBER%20DH%20Survey%20FINAL%20PRINT.pdf?download=1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zenodo.org/record/3247286/files/LIBER%20DH%20Survey%20FINAL%20PRINT.pdf?download=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hyperlink" Target="https://zenodo.org/record/3247286/files/LIBER%20DH%20Survey%20FINAL%20PRINT.pdf?download=1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872" y="522640"/>
            <a:ext cx="13699597" cy="6096320"/>
          </a:xfrm>
          <a:prstGeom prst="rect">
            <a:avLst/>
          </a:prstGeom>
        </p:spPr>
      </p:pic>
      <p:sp>
        <p:nvSpPr>
          <p:cNvPr id="83" name="CustomShape 1"/>
          <p:cNvSpPr/>
          <p:nvPr/>
        </p:nvSpPr>
        <p:spPr>
          <a:xfrm>
            <a:off x="1461535" y="39871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Jornada Consorcio Madroño</a:t>
            </a:r>
            <a:r>
              <a:rPr dirty="0"/>
              <a:t/>
            </a:r>
            <a:br>
              <a:rPr dirty="0"/>
            </a:br>
            <a:r>
              <a:rPr lang="es-ES" sz="2400" b="1" strike="noStrike" spc="-1" dirty="0" smtClean="0">
                <a:solidFill>
                  <a:srgbClr val="A50021"/>
                </a:solidFill>
                <a:latin typeface="Calibri"/>
                <a:ea typeface="DejaVu Sans"/>
              </a:rPr>
              <a:t>“</a:t>
            </a:r>
            <a:r>
              <a:rPr lang="es-ES" sz="2400" b="1" spc="-1" dirty="0" smtClean="0">
                <a:solidFill>
                  <a:srgbClr val="A50021"/>
                </a:solidFill>
                <a:latin typeface="Calibri"/>
                <a:ea typeface="DejaVu Sans"/>
              </a:rPr>
              <a:t>Las humanidades digitales: contexto e importancia</a:t>
            </a:r>
            <a:r>
              <a:rPr lang="es-ES" sz="2400" b="1" strike="noStrike" spc="-1" dirty="0" smtClean="0">
                <a:solidFill>
                  <a:srgbClr val="A50021"/>
                </a:solidFill>
                <a:latin typeface="Calibri"/>
                <a:ea typeface="DejaVu Sans"/>
              </a:rPr>
              <a:t>”</a:t>
            </a:r>
          </a:p>
          <a:p>
            <a:pPr algn="ctr">
              <a:lnSpc>
                <a:spcPct val="100000"/>
              </a:lnSpc>
            </a:pPr>
            <a:r>
              <a:rPr lang="es-ES" sz="2400" b="1" spc="-1" dirty="0" smtClean="0">
                <a:solidFill>
                  <a:srgbClr val="A50021"/>
                </a:solidFill>
                <a:latin typeface="Calibri"/>
              </a:rPr>
              <a:t>Teresa Malo de Molina</a:t>
            </a:r>
            <a:endParaRPr lang="es-ES" sz="24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-468196" y="5540130"/>
            <a:ext cx="1216692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Madrid, </a:t>
            </a:r>
            <a:r>
              <a:rPr lang="es-ES" sz="2600" b="1" strike="noStrike" spc="-1" dirty="0" smtClean="0">
                <a:solidFill>
                  <a:srgbClr val="A50021"/>
                </a:solidFill>
                <a:latin typeface="Calibri"/>
                <a:ea typeface="DejaVu Sans"/>
              </a:rPr>
              <a:t>7 </a:t>
            </a: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de </a:t>
            </a:r>
            <a:r>
              <a:rPr lang="es-ES" sz="2600" b="1" strike="noStrike" spc="-1" dirty="0" smtClean="0">
                <a:solidFill>
                  <a:srgbClr val="A50021"/>
                </a:solidFill>
                <a:latin typeface="Calibri"/>
                <a:ea typeface="DejaVu Sans"/>
              </a:rPr>
              <a:t>octubre </a:t>
            </a: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de </a:t>
            </a:r>
            <a:r>
              <a:rPr lang="es-ES" sz="2600" b="1" strike="noStrike" spc="-1" dirty="0" smtClean="0">
                <a:solidFill>
                  <a:srgbClr val="A50021"/>
                </a:solidFill>
                <a:latin typeface="Calibri"/>
                <a:ea typeface="DejaVu Sans"/>
              </a:rPr>
              <a:t>2021</a:t>
            </a:r>
            <a:endParaRPr lang="es-ES" sz="2600" b="0" strike="noStrike" spc="-1" dirty="0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0" y="6618960"/>
            <a:ext cx="12164400" cy="23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4727880" y="5604120"/>
            <a:ext cx="2503080" cy="5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Imagen 87"/>
          <p:cNvPicPr/>
          <p:nvPr/>
        </p:nvPicPr>
        <p:blipFill>
          <a:blip r:embed="rId4"/>
          <a:stretch/>
        </p:blipFill>
        <p:spPr>
          <a:xfrm>
            <a:off x="4270255" y="671940"/>
            <a:ext cx="3044160" cy="1079640"/>
          </a:xfrm>
          <a:prstGeom prst="rect">
            <a:avLst/>
          </a:prstGeom>
          <a:ln w="0">
            <a:noFill/>
          </a:ln>
        </p:spPr>
      </p:pic>
      <p:pic>
        <p:nvPicPr>
          <p:cNvPr id="89" name="Imagen 88"/>
          <p:cNvPicPr/>
          <p:nvPr/>
        </p:nvPicPr>
        <p:blipFill>
          <a:blip r:embed="rId5"/>
          <a:stretch/>
        </p:blipFill>
        <p:spPr>
          <a:xfrm>
            <a:off x="0" y="0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86" y="1793768"/>
            <a:ext cx="4175641" cy="668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20502" y="2100651"/>
            <a:ext cx="3825589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15467"/>
              </p:ext>
            </p:extLst>
          </p:nvPr>
        </p:nvGraphicFramePr>
        <p:xfrm>
          <a:off x="4146091" y="1651830"/>
          <a:ext cx="7512935" cy="377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58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2374" y="1855465"/>
            <a:ext cx="3834826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467706"/>
              </p:ext>
            </p:extLst>
          </p:nvPr>
        </p:nvGraphicFramePr>
        <p:xfrm>
          <a:off x="4267200" y="1656621"/>
          <a:ext cx="7592291" cy="377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147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2374" y="1855465"/>
            <a:ext cx="3834826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444989"/>
              </p:ext>
            </p:extLst>
          </p:nvPr>
        </p:nvGraphicFramePr>
        <p:xfrm>
          <a:off x="4378036" y="1705980"/>
          <a:ext cx="7295404" cy="372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747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2374" y="1855465"/>
            <a:ext cx="3834826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905948"/>
              </p:ext>
            </p:extLst>
          </p:nvPr>
        </p:nvGraphicFramePr>
        <p:xfrm>
          <a:off x="4378036" y="1713958"/>
          <a:ext cx="7151930" cy="371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79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Habilidades del personal de biblioteca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0563" y="6312545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439672"/>
              </p:ext>
            </p:extLst>
          </p:nvPr>
        </p:nvGraphicFramePr>
        <p:xfrm>
          <a:off x="4302965" y="1671925"/>
          <a:ext cx="76104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50" y="2467262"/>
            <a:ext cx="3790950" cy="12573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4760" y="1422209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¿Cómo se adquieren las habilidades necesarias para las humanidades digitales?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50829" y="3846285"/>
            <a:ext cx="20884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/>
              <a:t>P</a:t>
            </a:r>
            <a:r>
              <a:rPr lang="es-ES" sz="1400" i="1" dirty="0" smtClean="0"/>
              <a:t>rincipalmente al poner la capacitación a disposición del personal a través de planes de desarrollo personal</a:t>
            </a:r>
            <a:endParaRPr lang="es-ES" sz="1400" i="1" dirty="0"/>
          </a:p>
        </p:txBody>
      </p:sp>
      <p:sp>
        <p:nvSpPr>
          <p:cNvPr id="5" name="Rectángulo 4"/>
          <p:cNvSpPr/>
          <p:nvPr/>
        </p:nvSpPr>
        <p:spPr>
          <a:xfrm>
            <a:off x="2481415" y="3846285"/>
            <a:ext cx="1579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/>
              <a:t>M</a:t>
            </a:r>
            <a:r>
              <a:rPr lang="es-ES" sz="1400" i="1" dirty="0" smtClean="0"/>
              <a:t>ediante la contratación de nuevo personal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949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Relación con los investigadores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44682"/>
              </p:ext>
            </p:extLst>
          </p:nvPr>
        </p:nvGraphicFramePr>
        <p:xfrm>
          <a:off x="554760" y="1912352"/>
          <a:ext cx="5396629" cy="36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977861"/>
              </p:ext>
            </p:extLst>
          </p:nvPr>
        </p:nvGraphicFramePr>
        <p:xfrm>
          <a:off x="6277874" y="1912351"/>
          <a:ext cx="5419644" cy="36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277560" y="6150668"/>
            <a:ext cx="9425901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70" dirty="0"/>
              <a:t>Digital </a:t>
            </a:r>
            <a:r>
              <a:rPr lang="es-ES" sz="1270" dirty="0" err="1"/>
              <a:t>Scholarship</a:t>
            </a:r>
            <a:r>
              <a:rPr lang="es-ES" sz="1270" dirty="0"/>
              <a:t> and Digital Cultural </a:t>
            </a:r>
            <a:r>
              <a:rPr lang="es-ES" sz="1270" dirty="0" err="1"/>
              <a:t>Heritage</a:t>
            </a:r>
            <a:r>
              <a:rPr lang="es-ES" sz="1270" dirty="0"/>
              <a:t> </a:t>
            </a:r>
            <a:r>
              <a:rPr lang="es-ES" sz="1270" dirty="0" err="1"/>
              <a:t>Collections</a:t>
            </a:r>
            <a:r>
              <a:rPr lang="es-ES" sz="1270" dirty="0"/>
              <a:t> </a:t>
            </a:r>
            <a:r>
              <a:rPr lang="es-ES" sz="1270" dirty="0" err="1"/>
              <a:t>Working</a:t>
            </a:r>
            <a:r>
              <a:rPr lang="es-ES" sz="1270" dirty="0"/>
              <a:t> </a:t>
            </a:r>
            <a:r>
              <a:rPr lang="es-ES" sz="1270" dirty="0" err="1"/>
              <a:t>Group</a:t>
            </a:r>
            <a:r>
              <a:rPr lang="es-ES" sz="1270" dirty="0"/>
              <a:t>: A Mini </a:t>
            </a:r>
            <a:r>
              <a:rPr lang="es-ES" sz="1270" dirty="0" err="1"/>
              <a:t>Survey</a:t>
            </a:r>
            <a:r>
              <a:rPr lang="es-ES" sz="1270" dirty="0"/>
              <a:t> of Digital </a:t>
            </a:r>
            <a:r>
              <a:rPr lang="es-ES" sz="1270" dirty="0" err="1"/>
              <a:t>Humanities</a:t>
            </a:r>
            <a:r>
              <a:rPr lang="es-ES" sz="1270" dirty="0"/>
              <a:t> in </a:t>
            </a:r>
            <a:r>
              <a:rPr lang="es-ES" sz="1270" dirty="0" err="1"/>
              <a:t>European</a:t>
            </a:r>
            <a:r>
              <a:rPr lang="es-ES" sz="1270" dirty="0"/>
              <a:t> </a:t>
            </a:r>
            <a:r>
              <a:rPr lang="es-ES" sz="1270" dirty="0" err="1"/>
              <a:t>Researh</a:t>
            </a:r>
            <a:r>
              <a:rPr lang="es-ES" sz="1270" dirty="0"/>
              <a:t> </a:t>
            </a:r>
            <a:r>
              <a:rPr lang="es-ES" sz="1270" dirty="0" err="1"/>
              <a:t>Libraries</a:t>
            </a:r>
            <a:r>
              <a:rPr lang="es-ES" sz="1270" dirty="0"/>
              <a:t>. En: </a:t>
            </a:r>
            <a:r>
              <a:rPr lang="es-ES" sz="1270" dirty="0">
                <a:hlinkClick r:id="rId7"/>
              </a:rPr>
              <a:t>https://libereurope.eu/article/a-mini-survey-of-digital-humanities-in-european-research-libraries/</a:t>
            </a:r>
            <a:r>
              <a:rPr lang="es-ES" sz="127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8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Relación con los investigadores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77560" y="6150668"/>
            <a:ext cx="9425901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70" dirty="0"/>
              <a:t>Digital </a:t>
            </a:r>
            <a:r>
              <a:rPr lang="es-ES" sz="1270" dirty="0" err="1"/>
              <a:t>Scholarship</a:t>
            </a:r>
            <a:r>
              <a:rPr lang="es-ES" sz="1270" dirty="0"/>
              <a:t> and Digital Cultural </a:t>
            </a:r>
            <a:r>
              <a:rPr lang="es-ES" sz="1270" dirty="0" err="1"/>
              <a:t>Heritage</a:t>
            </a:r>
            <a:r>
              <a:rPr lang="es-ES" sz="1270" dirty="0"/>
              <a:t> </a:t>
            </a:r>
            <a:r>
              <a:rPr lang="es-ES" sz="1270" dirty="0" err="1"/>
              <a:t>Collections</a:t>
            </a:r>
            <a:r>
              <a:rPr lang="es-ES" sz="1270" dirty="0"/>
              <a:t> </a:t>
            </a:r>
            <a:r>
              <a:rPr lang="es-ES" sz="1270" dirty="0" err="1"/>
              <a:t>Working</a:t>
            </a:r>
            <a:r>
              <a:rPr lang="es-ES" sz="1270" dirty="0"/>
              <a:t> </a:t>
            </a:r>
            <a:r>
              <a:rPr lang="es-ES" sz="1270" dirty="0" err="1"/>
              <a:t>Group</a:t>
            </a:r>
            <a:r>
              <a:rPr lang="es-ES" sz="1270" dirty="0"/>
              <a:t>: A Mini </a:t>
            </a:r>
            <a:r>
              <a:rPr lang="es-ES" sz="1270" dirty="0" err="1"/>
              <a:t>Survey</a:t>
            </a:r>
            <a:r>
              <a:rPr lang="es-ES" sz="1270" dirty="0"/>
              <a:t> of Digital </a:t>
            </a:r>
            <a:r>
              <a:rPr lang="es-ES" sz="1270" dirty="0" err="1"/>
              <a:t>Humanities</a:t>
            </a:r>
            <a:r>
              <a:rPr lang="es-ES" sz="1270" dirty="0"/>
              <a:t> in </a:t>
            </a:r>
            <a:r>
              <a:rPr lang="es-ES" sz="1270" dirty="0" err="1"/>
              <a:t>European</a:t>
            </a:r>
            <a:r>
              <a:rPr lang="es-ES" sz="1270" dirty="0"/>
              <a:t> </a:t>
            </a:r>
            <a:r>
              <a:rPr lang="es-ES" sz="1270" dirty="0" err="1"/>
              <a:t>Researh</a:t>
            </a:r>
            <a:r>
              <a:rPr lang="es-ES" sz="1270" dirty="0"/>
              <a:t> </a:t>
            </a:r>
            <a:r>
              <a:rPr lang="es-ES" sz="1270" dirty="0" err="1"/>
              <a:t>Libraries</a:t>
            </a:r>
            <a:r>
              <a:rPr lang="es-ES" sz="1270" dirty="0"/>
              <a:t>. En: </a:t>
            </a:r>
            <a:r>
              <a:rPr lang="es-ES" sz="1270" dirty="0">
                <a:hlinkClick r:id="rId5"/>
              </a:rPr>
              <a:t>https://libereurope.eu/article/a-mini-survey-of-digital-humanities-in-european-research-libraries/</a:t>
            </a:r>
            <a:r>
              <a:rPr lang="es-ES" sz="1270" dirty="0"/>
              <a:t>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367536"/>
              </p:ext>
            </p:extLst>
          </p:nvPr>
        </p:nvGraphicFramePr>
        <p:xfrm>
          <a:off x="1744560" y="1485152"/>
          <a:ext cx="8358007" cy="417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09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593686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Impacto y futuro: conclusiones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77560" y="1296304"/>
            <a:ext cx="5998539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La digitalización de las colecciones de las bibliotecas es una actividad fundamental para las bibliotecas junto con la preservación digital</a:t>
            </a:r>
          </a:p>
          <a:p>
            <a:pPr marL="457200" indent="-457200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La gestión de datos de investigación y la preservación digital sustentan las actividades de humanidades digitales</a:t>
            </a:r>
          </a:p>
          <a:p>
            <a:pPr marL="457200" indent="-457200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Mientras que algunas editoriales y otras organizaciones están construyendo una infraestructura de humanidades digitales, la biblioteca reconoce que algunas de estas soluciones son jardines vallados y se asegura de que los investigadores tengan acceso a los entornos y herramientas adecuados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7560" y="6349267"/>
            <a:ext cx="719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265" y="2159730"/>
            <a:ext cx="544068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64260" y="3888365"/>
            <a:ext cx="11506068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Las bibliotecas están trabajando tanto como colaboradoras como patrocinadoras de las actividades de humanidades digitales</a:t>
            </a:r>
          </a:p>
          <a:p>
            <a:pPr marL="457200" indent="-457200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La promoción y el desarrollo de capacidades son áreas clave en las que las bibliotecas deben participar</a:t>
            </a:r>
          </a:p>
          <a:p>
            <a:pPr marL="457200" indent="-457200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Para poder demostrar la entrega efectiva de actividades de humanidades digitales, las bibliotecas deben comenzar a identificar medidas y medir el impacto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7560" y="6349267"/>
            <a:ext cx="719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6142" y="564751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Impacto y futuro: conclusiones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820" y="1157604"/>
            <a:ext cx="7437120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03199" y="6295608"/>
            <a:ext cx="74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15809" y="1620735"/>
            <a:ext cx="5550239" cy="434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s-ES" sz="2539" dirty="0">
                <a:solidFill>
                  <a:srgbClr val="C00000"/>
                </a:solidFill>
              </a:rPr>
              <a:t>Crear una visión o una </a:t>
            </a:r>
            <a:r>
              <a:rPr lang="es-ES" sz="2539" dirty="0" smtClean="0">
                <a:solidFill>
                  <a:srgbClr val="C00000"/>
                </a:solidFill>
              </a:rPr>
              <a:t>meta</a:t>
            </a:r>
            <a:endParaRPr lang="es-ES" sz="2539" dirty="0">
              <a:solidFill>
                <a:srgbClr val="C00000"/>
              </a:solidFill>
            </a:endParaRP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Esto ayuda con la programación y la priorización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Al indicar claramente lo que se desea lograr u ofrecer, se crea un marco de actuación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Esto se puede compartir con los investigadores para que sepan qué esperar de la biblioteca y ayuda a gestionar las expectativas de los socios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3" y="2185497"/>
            <a:ext cx="57226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3583260" y="672574"/>
            <a:ext cx="274212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2800" b="0" strike="noStrike" spc="-1" dirty="0" smtClean="0">
                <a:solidFill>
                  <a:srgbClr val="C00000"/>
                </a:solidFill>
                <a:latin typeface="Arial"/>
                <a:ea typeface="Arial"/>
              </a:rPr>
              <a:t>Índice</a:t>
            </a:r>
            <a:endParaRPr lang="es-ES" sz="2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8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0" y="59735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40" y="1212681"/>
            <a:ext cx="11502674" cy="346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El apoyo de la Biblioteca a la investigación 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¿</a:t>
            </a:r>
            <a:r>
              <a:rPr lang="es-ES" sz="2176" dirty="0">
                <a:cs typeface="Arial" panose="020B0604020202020204" pitchFamily="34" charset="0"/>
              </a:rPr>
              <a:t>Por qué Humanidades Digitales?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Actividades de humanidades digitales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Habilidades del personal de biblioteca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Relación con los investigadores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Impacto y futuro: conclusiones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Recomendaciones clave</a:t>
            </a:r>
          </a:p>
          <a:p>
            <a:pPr marL="887428" lvl="1" indent="-414589"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>
                <a:cs typeface="Arial" panose="020B0604020202020204" pitchFamily="34" charset="0"/>
              </a:rPr>
              <a:t>Consejos de la British Library</a:t>
            </a:r>
          </a:p>
          <a:p>
            <a:pPr lvl="1" algn="just">
              <a:lnSpc>
                <a:spcPct val="114000"/>
              </a:lnSpc>
            </a:pPr>
            <a:endParaRPr lang="es-ES" sz="1814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184" y="4551923"/>
            <a:ext cx="2543577" cy="16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966" y="4559168"/>
            <a:ext cx="2587581" cy="16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0547" y="4551923"/>
            <a:ext cx="2536382" cy="16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" y="4551922"/>
            <a:ext cx="2333855" cy="163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89" y="4574026"/>
            <a:ext cx="2430672" cy="16103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7560" y="6284010"/>
            <a:ext cx="741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67318" y="1716757"/>
            <a:ext cx="5285671" cy="358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es-ES" sz="2539" dirty="0">
                <a:solidFill>
                  <a:srgbClr val="C00000"/>
                </a:solidFill>
              </a:rPr>
              <a:t>Medir el </a:t>
            </a:r>
            <a:r>
              <a:rPr lang="es-ES" sz="2539" dirty="0" smtClean="0">
                <a:solidFill>
                  <a:srgbClr val="C00000"/>
                </a:solidFill>
              </a:rPr>
              <a:t>impacto </a:t>
            </a:r>
            <a:endParaRPr lang="es-ES" sz="2539" dirty="0">
              <a:solidFill>
                <a:srgbClr val="C00000"/>
              </a:solidFill>
            </a:endParaRP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Identificar desde le principio cómo se medirán los logros y el impacto. 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Medir el impacto como parte de las agendas de investigación también proporciona nuevas formas para que los académicos valoren la biblioteca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81" y="1979822"/>
            <a:ext cx="576072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7560" y="6349267"/>
            <a:ext cx="719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80464" y="1782014"/>
            <a:ext cx="5276265" cy="331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3"/>
            </a:pPr>
            <a:r>
              <a:rPr lang="es-ES" sz="2539" dirty="0">
                <a:solidFill>
                  <a:srgbClr val="C00000"/>
                </a:solidFill>
              </a:rPr>
              <a:t>Seleccionar las actividades con inteligencia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Las humanidades digitales cubren una amplia gama de temas, técnicas y herramientas. No es necesario hacerlo todo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err="1"/>
              <a:t>Eliir</a:t>
            </a:r>
            <a:r>
              <a:rPr lang="es-ES" sz="2176" dirty="0"/>
              <a:t> lo que funcione mejor para la organización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873" y="1782014"/>
            <a:ext cx="568452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10837" y="6361657"/>
            <a:ext cx="737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573478" y="1209629"/>
            <a:ext cx="5507686" cy="525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es-ES" sz="2539" dirty="0" smtClean="0">
                <a:solidFill>
                  <a:srgbClr val="C00000"/>
                </a:solidFill>
              </a:rPr>
              <a:t>Reflejar la gama completa de la colección 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/>
              <a:t>Las bibliotecas contienen mucho más que papel y vitela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 smtClean="0"/>
              <a:t>Las colecciones de archivos y objetos forman piezas importantes del rompecabezas cuando se trata de comprender las colecciones tradicionales de libros, manuscritos, música y mapas, pero las bibliotecas están menos avanzadas en hacer que estas colecciones estén disponibles electrónicamente</a:t>
            </a:r>
            <a:endParaRPr lang="es-ES" sz="2176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38" y="1895880"/>
            <a:ext cx="59588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7560" y="6349267"/>
            <a:ext cx="719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7560" y="1652204"/>
            <a:ext cx="5540613" cy="366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5"/>
            </a:pPr>
            <a:r>
              <a:rPr lang="es-ES" sz="2539" dirty="0">
                <a:solidFill>
                  <a:srgbClr val="C00000"/>
                </a:solidFill>
              </a:rPr>
              <a:t>Tener confianza en la experiencia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Como creador de las colecciones digitales, el bibliotecario es el experto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Por lo tanto, es el socio ideal para los investigadores que necesitan saber más sobre la colección y cómo usarla y sobre cómo manejar el conocimiento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340" y="1936353"/>
            <a:ext cx="562356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10837" y="6361657"/>
            <a:ext cx="737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827799" y="1366580"/>
            <a:ext cx="6151765" cy="484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6"/>
            </a:pPr>
            <a:r>
              <a:rPr lang="es-ES" sz="2539" dirty="0">
                <a:solidFill>
                  <a:srgbClr val="C00000"/>
                </a:solidFill>
              </a:rPr>
              <a:t>Implicar a todos los colegas, no solo a los más obvios 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Las actividades de Humanidades Digitales tienen más éxito si cuentan con el apoyo de un gran número de miembros del personal de la biblioteca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Al mismo tiempo, el apoyo de la alta dirección es clave para liberar presupuestos y personal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Hay que pensar en cómo se desea desarrollar la capacidad y las redes dentro de la organización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60" y="1844913"/>
            <a:ext cx="520446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Recomendaciones clave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7560" y="6349267"/>
            <a:ext cx="719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54760" y="1697224"/>
            <a:ext cx="5248459" cy="40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s-ES" sz="2539" dirty="0">
                <a:solidFill>
                  <a:srgbClr val="C00000"/>
                </a:solidFill>
              </a:rPr>
              <a:t>Colaborar, colaborar, colaborar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La creación de una red es fundamental, ya que la investigación de Humanidades Digitales a menudo combina la experiencia de diferentes socios</a:t>
            </a:r>
          </a:p>
          <a:p>
            <a:pPr marL="887428" lvl="1" indent="-414589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176" dirty="0"/>
              <a:t>Una vez que se tenga una idea clara de lo que se quiere lograr, hay que salir y difundir los datos, el equipo y las ideas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557" y="1870605"/>
            <a:ext cx="55626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Consejos de la British Library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7560" y="6349267"/>
            <a:ext cx="719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</a:t>
            </a:r>
            <a:r>
              <a:rPr lang="es-ES" sz="1000" i="1" dirty="0" err="1"/>
              <a:t>Europe’s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</a:t>
            </a:r>
            <a:r>
              <a:rPr lang="es-ES" sz="1000" i="1" dirty="0" err="1"/>
              <a:t>Landscape</a:t>
            </a:r>
            <a:r>
              <a:rPr lang="es-ES" sz="1000" i="1" dirty="0"/>
              <a:t>: a </a:t>
            </a:r>
            <a:r>
              <a:rPr lang="es-ES" sz="1000" i="1" dirty="0" err="1"/>
              <a:t>report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LIBER’s</a:t>
            </a:r>
            <a:r>
              <a:rPr lang="es-ES" sz="1000" i="1" dirty="0"/>
              <a:t> Digital </a:t>
            </a:r>
            <a:r>
              <a:rPr lang="es-ES" sz="1000" i="1" dirty="0" err="1"/>
              <a:t>Humanities</a:t>
            </a:r>
            <a:r>
              <a:rPr lang="es-ES" sz="1000" i="1" dirty="0"/>
              <a:t> &amp; Digital Cultural </a:t>
            </a:r>
            <a:r>
              <a:rPr lang="es-ES" sz="1000" i="1" dirty="0" err="1"/>
              <a:t>Heritage</a:t>
            </a:r>
            <a:r>
              <a:rPr lang="es-ES" sz="1000" i="1" dirty="0"/>
              <a:t> </a:t>
            </a:r>
            <a:r>
              <a:rPr lang="es-ES" sz="1000" i="1" dirty="0" err="1"/>
              <a:t>Working</a:t>
            </a:r>
            <a:r>
              <a:rPr lang="es-ES" sz="1000" i="1" dirty="0"/>
              <a:t> </a:t>
            </a:r>
            <a:r>
              <a:rPr lang="es-ES" sz="1000" i="1" dirty="0" err="1"/>
              <a:t>Group</a:t>
            </a:r>
            <a:r>
              <a:rPr lang="es-ES" sz="1000" dirty="0"/>
              <a:t>. En: </a:t>
            </a:r>
            <a:r>
              <a:rPr lang="es-ES" sz="1000" dirty="0">
                <a:hlinkClick r:id="rId5"/>
              </a:rPr>
              <a:t>https://zenodo.org/record/3247286/files/LIBER%20DH%20Survey%20FINAL%20PRINT.pdf?download=1</a:t>
            </a:r>
            <a:r>
              <a:rPr lang="es-ES" sz="1000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7560" y="1455969"/>
            <a:ext cx="8526575" cy="484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Empieza con algo pequeño, empieza ahora: encuentra formas creativas de probar cosas nuevas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Reflexiona, documenta y comparte </a:t>
            </a:r>
            <a:r>
              <a:rPr lang="es-ES" sz="1600" dirty="0"/>
              <a:t>t</a:t>
            </a:r>
            <a:r>
              <a:rPr lang="es-ES" sz="1600" dirty="0" smtClean="0"/>
              <a:t>us lecciones aprendidas, ya sean grandes o pequeñas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Trabaja con socios que puedan apoyar las metas y los objetivos de la organización, p. </a:t>
            </a:r>
            <a:r>
              <a:rPr lang="es-ES" sz="1600" dirty="0"/>
              <a:t>e</a:t>
            </a:r>
            <a:r>
              <a:rPr lang="es-ES" sz="1600" dirty="0" smtClean="0"/>
              <a:t>. </a:t>
            </a:r>
            <a:r>
              <a:rPr lang="es-ES" sz="1600" dirty="0" err="1" smtClean="0"/>
              <a:t>Wikimedia</a:t>
            </a:r>
            <a:r>
              <a:rPr lang="es-ES" sz="1600" dirty="0" smtClean="0"/>
              <a:t>, Laboratorios de desarrollo de bibliotecas, etc.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Se lo más abierto posible: ¡esto desbloqueará más valor para tu organización que cualquier otra cosa que hagas!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Aprovecha y celebra los conocimientos y habilidades existentes del personal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Invierte en capacitar al personal para que puedan colaborar mejor en proyectos de </a:t>
            </a:r>
            <a:r>
              <a:rPr lang="es-ES" sz="1600" smtClean="0"/>
              <a:t>humanidades digitales </a:t>
            </a:r>
            <a:r>
              <a:rPr lang="es-ES" sz="1600" dirty="0" smtClean="0"/>
              <a:t>con otros; esta inversión se reembolsará en subvenciones y licitaciones de financiación exitosas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Comparte lo que no funcionó: esto puede ahorrar tiempo y esfuerzo a otras personas</a:t>
            </a:r>
          </a:p>
          <a:p>
            <a:pPr marL="466413" indent="-466413" fontAlgn="base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/>
              <a:t>Celebra los éxitos, ya sea como estudios de caso o historias. Cuanto más puedas compartir las palabras de tus colaboradores, más convincente serás</a:t>
            </a:r>
            <a:endParaRPr lang="es-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135" y="1366580"/>
            <a:ext cx="3009900" cy="49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" y="1"/>
            <a:ext cx="12192001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94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Imagen 96"/>
          <p:cNvPicPr/>
          <p:nvPr/>
        </p:nvPicPr>
        <p:blipFill>
          <a:blip r:embed="rId4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E743D2-40F9-498A-86E6-C8D5FE946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60" y="626691"/>
            <a:ext cx="3256018" cy="59810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5000578" y="2392219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C00000"/>
                </a:solidFill>
              </a:rPr>
              <a:t>¡Muchas gracias!</a:t>
            </a:r>
          </a:p>
          <a:p>
            <a:pPr algn="ctr"/>
            <a:r>
              <a:rPr lang="es-ES" sz="4400" dirty="0">
                <a:solidFill>
                  <a:srgbClr val="C00000"/>
                </a:solidFill>
              </a:rPr>
              <a:t>t</a:t>
            </a:r>
            <a:r>
              <a:rPr lang="es-ES" sz="4400" dirty="0" smtClean="0">
                <a:solidFill>
                  <a:srgbClr val="C00000"/>
                </a:solidFill>
              </a:rPr>
              <a:t>eresa.malo@uc3m.es</a:t>
            </a:r>
            <a:endParaRPr lang="es-E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06" y="1316809"/>
            <a:ext cx="9839589" cy="34480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77560" y="668766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>
                <a:solidFill>
                  <a:srgbClr val="C00000"/>
                </a:solidFill>
                <a:cs typeface="Arial" panose="020B0604020202020204" pitchFamily="34" charset="0"/>
              </a:rPr>
              <a:t>El apoyo de la Biblioteca a la investigación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176206" y="4828079"/>
            <a:ext cx="10045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Fuente: </a:t>
            </a:r>
            <a:r>
              <a:rPr lang="es-ES" sz="1100" dirty="0" err="1"/>
              <a:t>ExLibris</a:t>
            </a:r>
            <a:r>
              <a:rPr lang="es-ES" sz="1100" dirty="0"/>
              <a:t> (2019): </a:t>
            </a:r>
            <a:r>
              <a:rPr lang="es-ES" sz="1100" i="1" dirty="0" err="1"/>
              <a:t>Supporting</a:t>
            </a:r>
            <a:r>
              <a:rPr lang="es-ES" sz="1100" i="1" dirty="0"/>
              <a:t> </a:t>
            </a:r>
            <a:r>
              <a:rPr lang="es-ES" sz="1100" i="1" dirty="0" err="1"/>
              <a:t>academic</a:t>
            </a:r>
            <a:r>
              <a:rPr lang="es-ES" sz="1100" i="1" dirty="0"/>
              <a:t> </a:t>
            </a:r>
            <a:r>
              <a:rPr lang="es-ES" sz="1100" i="1" dirty="0" err="1"/>
              <a:t>research</a:t>
            </a:r>
            <a:r>
              <a:rPr lang="es-ES" sz="1100" i="1" dirty="0"/>
              <a:t>: </a:t>
            </a:r>
            <a:r>
              <a:rPr lang="es-ES" sz="1100" i="1" dirty="0" err="1"/>
              <a:t>Understanding</a:t>
            </a:r>
            <a:r>
              <a:rPr lang="es-ES" sz="1100" i="1" dirty="0"/>
              <a:t> </a:t>
            </a:r>
            <a:r>
              <a:rPr lang="es-ES" sz="1100" i="1" dirty="0" err="1"/>
              <a:t>the</a:t>
            </a:r>
            <a:r>
              <a:rPr lang="es-ES" sz="1100" i="1" dirty="0"/>
              <a:t> </a:t>
            </a:r>
            <a:r>
              <a:rPr lang="es-ES" sz="1100" i="1" dirty="0" err="1"/>
              <a:t>challenges</a:t>
            </a:r>
            <a:r>
              <a:rPr lang="es-ES" sz="1100" dirty="0"/>
              <a:t>. Disponible en: </a:t>
            </a:r>
            <a:r>
              <a:rPr lang="es-ES" sz="1100" dirty="0">
                <a:hlinkClick r:id="rId5"/>
              </a:rPr>
              <a:t>https://page.exlibrisgroup.com/hubfs/HQ_Research/Supporting%20Academic%20Research%20-%20Understanding%20Researcher%20Challenges.pdf</a:t>
            </a:r>
            <a:endParaRPr lang="es-ES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413484" y="5332373"/>
            <a:ext cx="9390603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990" dirty="0">
                <a:solidFill>
                  <a:srgbClr val="C00000"/>
                </a:solidFill>
              </a:rPr>
              <a:t>+ Humanidades Digitales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72722" y="1853076"/>
            <a:ext cx="968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Proporcionar servicios de datos de investigación</a:t>
            </a:r>
            <a:endParaRPr lang="es-ES" sz="9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822397" y="1863565"/>
            <a:ext cx="1052941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Sensibilizar al personal académico sobre temas de investigación</a:t>
            </a:r>
            <a:endParaRPr lang="es-ES" sz="9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039728" y="1932814"/>
            <a:ext cx="968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Ninguno de los anteriores</a:t>
            </a:r>
            <a:endParaRPr lang="es-ES" sz="9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019623" y="1957561"/>
            <a:ext cx="9687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Otro</a:t>
            </a:r>
            <a:endParaRPr lang="es-ES" sz="9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767718" y="1898345"/>
            <a:ext cx="968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Verificar y enriquecer la calidad de los metadatos</a:t>
            </a:r>
            <a:endParaRPr lang="es-ES" sz="9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492881" y="1868078"/>
            <a:ext cx="968772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Proporcionar informes de impacto en relación con la investigación</a:t>
            </a:r>
            <a:endParaRPr lang="es-ES" sz="9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81060" y="1932814"/>
            <a:ext cx="968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Depositar publicaciones y conjuntos de datos</a:t>
            </a:r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35739" y="1898345"/>
            <a:ext cx="968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Asegurar el cumplimiento de las regulaciones</a:t>
            </a:r>
            <a:endParaRPr lang="es-ES" sz="9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327400" y="1863565"/>
            <a:ext cx="103577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Proporcionar formación en competencias digitales e informacionales</a:t>
            </a:r>
            <a:endParaRPr lang="es-ES" sz="9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176206" y="4485700"/>
            <a:ext cx="14779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300 respuestas</a:t>
            </a:r>
            <a:endParaRPr lang="es-ES" sz="1000" dirty="0"/>
          </a:p>
        </p:txBody>
      </p:sp>
      <p:sp>
        <p:nvSpPr>
          <p:cNvPr id="3" name="Rectángulo 2"/>
          <p:cNvSpPr/>
          <p:nvPr/>
        </p:nvSpPr>
        <p:spPr>
          <a:xfrm>
            <a:off x="2241494" y="1463773"/>
            <a:ext cx="807585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chemeClr val="accent1">
                    <a:lumMod val="75000"/>
                  </a:schemeClr>
                </a:solidFill>
              </a:rPr>
              <a:t>¿Cuál de las siguientes opciones espera que haga la biblioteca para respaldar su papel como investigador?</a:t>
            </a:r>
          </a:p>
        </p:txBody>
      </p:sp>
    </p:spTree>
    <p:extLst>
      <p:ext uri="{BB962C8B-B14F-4D97-AF65-F5344CB8AC3E}">
        <p14:creationId xmlns:p14="http://schemas.microsoft.com/office/powerpoint/2010/main" val="29613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8947" y="2381683"/>
            <a:ext cx="4656142" cy="3015971"/>
          </a:xfrm>
          <a:prstGeom prst="rect">
            <a:avLst/>
          </a:prstGeom>
        </p:spPr>
      </p:pic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5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358838" y="567090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¿Por qué humanidades digitales?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3693" y="1467984"/>
            <a:ext cx="11210285" cy="111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942" indent="-310942" fontAlgn="base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El progreso en la aplicación de las tecnologías digitales al ámbito de las Humanidades configura actualmente un espacio propio de conocimiento abierto destinado a contestar o replantear las preguntas propias de las humanidades y de las ciencias sociales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3693" y="2598065"/>
            <a:ext cx="6767758" cy="258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942" indent="-310942" fontAlgn="base">
              <a:lnSpc>
                <a:spcPct val="114000"/>
              </a:lnSpc>
              <a:spcAft>
                <a:spcPts val="544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También tiene que ver con el conocimiento, desarrollo y difusión del patrimonio histórico y </a:t>
            </a:r>
            <a:r>
              <a:rPr lang="es-ES" sz="2000" dirty="0" smtClean="0"/>
              <a:t>cultural</a:t>
            </a:r>
          </a:p>
          <a:p>
            <a:pPr marL="310942" indent="-310942" fontAlgn="base">
              <a:lnSpc>
                <a:spcPct val="114000"/>
              </a:lnSpc>
              <a:spcAft>
                <a:spcPts val="544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De </a:t>
            </a:r>
            <a:r>
              <a:rPr lang="es-ES" sz="2000" dirty="0"/>
              <a:t>hecho, </a:t>
            </a:r>
            <a:r>
              <a:rPr lang="es-ES" sz="2000" dirty="0" smtClean="0"/>
              <a:t>es </a:t>
            </a:r>
            <a:r>
              <a:rPr lang="es-ES" sz="2000" dirty="0"/>
              <a:t>fundamentalmente el apoyo que la biblioteca puede aportar a los temas y grupos de investigación en el área de Humanidades y Ciencias Sociales, que tiene mucho que ver con el uso de la tecnología y la organización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11166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358838" y="567090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Panorama europeo de las </a:t>
            </a:r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351" y="1216601"/>
            <a:ext cx="3825240" cy="533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5569800" y="2879684"/>
            <a:ext cx="62454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Europe’s</a:t>
            </a:r>
            <a:r>
              <a:rPr lang="es-ES" sz="2000" i="1" dirty="0" smtClean="0"/>
              <a:t> </a:t>
            </a:r>
            <a:r>
              <a:rPr lang="es-ES" sz="2000" i="1" dirty="0"/>
              <a:t>Digital </a:t>
            </a:r>
            <a:r>
              <a:rPr lang="es-ES" sz="2000" i="1" dirty="0" err="1"/>
              <a:t>humanities</a:t>
            </a:r>
            <a:r>
              <a:rPr lang="es-ES" sz="2000" i="1" dirty="0"/>
              <a:t> </a:t>
            </a:r>
            <a:r>
              <a:rPr lang="es-ES" sz="2000" i="1" dirty="0" err="1"/>
              <a:t>Landscape</a:t>
            </a:r>
            <a:r>
              <a:rPr lang="es-ES" sz="2000" i="1" dirty="0"/>
              <a:t>: a </a:t>
            </a:r>
            <a:r>
              <a:rPr lang="es-ES" sz="2000" i="1" dirty="0" err="1"/>
              <a:t>report</a:t>
            </a:r>
            <a:r>
              <a:rPr lang="es-ES" sz="2000" i="1" dirty="0"/>
              <a:t> </a:t>
            </a:r>
            <a:r>
              <a:rPr lang="es-ES" sz="2000" i="1" dirty="0" err="1"/>
              <a:t>from</a:t>
            </a:r>
            <a:r>
              <a:rPr lang="es-ES" sz="2000" i="1" dirty="0"/>
              <a:t> </a:t>
            </a:r>
            <a:r>
              <a:rPr lang="es-ES" sz="2000" i="1" dirty="0" err="1"/>
              <a:t>LIBER’s</a:t>
            </a:r>
            <a:r>
              <a:rPr lang="es-ES" sz="2000" i="1" dirty="0"/>
              <a:t> Digital </a:t>
            </a:r>
            <a:r>
              <a:rPr lang="es-ES" sz="2000" i="1" dirty="0" err="1"/>
              <a:t>Humanities</a:t>
            </a:r>
            <a:r>
              <a:rPr lang="es-ES" sz="2000" i="1" dirty="0"/>
              <a:t> &amp; Digital Cultural </a:t>
            </a:r>
            <a:r>
              <a:rPr lang="es-ES" sz="2000" i="1" dirty="0" err="1"/>
              <a:t>Heritage</a:t>
            </a:r>
            <a:r>
              <a:rPr lang="es-ES" sz="2000" i="1" dirty="0"/>
              <a:t> </a:t>
            </a:r>
            <a:r>
              <a:rPr lang="es-ES" sz="2000" i="1" dirty="0" err="1"/>
              <a:t>Working</a:t>
            </a:r>
            <a:r>
              <a:rPr lang="es-ES" sz="2000" i="1" dirty="0"/>
              <a:t> </a:t>
            </a:r>
            <a:r>
              <a:rPr lang="es-ES" sz="2000" i="1" dirty="0" err="1" smtClean="0"/>
              <a:t>Group</a:t>
            </a:r>
            <a:endParaRPr lang="es-ES" sz="2000" dirty="0" smtClean="0"/>
          </a:p>
          <a:p>
            <a:r>
              <a:rPr lang="es-ES" sz="1400" dirty="0" err="1" smtClean="0"/>
              <a:t>En:</a:t>
            </a:r>
            <a:r>
              <a:rPr lang="es-ES" sz="1400" dirty="0" err="1" smtClean="0">
                <a:hlinkClick r:id="rId6"/>
              </a:rPr>
              <a:t>https</a:t>
            </a:r>
            <a:r>
              <a:rPr lang="es-ES" sz="1400" dirty="0">
                <a:hlinkClick r:id="rId6"/>
              </a:rPr>
              <a:t>://zenodo.org/record/3247286/files/LIBER%20DH%20Survey%20FINAL%20PRINT.pdf?download=1</a:t>
            </a:r>
            <a:r>
              <a:rPr lang="es-ES" sz="1400" dirty="0"/>
              <a:t>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53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77963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54760" y="1817619"/>
            <a:ext cx="3934113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961818"/>
              </p:ext>
            </p:extLst>
          </p:nvPr>
        </p:nvGraphicFramePr>
        <p:xfrm>
          <a:off x="4603407" y="1510002"/>
          <a:ext cx="6957329" cy="424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193309" y="5827226"/>
            <a:ext cx="8104265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6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0574" y="1855465"/>
            <a:ext cx="3948249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231749"/>
              </p:ext>
            </p:extLst>
          </p:nvPr>
        </p:nvGraphicFramePr>
        <p:xfrm>
          <a:off x="4317705" y="1410869"/>
          <a:ext cx="7481150" cy="429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3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8211" y="1855465"/>
            <a:ext cx="3797880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008386"/>
              </p:ext>
            </p:extLst>
          </p:nvPr>
        </p:nvGraphicFramePr>
        <p:xfrm>
          <a:off x="4146091" y="1387045"/>
          <a:ext cx="7553887" cy="434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9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37846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7846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77560" y="706252"/>
            <a:ext cx="1110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Actividades de humanidades digitales</a:t>
            </a:r>
            <a:endParaRPr lang="es-E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21D6AC-B92B-4185-BF60-57908F5F7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-83081"/>
            <a:ext cx="4460823" cy="71378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77560" y="1855465"/>
            <a:ext cx="3879273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Captura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Creación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Enriquecimiento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>
                <a:solidFill>
                  <a:srgbClr val="C00000"/>
                </a:solidFill>
              </a:rPr>
              <a:t>Análisis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Interpretación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Almacenamiento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Difusión de datos</a:t>
            </a:r>
          </a:p>
          <a:p>
            <a:pPr marL="414589" indent="-414589" fontAlgn="base">
              <a:lnSpc>
                <a:spcPct val="114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" sz="2176" dirty="0"/>
              <a:t>Meta-actividades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46091" y="5795309"/>
            <a:ext cx="80076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8" dirty="0"/>
              <a:t>Fuente: </a:t>
            </a:r>
            <a:r>
              <a:rPr lang="es-ES" sz="1088" i="1" dirty="0" err="1"/>
              <a:t>Europe’s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</a:t>
            </a:r>
            <a:r>
              <a:rPr lang="es-ES" sz="1088" i="1" dirty="0" err="1"/>
              <a:t>Landscape</a:t>
            </a:r>
            <a:r>
              <a:rPr lang="es-ES" sz="1088" i="1" dirty="0"/>
              <a:t>: a </a:t>
            </a:r>
            <a:r>
              <a:rPr lang="es-ES" sz="1088" i="1" dirty="0" err="1"/>
              <a:t>report</a:t>
            </a:r>
            <a:r>
              <a:rPr lang="es-ES" sz="1088" i="1" dirty="0"/>
              <a:t> </a:t>
            </a:r>
            <a:r>
              <a:rPr lang="es-ES" sz="1088" i="1" dirty="0" err="1"/>
              <a:t>from</a:t>
            </a:r>
            <a:r>
              <a:rPr lang="es-ES" sz="1088" i="1" dirty="0"/>
              <a:t> </a:t>
            </a:r>
            <a:r>
              <a:rPr lang="es-ES" sz="1088" i="1" dirty="0" err="1"/>
              <a:t>LIBER’s</a:t>
            </a:r>
            <a:r>
              <a:rPr lang="es-ES" sz="1088" i="1" dirty="0"/>
              <a:t> Digital </a:t>
            </a:r>
            <a:r>
              <a:rPr lang="es-ES" sz="1088" i="1" dirty="0" err="1"/>
              <a:t>Humanities</a:t>
            </a:r>
            <a:r>
              <a:rPr lang="es-ES" sz="1088" i="1" dirty="0"/>
              <a:t> &amp; Digital Cultural </a:t>
            </a:r>
            <a:r>
              <a:rPr lang="es-ES" sz="1088" i="1" dirty="0" err="1"/>
              <a:t>Heritage</a:t>
            </a:r>
            <a:r>
              <a:rPr lang="es-ES" sz="1088" i="1" dirty="0"/>
              <a:t> </a:t>
            </a:r>
            <a:r>
              <a:rPr lang="es-ES" sz="1088" i="1" dirty="0" err="1"/>
              <a:t>Working</a:t>
            </a:r>
            <a:r>
              <a:rPr lang="es-ES" sz="1088" i="1" dirty="0"/>
              <a:t> </a:t>
            </a:r>
            <a:r>
              <a:rPr lang="es-ES" sz="1088" i="1" dirty="0" err="1"/>
              <a:t>Group</a:t>
            </a:r>
            <a:r>
              <a:rPr lang="es-ES" sz="1088" dirty="0"/>
              <a:t>. En: </a:t>
            </a:r>
            <a:r>
              <a:rPr lang="es-ES" sz="1088" dirty="0">
                <a:hlinkClick r:id="rId5"/>
              </a:rPr>
              <a:t>https://zenodo.org/record/3247286/files/LIBER%20DH%20Survey%20FINAL%20PRINT.pdf?download=1</a:t>
            </a:r>
            <a:r>
              <a:rPr lang="es-ES" sz="1088" dirty="0"/>
              <a:t>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2309"/>
              </p:ext>
            </p:extLst>
          </p:nvPr>
        </p:nvGraphicFramePr>
        <p:xfrm>
          <a:off x="4304145" y="1355721"/>
          <a:ext cx="7530372" cy="43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07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11614</TotalTime>
  <Words>2008</Words>
  <Application>Microsoft Office PowerPoint</Application>
  <PresentationFormat>Panorámica</PresentationFormat>
  <Paragraphs>548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Consorcio Madroño</dc:title>
  <dc:subject/>
  <dc:creator>MALO DE MOLINA MARTIN-MONTALVO, MARIA TERESA</dc:creator>
  <dc:description/>
  <cp:lastModifiedBy> </cp:lastModifiedBy>
  <cp:revision>30</cp:revision>
  <dcterms:created xsi:type="dcterms:W3CDTF">2021-09-21T18:37:30Z</dcterms:created>
  <dcterms:modified xsi:type="dcterms:W3CDTF">2021-10-05T10:39:59Z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Personalizado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3</vt:r8>
  </property>
</Properties>
</file>