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3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1903C0DC-9D3A-4EF4-9F3C-CA0D08A9A395}" type="slidenum">
              <a:rPr lang="en-US" sz="1400" b="0" strike="noStrike" spc="-1">
                <a:latin typeface="Times New Roman"/>
              </a:rPr>
              <a:t>‹Nº›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891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3525" cy="3719512"/>
          </a:xfrm>
          <a:prstGeom prst="rect">
            <a:avLst/>
          </a:prstGeom>
        </p:spPr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3480" cy="4462920"/>
          </a:xfrm>
          <a:prstGeom prst="rect">
            <a:avLst/>
          </a:prstGeom>
        </p:spPr>
        <p:txBody>
          <a:bodyPr lIns="92160" tIns="46080" rIns="9216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60" name="CustomShape 3"/>
          <p:cNvSpPr/>
          <p:nvPr/>
        </p:nvSpPr>
        <p:spPr>
          <a:xfrm>
            <a:off x="3850560" y="9430200"/>
            <a:ext cx="2940840" cy="49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</a:pPr>
            <a:fld id="{3E704DEE-67EF-47E2-8370-2932FEB722AF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8735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3525" cy="3719512"/>
          </a:xfrm>
          <a:prstGeom prst="rect">
            <a:avLst/>
          </a:prstGeom>
        </p:spPr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3480" cy="4462920"/>
          </a:xfrm>
          <a:prstGeom prst="rect">
            <a:avLst/>
          </a:prstGeom>
        </p:spPr>
        <p:txBody>
          <a:bodyPr lIns="92160" tIns="46080" rIns="92160" bIns="46080">
            <a:noAutofit/>
          </a:bodyPr>
          <a:lstStyle/>
          <a:p>
            <a:endParaRPr lang="en-US" sz="2000" b="0" strike="noStrike" spc="-1" dirty="0">
              <a:latin typeface="Arial"/>
            </a:endParaRPr>
          </a:p>
        </p:txBody>
      </p:sp>
      <p:sp>
        <p:nvSpPr>
          <p:cNvPr id="63" name="CustomShape 3"/>
          <p:cNvSpPr/>
          <p:nvPr/>
        </p:nvSpPr>
        <p:spPr>
          <a:xfrm>
            <a:off x="3850560" y="9430200"/>
            <a:ext cx="2940840" cy="49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</a:pPr>
            <a:fld id="{70E51F09-7653-4113-A587-C4C5AED28767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141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2209680" y="1845000"/>
            <a:ext cx="7767720" cy="1465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3200" b="1" strike="noStrike" spc="-1">
                <a:solidFill>
                  <a:srgbClr val="A50021"/>
                </a:solidFill>
                <a:latin typeface="Calibri"/>
                <a:ea typeface="DejaVu Sans"/>
              </a:rPr>
              <a:t>Jornada Consorcio Madroño</a:t>
            </a:r>
            <a:r>
              <a:t/>
            </a:r>
            <a:br/>
            <a:r>
              <a:rPr lang="es-ES" sz="2400" b="1" strike="noStrike" spc="-1">
                <a:solidFill>
                  <a:srgbClr val="A50021"/>
                </a:solidFill>
                <a:latin typeface="Calibri"/>
                <a:ea typeface="DejaVu Sans"/>
              </a:rPr>
              <a:t>“La biblioteca y las Humanidades Digitales”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-52560" y="3795120"/>
            <a:ext cx="12163680" cy="493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2600" b="1" strike="noStrike" spc="-1">
                <a:solidFill>
                  <a:srgbClr val="A50021"/>
                </a:solidFill>
                <a:latin typeface="Calibri"/>
                <a:ea typeface="DejaVu Sans"/>
              </a:rPr>
              <a:t>Madrid, 7 de octubre de 2021</a:t>
            </a:r>
            <a:endParaRPr lang="en-US" sz="2600" b="0" strike="noStrike" spc="-1">
              <a:latin typeface="Arial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0" y="0"/>
            <a:ext cx="12187440" cy="5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4"/>
          <p:cNvSpPr/>
          <p:nvPr/>
        </p:nvSpPr>
        <p:spPr>
          <a:xfrm>
            <a:off x="0" y="6618960"/>
            <a:ext cx="12161160" cy="2343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5"/>
          <p:cNvSpPr/>
          <p:nvPr/>
        </p:nvSpPr>
        <p:spPr>
          <a:xfrm>
            <a:off x="4727880" y="5604120"/>
            <a:ext cx="2499840" cy="502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9" name="Imagen 87"/>
          <p:cNvPicPr/>
          <p:nvPr/>
        </p:nvPicPr>
        <p:blipFill>
          <a:blip r:embed="rId3"/>
          <a:stretch/>
        </p:blipFill>
        <p:spPr>
          <a:xfrm>
            <a:off x="4104000" y="1224000"/>
            <a:ext cx="3040920" cy="1076400"/>
          </a:xfrm>
          <a:prstGeom prst="rect">
            <a:avLst/>
          </a:prstGeom>
          <a:ln w="0">
            <a:noFill/>
          </a:ln>
        </p:spPr>
      </p:pic>
      <p:pic>
        <p:nvPicPr>
          <p:cNvPr id="50" name="Imagen 88"/>
          <p:cNvPicPr/>
          <p:nvPr/>
        </p:nvPicPr>
        <p:blipFill>
          <a:blip r:embed="rId4"/>
          <a:stretch/>
        </p:blipFill>
        <p:spPr>
          <a:xfrm>
            <a:off x="0" y="0"/>
            <a:ext cx="551160" cy="552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2209680" y="1845000"/>
            <a:ext cx="7767720" cy="1465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-52560" y="3795120"/>
            <a:ext cx="12163680" cy="493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3"/>
          <p:cNvSpPr/>
          <p:nvPr/>
        </p:nvSpPr>
        <p:spPr>
          <a:xfrm>
            <a:off x="0" y="0"/>
            <a:ext cx="12187440" cy="5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4"/>
          <p:cNvSpPr/>
          <p:nvPr/>
        </p:nvSpPr>
        <p:spPr>
          <a:xfrm>
            <a:off x="0" y="6618960"/>
            <a:ext cx="12161160" cy="2343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5"/>
          <p:cNvSpPr/>
          <p:nvPr/>
        </p:nvSpPr>
        <p:spPr>
          <a:xfrm>
            <a:off x="4727880" y="5604120"/>
            <a:ext cx="2499840" cy="502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6" name="Imagen 88_1"/>
          <p:cNvPicPr/>
          <p:nvPr/>
        </p:nvPicPr>
        <p:blipFill>
          <a:blip r:embed="rId3"/>
          <a:stretch/>
        </p:blipFill>
        <p:spPr>
          <a:xfrm>
            <a:off x="0" y="0"/>
            <a:ext cx="551160" cy="5526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57" name="Table 6"/>
          <p:cNvGraphicFramePr/>
          <p:nvPr>
            <p:extLst>
              <p:ext uri="{D42A27DB-BD31-4B8C-83A1-F6EECF244321}">
                <p14:modId xmlns:p14="http://schemas.microsoft.com/office/powerpoint/2010/main" val="857255462"/>
              </p:ext>
            </p:extLst>
          </p:nvPr>
        </p:nvGraphicFramePr>
        <p:xfrm>
          <a:off x="338760" y="731880"/>
          <a:ext cx="11505960" cy="5547360"/>
        </p:xfrm>
        <a:graphic>
          <a:graphicData uri="http://schemas.openxmlformats.org/drawingml/2006/table">
            <a:tbl>
              <a:tblPr/>
              <a:tblGrid>
                <a:gridCol w="709920"/>
                <a:gridCol w="10796040"/>
              </a:tblGrid>
              <a:tr h="4032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 dirty="0">
                          <a:latin typeface="Arial"/>
                        </a:rPr>
                        <a:t>10.00</a:t>
                      </a:r>
                      <a:endParaRPr lang="es-ES" sz="1600" b="0" strike="noStrike" spc="-1" dirty="0">
                        <a:latin typeface="Arial"/>
                        <a:ea typeface="Times New Roman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1" strike="noStrike" spc="-1">
                          <a:latin typeface="Arial"/>
                          <a:ea typeface="Times New Roman"/>
                        </a:rPr>
                        <a:t>Bienvenida y presentación</a:t>
                      </a:r>
                      <a:endParaRPr lang="en-US" sz="16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  <a:ea typeface="Times New Roman"/>
                        </a:rPr>
                        <a:t>Ianko López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13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10.10</a:t>
                      </a:r>
                      <a:endParaRPr lang="es-ES" sz="1600" b="0" strike="noStrike" spc="-1">
                        <a:latin typeface="Arial"/>
                        <a:ea typeface="Times New Roman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1" strike="noStrike" spc="-1">
                          <a:latin typeface="Arial"/>
                          <a:ea typeface="Times New Roman"/>
                        </a:rPr>
                        <a:t>Presentación general: “Las Humanidades digitales: contexto e importancia”</a:t>
                      </a:r>
                      <a:endParaRPr lang="en-US" sz="16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  <a:ea typeface="Times New Roman"/>
                        </a:rPr>
                        <a:t>Teresa Malo de Molina. Directora de biblioteca. UC3M.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233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10.30</a:t>
                      </a:r>
                      <a:endParaRPr lang="es-ES" sz="1600" b="0" strike="noStrike" spc="-1">
                        <a:latin typeface="Arial"/>
                        <a:ea typeface="Times New Roman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1" strike="noStrike" spc="-1" dirty="0">
                          <a:latin typeface="Arial"/>
                        </a:rPr>
                        <a:t>“FRONTESPO. Proyecto de datos en abierto en humanidades digitales en la Biblioteca de la UAH”</a:t>
                      </a:r>
                      <a:endParaRPr lang="en-US" sz="16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 dirty="0" smtClean="0">
                          <a:latin typeface="Arial"/>
                        </a:rPr>
                        <a:t>Irene </a:t>
                      </a:r>
                      <a:r>
                        <a:rPr lang="es-ES" sz="1600" b="0" strike="noStrike" spc="-1" smtClean="0">
                          <a:latin typeface="Arial"/>
                        </a:rPr>
                        <a:t>Sánchez Izquierdo</a:t>
                      </a:r>
                      <a:r>
                        <a:rPr lang="es-ES" sz="1600" b="0" strike="noStrike" spc="-1" dirty="0" smtClean="0">
                          <a:latin typeface="Arial"/>
                        </a:rPr>
                        <a:t>, </a:t>
                      </a:r>
                      <a:r>
                        <a:rPr lang="es-ES" sz="1600" b="0" strike="noStrike" spc="-1" dirty="0">
                          <a:latin typeface="Arial"/>
                        </a:rPr>
                        <a:t>Rosa M. Gallego López. UAH.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2311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11.00</a:t>
                      </a:r>
                      <a:endParaRPr lang="es-ES" sz="1600" b="0" strike="noStrike" spc="-1">
                        <a:latin typeface="Arial"/>
                        <a:ea typeface="Times New Roman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1" strike="noStrike" spc="-1">
                          <a:latin typeface="Arial"/>
                        </a:rPr>
                        <a:t>Descanso / Café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147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11.30</a:t>
                      </a:r>
                      <a:endParaRPr lang="es-ES" sz="1600" b="0" strike="noStrike" spc="-1">
                        <a:latin typeface="Arial"/>
                        <a:ea typeface="Times New Roman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1" strike="noStrike" spc="-1">
                          <a:latin typeface="Arial"/>
                        </a:rPr>
                        <a:t>“Transferencia de resultados de investigación: evolución y desarrollo del apoyo de la biblioteca UC3M en nuevos proyectos de Humanidades Digitales”</a:t>
                      </a:r>
                      <a:endParaRPr lang="en-US" sz="16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Inmaculada Muro, Mar Bujalance. UC3M. 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327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12.00</a:t>
                      </a:r>
                      <a:endParaRPr lang="es-ES" sz="1600" b="0" strike="noStrike" spc="-1">
                        <a:latin typeface="Arial"/>
                        <a:ea typeface="Times New Roman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1" strike="noStrike" spc="-1">
                          <a:latin typeface="Arial"/>
                        </a:rPr>
                        <a:t>“LINHD UNED: herramientas y soluciones. Proyectos de futuro”</a:t>
                      </a:r>
                      <a:endParaRPr lang="en-US" sz="16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Beatriz Tejada, Isabel Calzas. UNED.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13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12.30</a:t>
                      </a:r>
                      <a:endParaRPr lang="es-ES" sz="1600" b="0" strike="noStrike" spc="-1">
                        <a:latin typeface="Arial"/>
                        <a:ea typeface="Times New Roman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1" strike="noStrike" spc="-1">
                          <a:latin typeface="Arial"/>
                        </a:rPr>
                        <a:t>“Implantación de la herramienta Alma Digital en la Colección Digital Politécnica”</a:t>
                      </a:r>
                      <a:endParaRPr lang="en-US" sz="16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María Jose Carrillo, Isabel Domecq, Jose Ignacio González, Marcos Cuesta. UPM.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14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13.00</a:t>
                      </a:r>
                      <a:endParaRPr lang="es-ES" sz="1600" b="0" strike="noStrike" spc="-1">
                        <a:latin typeface="Arial"/>
                        <a:ea typeface="Times New Roman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1" strike="noStrike" spc="-1">
                          <a:latin typeface="Arial"/>
                        </a:rPr>
                        <a:t>“Humanidades digitales: El fondo documental Marino Gómez-Santos como colección digital al servicio de la investigación”</a:t>
                      </a:r>
                      <a:endParaRPr lang="en-US" sz="16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Emilio Alvarado y Zoila Díaz-Maroto. URJC.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2502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13.30</a:t>
                      </a:r>
                      <a:endParaRPr lang="es-ES" sz="1600" b="0" strike="noStrike" spc="-1">
                        <a:latin typeface="Arial"/>
                        <a:ea typeface="Times New Roman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1" strike="noStrike" spc="-1">
                          <a:latin typeface="Arial"/>
                        </a:rPr>
                        <a:t>Preguntas y conclusiones finales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2404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0" strike="noStrike" spc="-1">
                          <a:latin typeface="Arial"/>
                        </a:rPr>
                        <a:t>14.00</a:t>
                      </a:r>
                      <a:endParaRPr lang="es-ES" sz="1600" b="0" strike="noStrike" spc="-1">
                        <a:latin typeface="Arial"/>
                        <a:ea typeface="Times New Roman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s-ES" sz="1600" b="1" strike="noStrike" spc="-1" dirty="0">
                          <a:latin typeface="Arial"/>
                        </a:rPr>
                        <a:t>Clausura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 marL="68760" marR="6876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8584889" y="6095740"/>
            <a:ext cx="20758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rgbClr val="FF0000"/>
                </a:solidFill>
              </a:rPr>
              <a:t>Red </a:t>
            </a:r>
            <a:r>
              <a:rPr lang="es-ES" sz="1400" dirty="0" err="1" smtClean="0">
                <a:solidFill>
                  <a:srgbClr val="FF0000"/>
                </a:solidFill>
              </a:rPr>
              <a:t>Wifi</a:t>
            </a:r>
            <a:r>
              <a:rPr lang="es-ES" sz="1400" dirty="0" smtClean="0">
                <a:solidFill>
                  <a:srgbClr val="FF0000"/>
                </a:solidFill>
              </a:rPr>
              <a:t>: </a:t>
            </a:r>
            <a:r>
              <a:rPr lang="es-ES" sz="1400" dirty="0" err="1" smtClean="0">
                <a:solidFill>
                  <a:srgbClr val="FF0000"/>
                </a:solidFill>
              </a:rPr>
              <a:t>wifi-events</a:t>
            </a:r>
            <a:endParaRPr lang="es-ES" sz="1400" dirty="0" smtClean="0">
              <a:solidFill>
                <a:srgbClr val="FF0000"/>
              </a:solidFill>
            </a:endParaRPr>
          </a:p>
          <a:p>
            <a:r>
              <a:rPr lang="es-ES" sz="1400" dirty="0" smtClean="0">
                <a:solidFill>
                  <a:srgbClr val="FF0000"/>
                </a:solidFill>
              </a:rPr>
              <a:t>Contraseña: </a:t>
            </a:r>
            <a:r>
              <a:rPr lang="es-ES" sz="1400" dirty="0">
                <a:solidFill>
                  <a:srgbClr val="FF0000"/>
                </a:solidFill>
              </a:rPr>
              <a:t>Ev3nts.21</a:t>
            </a:r>
            <a:endParaRPr lang="es-E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201</Words>
  <Application>Microsoft Office PowerPoint</Application>
  <PresentationFormat>Panorámica</PresentationFormat>
  <Paragraphs>38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Presentación de PowerPoint</vt:lpstr>
      <vt:lpstr>Presentación de PowerPoint</vt:lpstr>
    </vt:vector>
  </TitlesOfParts>
  <Company>CSIC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Consorcio Madroño</dc:title>
  <dc:subject/>
  <dc:creator>consorciomadrono</dc:creator>
  <dc:description/>
  <cp:lastModifiedBy>Ianko López Ortiz de Artiñano</cp:lastModifiedBy>
  <cp:revision>21</cp:revision>
  <dcterms:created xsi:type="dcterms:W3CDTF">2021-09-21T18:37:30Z</dcterms:created>
  <dcterms:modified xsi:type="dcterms:W3CDTF">2021-10-06T11:25:25Z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r8>0</vt:r8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r8>0</vt:r8>
  </property>
  <property fmtid="{D5CDD505-2E9C-101B-9397-08002B2CF9AE}" pid="6" name="Notes">
    <vt:i4>1</vt:i4>
  </property>
  <property fmtid="{D5CDD505-2E9C-101B-9397-08002B2CF9AE}" pid="7" name="PresentationFormat">
    <vt:lpwstr>Panorámica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</vt:i4>
  </property>
</Properties>
</file>