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32"/>
  </p:notesMasterIdLst>
  <p:handoutMasterIdLst>
    <p:handoutMasterId r:id="rId33"/>
  </p:handoutMasterIdLst>
  <p:sldIdLst>
    <p:sldId id="257" r:id="rId5"/>
    <p:sldId id="262" r:id="rId6"/>
    <p:sldId id="265" r:id="rId7"/>
    <p:sldId id="264" r:id="rId8"/>
    <p:sldId id="312" r:id="rId9"/>
    <p:sldId id="309" r:id="rId10"/>
    <p:sldId id="313" r:id="rId11"/>
    <p:sldId id="299" r:id="rId12"/>
    <p:sldId id="285" r:id="rId13"/>
    <p:sldId id="286" r:id="rId14"/>
    <p:sldId id="267" r:id="rId15"/>
    <p:sldId id="261" r:id="rId16"/>
    <p:sldId id="318" r:id="rId17"/>
    <p:sldId id="275" r:id="rId18"/>
    <p:sldId id="289" r:id="rId19"/>
    <p:sldId id="274" r:id="rId20"/>
    <p:sldId id="281" r:id="rId21"/>
    <p:sldId id="301" r:id="rId22"/>
    <p:sldId id="302" r:id="rId23"/>
    <p:sldId id="314" r:id="rId24"/>
    <p:sldId id="315" r:id="rId25"/>
    <p:sldId id="304" r:id="rId26"/>
    <p:sldId id="316" r:id="rId27"/>
    <p:sldId id="269" r:id="rId28"/>
    <p:sldId id="317" r:id="rId29"/>
    <p:sldId id="319" r:id="rId30"/>
    <p:sldId id="272"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E68C8E-E8FB-4672-952C-3E3E41A5B09E}">
          <p14:sldIdLst>
            <p14:sldId id="257"/>
          </p14:sldIdLst>
        </p14:section>
        <p14:section name="Introduction - Who we are" id="{6F672F0E-BEE7-42AD-AE88-560971B8EEB1}">
          <p14:sldIdLst>
            <p14:sldId id="262"/>
            <p14:sldId id="265"/>
            <p14:sldId id="264"/>
            <p14:sldId id="312"/>
          </p14:sldIdLst>
        </p14:section>
        <p14:section name="Products and services" id="{0F1E6AA1-9823-4D0C-8A03-7338D7D8E93C}">
          <p14:sldIdLst>
            <p14:sldId id="309"/>
            <p14:sldId id="313"/>
            <p14:sldId id="299"/>
            <p14:sldId id="285"/>
            <p14:sldId id="286"/>
            <p14:sldId id="267"/>
            <p14:sldId id="261"/>
            <p14:sldId id="318"/>
            <p14:sldId id="275"/>
            <p14:sldId id="289"/>
            <p14:sldId id="274"/>
            <p14:sldId id="281"/>
            <p14:sldId id="301"/>
            <p14:sldId id="302"/>
            <p14:sldId id="314"/>
            <p14:sldId id="315"/>
            <p14:sldId id="304"/>
            <p14:sldId id="316"/>
            <p14:sldId id="269"/>
            <p14:sldId id="317"/>
            <p14:sldId id="319"/>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533F"/>
    <a:srgbClr val="FF545F"/>
    <a:srgbClr val="0C4C3C"/>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B5CE7-2257-D347-8EDA-B6D8AEE69CC1}" v="19" dt="2023-04-24T17:32:44.029"/>
    <p1510:client id="{D1A27C91-D4DF-0B43-A221-8D62B1D6120B}" v="4" dt="2023-04-25T06:15:01.30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418" autoAdjust="0"/>
  </p:normalViewPr>
  <p:slideViewPr>
    <p:cSldViewPr snapToGrid="0" snapToObjects="1">
      <p:cViewPr varScale="1">
        <p:scale>
          <a:sx n="90" d="100"/>
          <a:sy n="90" d="100"/>
        </p:scale>
        <p:origin x="232" y="296"/>
      </p:cViewPr>
      <p:guideLst/>
    </p:cSldViewPr>
  </p:slideViewPr>
  <p:outlineViewPr>
    <p:cViewPr>
      <p:scale>
        <a:sx n="33" d="100"/>
        <a:sy n="33" d="100"/>
      </p:scale>
      <p:origin x="0" y="-312"/>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2800" b="0" i="0" u="none" strike="noStrike" kern="1200" spc="0" baseline="0" noProof="0">
                <a:solidFill>
                  <a:schemeClr val="tx1">
                    <a:lumMod val="65000"/>
                    <a:lumOff val="35000"/>
                  </a:schemeClr>
                </a:solidFill>
                <a:latin typeface="+mn-lt"/>
                <a:ea typeface="+mn-ea"/>
                <a:cs typeface="+mn-cs"/>
              </a:defRPr>
            </a:pPr>
            <a:r>
              <a:rPr lang="es-ES" sz="2800" dirty="0"/>
              <a:t>Género (%)</a:t>
            </a:r>
          </a:p>
        </c:rich>
      </c:tx>
      <c:overlay val="0"/>
      <c:spPr>
        <a:noFill/>
        <a:ln>
          <a:noFill/>
        </a:ln>
        <a:effectLst/>
      </c:spPr>
      <c:txPr>
        <a:bodyPr rot="0" spcFirstLastPara="1" vertOverflow="ellipsis" vert="horz" wrap="square" anchor="ctr" anchorCtr="1"/>
        <a:lstStyle/>
        <a:p>
          <a:pPr>
            <a:defRPr lang="en-GB" sz="2800" b="0" i="0" u="none" strike="noStrike" kern="1200" spc="0" baseline="0" noProof="0">
              <a:solidFill>
                <a:schemeClr val="tx1">
                  <a:lumMod val="65000"/>
                  <a:lumOff val="35000"/>
                </a:schemeClr>
              </a:solidFill>
              <a:latin typeface="+mn-lt"/>
              <a:ea typeface="+mn-ea"/>
              <a:cs typeface="+mn-cs"/>
            </a:defRPr>
          </a:pPr>
          <a:endParaRPr lang="es-ES"/>
        </a:p>
      </c:txPr>
    </c:title>
    <c:autoTitleDeleted val="0"/>
    <c:plotArea>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2000" b="0" i="0" u="none" strike="noStrike" kern="1200" baseline="0" noProof="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Mujer</c:v>
                </c:pt>
                <c:pt idx="1">
                  <c:v>Hombre</c:v>
                </c:pt>
                <c:pt idx="2">
                  <c:v>Otros</c:v>
                </c:pt>
                <c:pt idx="3">
                  <c:v>Prefiero no responder</c:v>
                </c:pt>
              </c:strCache>
            </c:strRef>
          </c:cat>
          <c:val>
            <c:numRef>
              <c:f>Hoja1!$B$2:$B$5</c:f>
              <c:numCache>
                <c:formatCode>General</c:formatCode>
                <c:ptCount val="4"/>
                <c:pt idx="0">
                  <c:v>70.58</c:v>
                </c:pt>
                <c:pt idx="1">
                  <c:v>28.19</c:v>
                </c:pt>
                <c:pt idx="2">
                  <c:v>0.21</c:v>
                </c:pt>
                <c:pt idx="3">
                  <c:v>1.03</c:v>
                </c:pt>
              </c:numCache>
            </c:numRef>
          </c:val>
          <c:extLst>
            <c:ext xmlns:c16="http://schemas.microsoft.com/office/drawing/2014/chart" uri="{C3380CC4-5D6E-409C-BE32-E72D297353CC}">
              <c16:uniqueId val="{00000000-8D01-7E4D-9544-73BC36BE0B0F}"/>
            </c:ext>
          </c:extLst>
        </c:ser>
        <c:dLbls>
          <c:showLegendKey val="0"/>
          <c:showVal val="0"/>
          <c:showCatName val="0"/>
          <c:showSerName val="0"/>
          <c:showPercent val="0"/>
          <c:showBubbleSize val="0"/>
        </c:dLbls>
        <c:gapWidth val="182"/>
        <c:axId val="782102496"/>
        <c:axId val="782106112"/>
      </c:barChart>
      <c:catAx>
        <c:axId val="78210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400" b="0" i="0" u="none" strike="noStrike" kern="1200" baseline="0" noProof="0">
                <a:solidFill>
                  <a:schemeClr val="tx1">
                    <a:lumMod val="65000"/>
                    <a:lumOff val="35000"/>
                  </a:schemeClr>
                </a:solidFill>
                <a:latin typeface="+mn-lt"/>
                <a:ea typeface="+mn-ea"/>
                <a:cs typeface="+mn-cs"/>
              </a:defRPr>
            </a:pPr>
            <a:endParaRPr lang="es-ES"/>
          </a:p>
        </c:txPr>
        <c:crossAx val="782106112"/>
        <c:crosses val="autoZero"/>
        <c:auto val="1"/>
        <c:lblAlgn val="ctr"/>
        <c:lblOffset val="100"/>
        <c:noMultiLvlLbl val="0"/>
      </c:catAx>
      <c:valAx>
        <c:axId val="782106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GB" sz="1197" b="0" i="0" u="none" strike="noStrike" kern="1200" baseline="0" noProof="0">
                <a:solidFill>
                  <a:schemeClr val="tx1">
                    <a:lumMod val="65000"/>
                    <a:lumOff val="35000"/>
                  </a:schemeClr>
                </a:solidFill>
                <a:latin typeface="+mn-lt"/>
                <a:ea typeface="+mn-ea"/>
                <a:cs typeface="+mn-cs"/>
              </a:defRPr>
            </a:pPr>
            <a:endParaRPr lang="es-ES"/>
          </a:p>
        </c:txPr>
        <c:crossAx val="78210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lang="en-GB" noProof="0"/>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3B7AF7-3F20-440A-9DB8-CE5457A3DB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D08001D-9E80-428B-BF1A-C6DF9072EE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39F207-C97A-4EA1-A08F-66CD1E453A17}" type="datetimeFigureOut">
              <a:rPr lang="en-US" smtClean="0"/>
              <a:t>4/25/23</a:t>
            </a:fld>
            <a:endParaRPr lang="en-US" dirty="0"/>
          </a:p>
        </p:txBody>
      </p:sp>
      <p:sp>
        <p:nvSpPr>
          <p:cNvPr id="4" name="Footer Placeholder 3">
            <a:extLst>
              <a:ext uri="{FF2B5EF4-FFF2-40B4-BE49-F238E27FC236}">
                <a16:creationId xmlns:a16="http://schemas.microsoft.com/office/drawing/2014/main" id="{99A128FC-CA1A-4273-A3B9-0009719A01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54A8DAB-893B-4368-95EB-2B96062B2D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762142-A34E-4CCB-A594-04245D3FD088}" type="slidenum">
              <a:rPr lang="en-US" smtClean="0"/>
              <a:t>‹Nº›</a:t>
            </a:fld>
            <a:endParaRPr lang="en-US" dirty="0"/>
          </a:p>
        </p:txBody>
      </p:sp>
    </p:spTree>
    <p:extLst>
      <p:ext uri="{BB962C8B-B14F-4D97-AF65-F5344CB8AC3E}">
        <p14:creationId xmlns:p14="http://schemas.microsoft.com/office/powerpoint/2010/main" val="2473980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4AE7B-B26D-48DA-8124-00F7561B408E}" type="datetimeFigureOut">
              <a:rPr lang="en-US" smtClean="0"/>
              <a:t>4/25/23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9A1E1-F3D9-4C6B-B613-CBAB7C47E26C}" type="slidenum">
              <a:rPr lang="en-US" smtClean="0"/>
              <a:t>‹Nº›</a:t>
            </a:fld>
            <a:endParaRPr lang="en-US" dirty="0"/>
          </a:p>
        </p:txBody>
      </p:sp>
    </p:spTree>
    <p:extLst>
      <p:ext uri="{BB962C8B-B14F-4D97-AF65-F5344CB8AC3E}">
        <p14:creationId xmlns:p14="http://schemas.microsoft.com/office/powerpoint/2010/main" val="780697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189A1E1-F3D9-4C6B-B613-CBAB7C47E26C}" type="slidenum">
              <a:rPr lang="en-US" smtClean="0"/>
              <a:t>1</a:t>
            </a:fld>
            <a:endParaRPr lang="en-US" dirty="0"/>
          </a:p>
        </p:txBody>
      </p:sp>
    </p:spTree>
    <p:extLst>
      <p:ext uri="{BB962C8B-B14F-4D97-AF65-F5344CB8AC3E}">
        <p14:creationId xmlns:p14="http://schemas.microsoft.com/office/powerpoint/2010/main" val="279841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19</a:t>
            </a:fld>
            <a:endParaRPr lang="en-US" dirty="0"/>
          </a:p>
        </p:txBody>
      </p:sp>
    </p:spTree>
    <p:extLst>
      <p:ext uri="{BB962C8B-B14F-4D97-AF65-F5344CB8AC3E}">
        <p14:creationId xmlns:p14="http://schemas.microsoft.com/office/powerpoint/2010/main" val="192196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22</a:t>
            </a:fld>
            <a:endParaRPr lang="en-US" dirty="0"/>
          </a:p>
        </p:txBody>
      </p:sp>
    </p:spTree>
    <p:extLst>
      <p:ext uri="{BB962C8B-B14F-4D97-AF65-F5344CB8AC3E}">
        <p14:creationId xmlns:p14="http://schemas.microsoft.com/office/powerpoint/2010/main" val="99435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189A1E1-F3D9-4C6B-B613-CBAB7C47E26C}" type="slidenum">
              <a:rPr lang="en-US" smtClean="0"/>
              <a:t>27</a:t>
            </a:fld>
            <a:endParaRPr lang="en-US" dirty="0"/>
          </a:p>
        </p:txBody>
      </p:sp>
    </p:spTree>
    <p:extLst>
      <p:ext uri="{BB962C8B-B14F-4D97-AF65-F5344CB8AC3E}">
        <p14:creationId xmlns:p14="http://schemas.microsoft.com/office/powerpoint/2010/main" val="315655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2</a:t>
            </a:fld>
            <a:endParaRPr lang="en-US" dirty="0"/>
          </a:p>
        </p:txBody>
      </p:sp>
    </p:spTree>
    <p:extLst>
      <p:ext uri="{BB962C8B-B14F-4D97-AF65-F5344CB8AC3E}">
        <p14:creationId xmlns:p14="http://schemas.microsoft.com/office/powerpoint/2010/main" val="215536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189A1E1-F3D9-4C6B-B613-CBAB7C47E26C}" type="slidenum">
              <a:rPr lang="en-US" smtClean="0"/>
              <a:t>3</a:t>
            </a:fld>
            <a:endParaRPr lang="en-US" dirty="0"/>
          </a:p>
        </p:txBody>
      </p:sp>
    </p:spTree>
    <p:extLst>
      <p:ext uri="{BB962C8B-B14F-4D97-AF65-F5344CB8AC3E}">
        <p14:creationId xmlns:p14="http://schemas.microsoft.com/office/powerpoint/2010/main" val="328369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4</a:t>
            </a:fld>
            <a:endParaRPr lang="en-US" dirty="0"/>
          </a:p>
        </p:txBody>
      </p:sp>
    </p:spTree>
    <p:extLst>
      <p:ext uri="{BB962C8B-B14F-4D97-AF65-F5344CB8AC3E}">
        <p14:creationId xmlns:p14="http://schemas.microsoft.com/office/powerpoint/2010/main" val="127091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5</a:t>
            </a:fld>
            <a:endParaRPr lang="en-US" dirty="0"/>
          </a:p>
        </p:txBody>
      </p:sp>
    </p:spTree>
    <p:extLst>
      <p:ext uri="{BB962C8B-B14F-4D97-AF65-F5344CB8AC3E}">
        <p14:creationId xmlns:p14="http://schemas.microsoft.com/office/powerpoint/2010/main" val="196517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6</a:t>
            </a:fld>
            <a:endParaRPr lang="en-US" dirty="0"/>
          </a:p>
        </p:txBody>
      </p:sp>
    </p:spTree>
    <p:extLst>
      <p:ext uri="{BB962C8B-B14F-4D97-AF65-F5344CB8AC3E}">
        <p14:creationId xmlns:p14="http://schemas.microsoft.com/office/powerpoint/2010/main" val="318854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189A1E1-F3D9-4C6B-B613-CBAB7C47E26C}" type="slidenum">
              <a:rPr lang="en-US" smtClean="0"/>
              <a:t>7</a:t>
            </a:fld>
            <a:endParaRPr lang="en-US" dirty="0"/>
          </a:p>
        </p:txBody>
      </p:sp>
    </p:spTree>
    <p:extLst>
      <p:ext uri="{BB962C8B-B14F-4D97-AF65-F5344CB8AC3E}">
        <p14:creationId xmlns:p14="http://schemas.microsoft.com/office/powerpoint/2010/main" val="237083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89A1E1-F3D9-4C6B-B613-CBAB7C47E26C}" type="slidenum">
              <a:rPr lang="en-US" smtClean="0"/>
              <a:t>11</a:t>
            </a:fld>
            <a:endParaRPr lang="en-US" dirty="0"/>
          </a:p>
        </p:txBody>
      </p:sp>
    </p:spTree>
    <p:extLst>
      <p:ext uri="{BB962C8B-B14F-4D97-AF65-F5344CB8AC3E}">
        <p14:creationId xmlns:p14="http://schemas.microsoft.com/office/powerpoint/2010/main" val="378146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a:t>
            </a:r>
          </a:p>
        </p:txBody>
      </p:sp>
      <p:sp>
        <p:nvSpPr>
          <p:cNvPr id="4" name="Marcador de número de diapositiva 3"/>
          <p:cNvSpPr>
            <a:spLocks noGrp="1"/>
          </p:cNvSpPr>
          <p:nvPr>
            <p:ph type="sldNum" sz="quarter" idx="5"/>
          </p:nvPr>
        </p:nvSpPr>
        <p:spPr/>
        <p:txBody>
          <a:bodyPr/>
          <a:lstStyle/>
          <a:p>
            <a:fld id="{3189A1E1-F3D9-4C6B-B613-CBAB7C47E26C}" type="slidenum">
              <a:rPr lang="en-US" smtClean="0"/>
              <a:t>12</a:t>
            </a:fld>
            <a:endParaRPr lang="en-US" dirty="0"/>
          </a:p>
        </p:txBody>
      </p:sp>
    </p:spTree>
    <p:extLst>
      <p:ext uri="{BB962C8B-B14F-4D97-AF65-F5344CB8AC3E}">
        <p14:creationId xmlns:p14="http://schemas.microsoft.com/office/powerpoint/2010/main" val="1821554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7" descr="A picture containing building, wall, bench, indoor&#10;&#10;Description automatically generated">
            <a:extLst>
              <a:ext uri="{FF2B5EF4-FFF2-40B4-BE49-F238E27FC236}">
                <a16:creationId xmlns:a16="http://schemas.microsoft.com/office/drawing/2014/main" id="{113A6AE3-CAC0-464C-B790-A6BDD7C775EA}"/>
              </a:ext>
            </a:extLst>
          </p:cNvPr>
          <p:cNvPicPr>
            <a:picLocks noChangeAspect="1"/>
          </p:cNvPicPr>
          <p:nvPr userDrawn="1"/>
        </p:nvPicPr>
        <p:blipFill rotWithShape="1">
          <a:blip r:embed="rId2">
            <a:alphaModFix/>
          </a:blip>
          <a:srcRect t="8467" r="831" b="16400"/>
          <a:stretch/>
        </p:blipFill>
        <p:spPr>
          <a:xfrm>
            <a:off x="-6950" y="0"/>
            <a:ext cx="12198950" cy="6931474"/>
          </a:xfrm>
          <a:prstGeom prst="rect">
            <a:avLst/>
          </a:prstGeom>
        </p:spPr>
      </p:pic>
      <p:sp>
        <p:nvSpPr>
          <p:cNvPr id="7" name="Text Placeholder 6">
            <a:extLst>
              <a:ext uri="{FF2B5EF4-FFF2-40B4-BE49-F238E27FC236}">
                <a16:creationId xmlns:a16="http://schemas.microsoft.com/office/drawing/2014/main" id="{B8C24234-094E-4681-B381-747AB294C066}"/>
              </a:ext>
            </a:extLst>
          </p:cNvPr>
          <p:cNvSpPr>
            <a:spLocks noGrp="1"/>
          </p:cNvSpPr>
          <p:nvPr>
            <p:ph type="body" sz="quarter" idx="13"/>
          </p:nvPr>
        </p:nvSpPr>
        <p:spPr>
          <a:xfrm>
            <a:off x="1691181" y="1285348"/>
            <a:ext cx="8802687" cy="1300833"/>
          </a:xfrm>
          <a:prstGeom prst="rect">
            <a:avLst/>
          </a:prstGeom>
          <a:solidFill>
            <a:srgbClr val="00533F"/>
          </a:solidFill>
        </p:spPr>
        <p:txBody>
          <a:bodyPr anchor="ctr">
            <a:normAutofit/>
          </a:bodyPr>
          <a:lstStyle>
            <a:lvl1pPr marL="0" indent="0" algn="ctr">
              <a:buNone/>
              <a:defRPr sz="3200">
                <a:solidFill>
                  <a:schemeClr val="bg1"/>
                </a:solidFill>
              </a:defRPr>
            </a:lvl1pPr>
          </a:lstStyle>
          <a:p>
            <a:pPr lvl="0"/>
            <a:r>
              <a:rPr lang="en-US" dirty="0"/>
              <a:t>Click to edit Master text styles</a:t>
            </a:r>
          </a:p>
        </p:txBody>
      </p:sp>
      <p:sp>
        <p:nvSpPr>
          <p:cNvPr id="2" name="Rectángulo 1">
            <a:extLst>
              <a:ext uri="{FF2B5EF4-FFF2-40B4-BE49-F238E27FC236}">
                <a16:creationId xmlns:a16="http://schemas.microsoft.com/office/drawing/2014/main" id="{D4D286D3-7305-40D1-A545-450891CC9898}"/>
              </a:ext>
            </a:extLst>
          </p:cNvPr>
          <p:cNvSpPr/>
          <p:nvPr userDrawn="1"/>
        </p:nvSpPr>
        <p:spPr>
          <a:xfrm>
            <a:off x="-6950" y="5588000"/>
            <a:ext cx="12198950" cy="1034473"/>
          </a:xfrm>
          <a:prstGeom prst="rect">
            <a:avLst/>
          </a:prstGeom>
          <a:solidFill>
            <a:schemeClr val="bg1"/>
          </a:solidFill>
          <a:ln>
            <a:solidFill>
              <a:srgbClr val="005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76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E00B87-9A60-43A8-8DA7-0C9D2E70990A}"/>
              </a:ext>
            </a:extLst>
          </p:cNvPr>
          <p:cNvSpPr/>
          <p:nvPr userDrawn="1"/>
        </p:nvSpPr>
        <p:spPr>
          <a:xfrm>
            <a:off x="0" y="-1"/>
            <a:ext cx="12192000" cy="841147"/>
          </a:xfrm>
          <a:prstGeom prst="rect">
            <a:avLst/>
          </a:prstGeom>
          <a:solidFill>
            <a:srgbClr val="0053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10A18C4-3D85-4344-A50D-E458182DDDBA}"/>
              </a:ext>
            </a:extLst>
          </p:cNvPr>
          <p:cNvSpPr>
            <a:spLocks noGrp="1"/>
          </p:cNvSpPr>
          <p:nvPr>
            <p:ph type="title"/>
          </p:nvPr>
        </p:nvSpPr>
        <p:spPr>
          <a:xfrm>
            <a:off x="0" y="1"/>
            <a:ext cx="12192000" cy="841145"/>
          </a:xfrm>
          <a:prstGeom prst="rect">
            <a:avLst/>
          </a:prstGeom>
        </p:spPr>
        <p:txBody>
          <a:bodyPr lIns="540000" anchor="ctr"/>
          <a:lstStyle>
            <a:lvl1pPr>
              <a:defRPr sz="320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87174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67A475-4C32-404F-88EF-F5C0337D7E99}"/>
              </a:ext>
            </a:extLst>
          </p:cNvPr>
          <p:cNvSpPr/>
          <p:nvPr userDrawn="1"/>
        </p:nvSpPr>
        <p:spPr>
          <a:xfrm>
            <a:off x="0" y="-1"/>
            <a:ext cx="12192000" cy="1134320"/>
          </a:xfrm>
          <a:prstGeom prst="rect">
            <a:avLst/>
          </a:prstGeom>
          <a:solidFill>
            <a:srgbClr val="0053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a:extLst>
              <a:ext uri="{FF2B5EF4-FFF2-40B4-BE49-F238E27FC236}">
                <a16:creationId xmlns:a16="http://schemas.microsoft.com/office/drawing/2014/main" id="{7C392D96-6144-4D88-9FFA-6C42834BBF31}"/>
              </a:ext>
            </a:extLst>
          </p:cNvPr>
          <p:cNvSpPr>
            <a:spLocks noGrp="1"/>
          </p:cNvSpPr>
          <p:nvPr>
            <p:ph type="title"/>
          </p:nvPr>
        </p:nvSpPr>
        <p:spPr>
          <a:xfrm>
            <a:off x="0" y="1"/>
            <a:ext cx="12192000" cy="1134318"/>
          </a:xfrm>
          <a:prstGeom prst="rect">
            <a:avLst/>
          </a:prstGeom>
        </p:spPr>
        <p:txBody>
          <a:bodyPr lIns="540000" anchor="ctr"/>
          <a:lstStyle>
            <a:lvl1pPr>
              <a:defRPr sz="3200">
                <a:solidFill>
                  <a:schemeClr val="bg1"/>
                </a:solidFill>
                <a:latin typeface="Verdana" panose="020B0604030504040204" pitchFamily="34" charset="0"/>
                <a:ea typeface="Verdana" panose="020B060403050404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004377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74D1D3A6-23DB-43BA-B26C-D2F0492EA6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7234750"/>
      </p:ext>
    </p:extLst>
  </p:cSld>
  <p:clrMap bg1="lt1" tx1="dk1" bg2="lt2" tx2="dk2" accent1="accent1" accent2="accent2" accent3="accent3" accent4="accent4" accent5="accent5" accent6="accent6" hlink="hlink" folHlink="folHlink"/>
  <p:sldLayoutIdLst>
    <p:sldLayoutId id="2147483676" r:id="rId1"/>
    <p:sldLayoutId id="2147483673" r:id="rId2"/>
    <p:sldLayoutId id="2147483677" r:id="rId3"/>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CanalFundacionOnce@adm.uned.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11.svg"/><Relationship Id="rId5" Type="http://schemas.openxmlformats.org/officeDocument/2006/relationships/image" Target="../media/image19.svg"/><Relationship Id="rId15" Type="http://schemas.openxmlformats.org/officeDocument/2006/relationships/image" Target="../media/image13.svg"/><Relationship Id="rId10"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DEDE"/>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92C1D8-CADC-4096-9BAB-704314AAF958}"/>
              </a:ext>
            </a:extLst>
          </p:cNvPr>
          <p:cNvSpPr>
            <a:spLocks noGrp="1"/>
          </p:cNvSpPr>
          <p:nvPr>
            <p:ph type="body" sz="quarter" idx="13"/>
          </p:nvPr>
        </p:nvSpPr>
        <p:spPr>
          <a:xfrm>
            <a:off x="739140" y="601249"/>
            <a:ext cx="10713719" cy="3928069"/>
          </a:xfrm>
          <a:ln>
            <a:solidFill>
              <a:srgbClr val="C00000"/>
            </a:solidFill>
          </a:ln>
        </p:spPr>
        <p:txBody>
          <a:bodyPr>
            <a:normAutofit/>
          </a:bodyPr>
          <a:lstStyle/>
          <a:p>
            <a:r>
              <a:rPr lang="es-ES_tradnl" sz="3600" dirty="0">
                <a:latin typeface="Verdana" panose="020B0604030504040204" pitchFamily="34" charset="0"/>
                <a:ea typeface="Verdana" panose="020B0604030504040204" pitchFamily="34" charset="0"/>
              </a:rPr>
              <a:t>Aprendizaje Abierto y Accesible sobre</a:t>
            </a:r>
            <a:br>
              <a:rPr lang="es-ES_tradnl" sz="3600" dirty="0">
                <a:latin typeface="Verdana" panose="020B0604030504040204" pitchFamily="34" charset="0"/>
                <a:ea typeface="Verdana" panose="020B0604030504040204" pitchFamily="34" charset="0"/>
              </a:rPr>
            </a:br>
            <a:r>
              <a:rPr lang="es-ES_tradnl" sz="3600" dirty="0">
                <a:latin typeface="Verdana" panose="020B0604030504040204" pitchFamily="34" charset="0"/>
                <a:ea typeface="Verdana" panose="020B0604030504040204" pitchFamily="34" charset="0"/>
              </a:rPr>
              <a:t>Diseño para Todas las Personas</a:t>
            </a:r>
          </a:p>
          <a:p>
            <a:r>
              <a:rPr lang="es-ES_tradnl" sz="2400" dirty="0">
                <a:latin typeface="Verdana" panose="020B0604030504040204" pitchFamily="34" charset="0"/>
                <a:ea typeface="Verdana" panose="020B0604030504040204" pitchFamily="34" charset="0"/>
              </a:rPr>
              <a:t>Miguel Artaso, </a:t>
            </a:r>
            <a:r>
              <a:rPr lang="es-ES_tradnl" sz="2400" dirty="0" err="1">
                <a:latin typeface="Verdana" panose="020B0604030504040204" pitchFamily="34" charset="0"/>
                <a:ea typeface="Verdana" panose="020B0604030504040204" pitchFamily="34" charset="0"/>
              </a:rPr>
              <a:t>Cecile</a:t>
            </a:r>
            <a:r>
              <a:rPr lang="es-ES_tradnl" sz="2400" dirty="0">
                <a:latin typeface="Verdana" panose="020B0604030504040204" pitchFamily="34" charset="0"/>
                <a:ea typeface="Verdana" panose="020B0604030504040204" pitchFamily="34" charset="0"/>
              </a:rPr>
              <a:t> </a:t>
            </a:r>
            <a:r>
              <a:rPr lang="es-ES_tradnl" sz="2400" dirty="0" err="1">
                <a:latin typeface="Verdana" panose="020B0604030504040204" pitchFamily="34" charset="0"/>
                <a:ea typeface="Verdana" panose="020B0604030504040204" pitchFamily="34" charset="0"/>
              </a:rPr>
              <a:t>Finat</a:t>
            </a:r>
            <a:r>
              <a:rPr lang="es-ES_tradnl" sz="2400" dirty="0">
                <a:latin typeface="Verdana" panose="020B0604030504040204" pitchFamily="34" charset="0"/>
                <a:ea typeface="Verdana" panose="020B0604030504040204" pitchFamily="34" charset="0"/>
              </a:rPr>
              <a:t>, Antonio </a:t>
            </a:r>
            <a:r>
              <a:rPr lang="es-ES_tradnl" sz="2400" dirty="0" err="1">
                <a:latin typeface="Verdana" panose="020B0604030504040204" pitchFamily="34" charset="0"/>
                <a:ea typeface="Verdana" panose="020B0604030504040204" pitchFamily="34" charset="0"/>
              </a:rPr>
              <a:t>Juano</a:t>
            </a:r>
            <a:r>
              <a:rPr lang="es-ES_tradnl" sz="2400" dirty="0">
                <a:latin typeface="Verdana" panose="020B0604030504040204" pitchFamily="34" charset="0"/>
                <a:ea typeface="Verdana" panose="020B0604030504040204" pitchFamily="34" charset="0"/>
              </a:rPr>
              <a:t>, Emilio Letón, ​</a:t>
            </a:r>
          </a:p>
          <a:p>
            <a:r>
              <a:rPr lang="es-ES_tradnl" sz="2400" dirty="0">
                <a:latin typeface="Verdana" panose="020B0604030504040204" pitchFamily="34" charset="0"/>
                <a:ea typeface="Verdana" panose="020B0604030504040204" pitchFamily="34" charset="0"/>
              </a:rPr>
              <a:t>Elisa Molanes, Jorge Pérez-Martín, ​</a:t>
            </a:r>
          </a:p>
          <a:p>
            <a:r>
              <a:rPr lang="es-ES_tradnl" sz="2400" dirty="0">
                <a:latin typeface="Verdana" panose="020B0604030504040204" pitchFamily="34" charset="0"/>
                <a:ea typeface="Verdana" panose="020B0604030504040204" pitchFamily="34" charset="0"/>
              </a:rPr>
              <a:t>Alejandro Rodríguez-Ascaso </a:t>
            </a:r>
          </a:p>
          <a:p>
            <a:r>
              <a:rPr lang="es-ES_tradnl" sz="2400" b="1" dirty="0" err="1">
                <a:latin typeface="Verdana" panose="020B0604030504040204" pitchFamily="34" charset="0"/>
                <a:ea typeface="Verdana" panose="020B0604030504040204" pitchFamily="34" charset="0"/>
                <a:cs typeface="Arial" panose="020B0604020202020204" pitchFamily="34" charset="0"/>
              </a:rPr>
              <a:t>CanalFundacionONCE@adm.uned.es</a:t>
            </a:r>
            <a:endParaRPr lang="es-ES_tradnl" sz="2400" b="1" dirty="0">
              <a:latin typeface="Verdana" panose="020B0604030504040204" pitchFamily="34" charset="0"/>
              <a:ea typeface="Verdana" panose="020B0604030504040204" pitchFamily="34" charset="0"/>
              <a:cs typeface="Arial" panose="020B0604020202020204" pitchFamily="34" charset="0"/>
            </a:endParaRPr>
          </a:p>
          <a:p>
            <a:r>
              <a:rPr lang="es-ES_tradnl" sz="2400" b="1" dirty="0">
                <a:latin typeface="Verdana" panose="020B0604030504040204" pitchFamily="34" charset="0"/>
                <a:ea typeface="Verdana" panose="020B0604030504040204" pitchFamily="34" charset="0"/>
                <a:cs typeface="Arial" panose="020B0604020202020204" pitchFamily="34" charset="0"/>
              </a:rPr>
              <a:t>@</a:t>
            </a:r>
            <a:r>
              <a:rPr lang="es-ES_tradnl" sz="2400" b="1" dirty="0" err="1">
                <a:latin typeface="Verdana" panose="020B0604030504040204" pitchFamily="34" charset="0"/>
                <a:ea typeface="Verdana" panose="020B0604030504040204" pitchFamily="34" charset="0"/>
                <a:cs typeface="Arial" panose="020B0604020202020204" pitchFamily="34" charset="0"/>
              </a:rPr>
              <a:t>CanalFONCE_UNED</a:t>
            </a:r>
            <a:endParaRPr lang="es-ES_tradnl" sz="2400" b="1" dirty="0">
              <a:latin typeface="Verdana" panose="020B0604030504040204" pitchFamily="34" charset="0"/>
              <a:ea typeface="Verdana" panose="020B0604030504040204" pitchFamily="34" charset="0"/>
              <a:cs typeface="Arial" panose="020B0604020202020204" pitchFamily="34" charset="0"/>
            </a:endParaRPr>
          </a:p>
        </p:txBody>
      </p:sp>
      <p:grpSp>
        <p:nvGrpSpPr>
          <p:cNvPr id="2" name="Grupo 1" descr="UNED, ONCE Foundation, Royal Board on Disability, UNED Abierta">
            <a:extLst>
              <a:ext uri="{FF2B5EF4-FFF2-40B4-BE49-F238E27FC236}">
                <a16:creationId xmlns:a16="http://schemas.microsoft.com/office/drawing/2014/main" id="{CDB2E793-B6C5-5F41-BA65-37E4001DC2DD}"/>
              </a:ext>
            </a:extLst>
          </p:cNvPr>
          <p:cNvGrpSpPr/>
          <p:nvPr/>
        </p:nvGrpSpPr>
        <p:grpSpPr>
          <a:xfrm>
            <a:off x="263433" y="5342642"/>
            <a:ext cx="11640576" cy="1562059"/>
            <a:chOff x="263433" y="5342642"/>
            <a:chExt cx="11640576" cy="1562059"/>
          </a:xfrm>
        </p:grpSpPr>
        <p:pic>
          <p:nvPicPr>
            <p:cNvPr id="3" name="Imagen 2">
              <a:extLst>
                <a:ext uri="{FF2B5EF4-FFF2-40B4-BE49-F238E27FC236}">
                  <a16:creationId xmlns:a16="http://schemas.microsoft.com/office/drawing/2014/main" id="{AE5E4FE7-EF13-4FC6-A110-678CDB45F30A}"/>
                </a:ext>
              </a:extLst>
            </p:cNvPr>
            <p:cNvPicPr>
              <a:picLocks noChangeAspect="1"/>
            </p:cNvPicPr>
            <p:nvPr/>
          </p:nvPicPr>
          <p:blipFill>
            <a:blip r:embed="rId3"/>
            <a:stretch>
              <a:fillRect/>
            </a:stretch>
          </p:blipFill>
          <p:spPr>
            <a:xfrm>
              <a:off x="263433" y="5615098"/>
              <a:ext cx="989157" cy="989157"/>
            </a:xfrm>
            <a:prstGeom prst="rect">
              <a:avLst/>
            </a:prstGeom>
          </p:spPr>
        </p:pic>
        <p:pic>
          <p:nvPicPr>
            <p:cNvPr id="4" name="Imagen 3">
              <a:extLst>
                <a:ext uri="{FF2B5EF4-FFF2-40B4-BE49-F238E27FC236}">
                  <a16:creationId xmlns:a16="http://schemas.microsoft.com/office/drawing/2014/main" id="{4B1CC3B9-181E-44A4-9B6A-0A071876A6E0}"/>
                </a:ext>
              </a:extLst>
            </p:cNvPr>
            <p:cNvPicPr>
              <a:picLocks noChangeAspect="1"/>
            </p:cNvPicPr>
            <p:nvPr/>
          </p:nvPicPr>
          <p:blipFill>
            <a:blip r:embed="rId4"/>
            <a:stretch>
              <a:fillRect/>
            </a:stretch>
          </p:blipFill>
          <p:spPr>
            <a:xfrm>
              <a:off x="2026030" y="5670735"/>
              <a:ext cx="2941094" cy="918094"/>
            </a:xfrm>
            <a:prstGeom prst="rect">
              <a:avLst/>
            </a:prstGeom>
          </p:spPr>
        </p:pic>
        <p:pic>
          <p:nvPicPr>
            <p:cNvPr id="5" name="Imagen 4">
              <a:extLst>
                <a:ext uri="{FF2B5EF4-FFF2-40B4-BE49-F238E27FC236}">
                  <a16:creationId xmlns:a16="http://schemas.microsoft.com/office/drawing/2014/main" id="{9667C2D7-1E8C-4A54-84F4-EA644AF0B5C5}"/>
                </a:ext>
              </a:extLst>
            </p:cNvPr>
            <p:cNvPicPr>
              <a:picLocks noChangeAspect="1"/>
            </p:cNvPicPr>
            <p:nvPr/>
          </p:nvPicPr>
          <p:blipFill>
            <a:blip r:embed="rId5"/>
            <a:stretch>
              <a:fillRect/>
            </a:stretch>
          </p:blipFill>
          <p:spPr>
            <a:xfrm>
              <a:off x="9924042" y="5630525"/>
              <a:ext cx="1979967" cy="958304"/>
            </a:xfrm>
            <a:prstGeom prst="rect">
              <a:avLst/>
            </a:prstGeom>
          </p:spPr>
        </p:pic>
        <p:pic>
          <p:nvPicPr>
            <p:cNvPr id="7" name="Imagen 6" descr="Imagen que contiene firmar, parada, señal, alimentos&#10;&#10;Descripción generada automáticamente">
              <a:extLst>
                <a:ext uri="{FF2B5EF4-FFF2-40B4-BE49-F238E27FC236}">
                  <a16:creationId xmlns:a16="http://schemas.microsoft.com/office/drawing/2014/main" id="{3B06A931-D805-6944-91EF-7137A41860B5}"/>
                </a:ext>
              </a:extLst>
            </p:cNvPr>
            <p:cNvPicPr>
              <a:picLocks noChangeAspect="1"/>
            </p:cNvPicPr>
            <p:nvPr/>
          </p:nvPicPr>
          <p:blipFill>
            <a:blip r:embed="rId6"/>
            <a:stretch>
              <a:fillRect/>
            </a:stretch>
          </p:blipFill>
          <p:spPr>
            <a:xfrm>
              <a:off x="5412248" y="5342642"/>
              <a:ext cx="3901706" cy="1562059"/>
            </a:xfrm>
            <a:prstGeom prst="rect">
              <a:avLst/>
            </a:prstGeom>
          </p:spPr>
        </p:pic>
      </p:grpSp>
    </p:spTree>
    <p:extLst>
      <p:ext uri="{BB962C8B-B14F-4D97-AF65-F5344CB8AC3E}">
        <p14:creationId xmlns:p14="http://schemas.microsoft.com/office/powerpoint/2010/main" val="91740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n-GB" dirty="0" err="1"/>
              <a:t>Cursos</a:t>
            </a:r>
            <a:r>
              <a:rPr lang="en-GB" dirty="0"/>
              <a:t> del Canal Fundación ONCE </a:t>
            </a:r>
            <a:r>
              <a:rPr lang="en-GB" dirty="0" err="1"/>
              <a:t>en</a:t>
            </a:r>
            <a:r>
              <a:rPr lang="en-GB" dirty="0"/>
              <a:t> UNED</a:t>
            </a:r>
          </a:p>
        </p:txBody>
      </p:sp>
      <p:pic>
        <p:nvPicPr>
          <p:cNvPr id="3" name="Imagen 2" descr="At DuckDuckGo, search the keywords: Canal Fundacion ONCE UNED">
            <a:extLst>
              <a:ext uri="{FF2B5EF4-FFF2-40B4-BE49-F238E27FC236}">
                <a16:creationId xmlns:a16="http://schemas.microsoft.com/office/drawing/2014/main" id="{19166747-9665-1E47-A22A-8D70B3E2FB69}"/>
              </a:ext>
            </a:extLst>
          </p:cNvPr>
          <p:cNvPicPr>
            <a:picLocks noChangeAspect="1"/>
          </p:cNvPicPr>
          <p:nvPr/>
        </p:nvPicPr>
        <p:blipFill>
          <a:blip r:embed="rId2"/>
          <a:stretch>
            <a:fillRect/>
          </a:stretch>
        </p:blipFill>
        <p:spPr>
          <a:xfrm>
            <a:off x="361950" y="1409699"/>
            <a:ext cx="11468100" cy="5448300"/>
          </a:xfrm>
          <a:prstGeom prst="rect">
            <a:avLst/>
          </a:prstGeom>
        </p:spPr>
      </p:pic>
    </p:spTree>
    <p:extLst>
      <p:ext uri="{BB962C8B-B14F-4D97-AF65-F5344CB8AC3E}">
        <p14:creationId xmlns:p14="http://schemas.microsoft.com/office/powerpoint/2010/main" val="364257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EDF0-FB2D-4C92-AB2E-30B4677A3A5C}"/>
              </a:ext>
            </a:extLst>
          </p:cNvPr>
          <p:cNvSpPr>
            <a:spLocks noGrp="1"/>
          </p:cNvSpPr>
          <p:nvPr>
            <p:ph type="title"/>
          </p:nvPr>
        </p:nvSpPr>
        <p:spPr/>
        <p:txBody>
          <a:bodyPr/>
          <a:lstStyle/>
          <a:p>
            <a:r>
              <a:rPr lang="es-ES_tradnl" dirty="0"/>
              <a:t>Estructura del curso</a:t>
            </a:r>
          </a:p>
        </p:txBody>
      </p:sp>
      <p:sp>
        <p:nvSpPr>
          <p:cNvPr id="144" name="TextBox 143">
            <a:extLst>
              <a:ext uri="{FF2B5EF4-FFF2-40B4-BE49-F238E27FC236}">
                <a16:creationId xmlns:a16="http://schemas.microsoft.com/office/drawing/2014/main" id="{96D44159-98FB-4345-BBB6-0F7B1F3ECCAD}"/>
              </a:ext>
            </a:extLst>
          </p:cNvPr>
          <p:cNvSpPr txBox="1"/>
          <p:nvPr/>
        </p:nvSpPr>
        <p:spPr>
          <a:xfrm>
            <a:off x="1014608" y="4798162"/>
            <a:ext cx="2944163" cy="923330"/>
          </a:xfrm>
          <a:prstGeom prst="rect">
            <a:avLst/>
          </a:prstGeom>
          <a:noFill/>
        </p:spPr>
        <p:txBody>
          <a:bodyPr wrap="square" lIns="0" tIns="0" rIns="0" bIns="0" rtlCol="0">
            <a:spAutoFit/>
          </a:bodyPr>
          <a:lstStyle/>
          <a:p>
            <a:pPr algn="ctr"/>
            <a:r>
              <a:rPr lang="es-ES_tradnl" sz="2000" dirty="0">
                <a:solidFill>
                  <a:schemeClr val="tx2"/>
                </a:solidFill>
                <a:latin typeface="Verdana" panose="020B0604030504040204" pitchFamily="34" charset="0"/>
                <a:ea typeface="Verdana" panose="020B0604030504040204" pitchFamily="34" charset="0"/>
              </a:rPr>
              <a:t>ONCE </a:t>
            </a:r>
            <a:r>
              <a:rPr lang="es-ES_tradnl" sz="2000" dirty="0" err="1">
                <a:solidFill>
                  <a:schemeClr val="tx2"/>
                </a:solidFill>
                <a:latin typeface="Verdana" panose="020B0604030504040204" pitchFamily="34" charset="0"/>
                <a:ea typeface="Verdana" panose="020B0604030504040204" pitchFamily="34" charset="0"/>
              </a:rPr>
              <a:t>Foundation</a:t>
            </a:r>
            <a:r>
              <a:rPr lang="es-ES_tradnl" sz="2000" dirty="0">
                <a:solidFill>
                  <a:schemeClr val="tx2"/>
                </a:solidFill>
                <a:latin typeface="Verdana" panose="020B0604030504040204" pitchFamily="34" charset="0"/>
                <a:ea typeface="Verdana" panose="020B0604030504040204" pitchFamily="34" charset="0"/>
              </a:rPr>
              <a:t> </a:t>
            </a:r>
            <a:r>
              <a:rPr lang="es-ES_tradnl" sz="2000" dirty="0" err="1">
                <a:solidFill>
                  <a:schemeClr val="tx2"/>
                </a:solidFill>
                <a:latin typeface="Verdana" panose="020B0604030504040204" pitchFamily="34" charset="0"/>
                <a:ea typeface="Verdana" panose="020B0604030504040204" pitchFamily="34" charset="0"/>
              </a:rPr>
              <a:t>Channel</a:t>
            </a:r>
            <a:endParaRPr lang="es-ES_tradnl" sz="2000" dirty="0">
              <a:solidFill>
                <a:schemeClr val="tx2"/>
              </a:solidFill>
              <a:latin typeface="Verdana" panose="020B0604030504040204" pitchFamily="34" charset="0"/>
              <a:ea typeface="Verdana" panose="020B0604030504040204" pitchFamily="34" charset="0"/>
            </a:endParaRPr>
          </a:p>
          <a:p>
            <a:pPr algn="ctr"/>
            <a:r>
              <a:rPr lang="es-ES_tradnl" sz="2000" dirty="0" err="1">
                <a:solidFill>
                  <a:schemeClr val="tx2"/>
                </a:solidFill>
                <a:latin typeface="Verdana" panose="020B0604030504040204" pitchFamily="34" charset="0"/>
                <a:ea typeface="Verdana" panose="020B0604030504040204" pitchFamily="34" charset="0"/>
              </a:rPr>
              <a:t>Course</a:t>
            </a:r>
            <a:endParaRPr lang="es-ES_tradnl" sz="2000" dirty="0">
              <a:solidFill>
                <a:schemeClr val="tx2"/>
              </a:solidFill>
              <a:latin typeface="Verdana" panose="020B0604030504040204" pitchFamily="34" charset="0"/>
              <a:ea typeface="Verdana" panose="020B0604030504040204" pitchFamily="34" charset="0"/>
            </a:endParaRPr>
          </a:p>
        </p:txBody>
      </p:sp>
      <p:sp>
        <p:nvSpPr>
          <p:cNvPr id="39" name="TextBox 135">
            <a:extLst>
              <a:ext uri="{FF2B5EF4-FFF2-40B4-BE49-F238E27FC236}">
                <a16:creationId xmlns:a16="http://schemas.microsoft.com/office/drawing/2014/main" id="{0AED8656-7B43-4678-868D-5528E1488F1C}"/>
              </a:ext>
            </a:extLst>
          </p:cNvPr>
          <p:cNvSpPr txBox="1"/>
          <p:nvPr/>
        </p:nvSpPr>
        <p:spPr>
          <a:xfrm>
            <a:off x="6381734" y="1499419"/>
            <a:ext cx="5810265" cy="581057"/>
          </a:xfrm>
          <a:prstGeom prst="rect">
            <a:avLst/>
          </a:prstGeom>
          <a:noFill/>
        </p:spPr>
        <p:txBody>
          <a:bodyPr wrap="square" lIns="0" tIns="0" rIns="0" bIns="0" rtlCol="0" anchor="ctr">
            <a:spAutoFit/>
          </a:bodyPr>
          <a:lstStyle/>
          <a:p>
            <a:pPr>
              <a:lnSpc>
                <a:spcPct val="110000"/>
              </a:lnSpc>
            </a:pPr>
            <a:r>
              <a:rPr lang="es-ES_tradnl" b="1" dirty="0">
                <a:solidFill>
                  <a:srgbClr val="232A33"/>
                </a:solidFill>
                <a:latin typeface="Verdana" panose="020B0604030504040204" pitchFamily="34" charset="0"/>
                <a:ea typeface="Verdana" panose="020B0604030504040204" pitchFamily="34" charset="0"/>
                <a:cs typeface="Calibri" panose="020F0502020204030204" pitchFamily="34" charset="0"/>
              </a:rPr>
              <a:t>Comunicaciones</a:t>
            </a:r>
            <a:r>
              <a:rPr lang="es-ES_tradnl" dirty="0">
                <a:solidFill>
                  <a:srgbClr val="232A33"/>
                </a:solidFill>
                <a:latin typeface="Verdana" panose="020B0604030504040204" pitchFamily="34" charset="0"/>
                <a:ea typeface="Verdana" panose="020B0604030504040204" pitchFamily="34" charset="0"/>
                <a:cs typeface="Calibri" panose="020F0502020204030204" pitchFamily="34" charset="0"/>
              </a:rPr>
              <a:t>: 1) Foros sobre temas del curso y soporte para el curso. 2) email. 3) Twitter.</a:t>
            </a:r>
          </a:p>
        </p:txBody>
      </p:sp>
      <p:sp>
        <p:nvSpPr>
          <p:cNvPr id="136" name="TextBox 135">
            <a:extLst>
              <a:ext uri="{FF2B5EF4-FFF2-40B4-BE49-F238E27FC236}">
                <a16:creationId xmlns:a16="http://schemas.microsoft.com/office/drawing/2014/main" id="{1688ED52-5D34-4D5C-A1F1-490227EF5B75}"/>
              </a:ext>
            </a:extLst>
          </p:cNvPr>
          <p:cNvSpPr txBox="1"/>
          <p:nvPr/>
        </p:nvSpPr>
        <p:spPr>
          <a:xfrm>
            <a:off x="6400002" y="2220810"/>
            <a:ext cx="5588455" cy="885755"/>
          </a:xfrm>
          <a:prstGeom prst="rect">
            <a:avLst/>
          </a:prstGeom>
          <a:noFill/>
        </p:spPr>
        <p:txBody>
          <a:bodyPr wrap="square" lIns="0" tIns="0" rIns="0" bIns="0" rtlCol="0" anchor="ctr">
            <a:spAutoFit/>
          </a:bodyPr>
          <a:lstStyle/>
          <a:p>
            <a:pPr>
              <a:lnSpc>
                <a:spcPct val="110000"/>
              </a:lnSpc>
            </a:pPr>
            <a:r>
              <a:rPr lang="es-ES_tradnl" b="1" dirty="0">
                <a:solidFill>
                  <a:srgbClr val="232A33"/>
                </a:solidFill>
                <a:latin typeface="Verdana" panose="020B0604030504040204" pitchFamily="34" charset="0"/>
                <a:ea typeface="Verdana" panose="020B0604030504040204" pitchFamily="34" charset="0"/>
                <a:cs typeface="Calibri" panose="020F0502020204030204" pitchFamily="34" charset="0"/>
              </a:rPr>
              <a:t>Diseño instruccional</a:t>
            </a:r>
            <a:r>
              <a:rPr lang="es-ES_tradnl" dirty="0">
                <a:solidFill>
                  <a:srgbClr val="232A33"/>
                </a:solidFill>
                <a:latin typeface="Verdana" panose="020B0604030504040204" pitchFamily="34" charset="0"/>
                <a:ea typeface="Verdana" panose="020B0604030504040204" pitchFamily="34" charset="0"/>
                <a:cs typeface="Calibri" panose="020F0502020204030204" pitchFamily="34" charset="0"/>
              </a:rPr>
              <a:t>, que combina: comunicación, recursos (vídeos, textos e imágenes), actividades de aprendizaje.</a:t>
            </a:r>
          </a:p>
        </p:txBody>
      </p:sp>
      <p:sp>
        <p:nvSpPr>
          <p:cNvPr id="137" name="TextBox 136">
            <a:extLst>
              <a:ext uri="{FF2B5EF4-FFF2-40B4-BE49-F238E27FC236}">
                <a16:creationId xmlns:a16="http://schemas.microsoft.com/office/drawing/2014/main" id="{864B211C-DF1F-42D8-BFAA-D473C53167E4}"/>
              </a:ext>
            </a:extLst>
          </p:cNvPr>
          <p:cNvSpPr txBox="1"/>
          <p:nvPr/>
        </p:nvSpPr>
        <p:spPr>
          <a:xfrm>
            <a:off x="6381735" y="3270315"/>
            <a:ext cx="5588455" cy="581057"/>
          </a:xfrm>
          <a:prstGeom prst="rect">
            <a:avLst/>
          </a:prstGeom>
          <a:noFill/>
        </p:spPr>
        <p:txBody>
          <a:bodyPr wrap="square" lIns="0" tIns="0" rIns="0" bIns="0" rtlCol="0" anchor="ctr">
            <a:spAutoFit/>
          </a:bodyPr>
          <a:lstStyle/>
          <a:p>
            <a:pPr>
              <a:lnSpc>
                <a:spcPct val="110000"/>
              </a:lnSpc>
            </a:pPr>
            <a:r>
              <a:rPr lang="es-ES_tradnl" b="1" dirty="0">
                <a:solidFill>
                  <a:srgbClr val="232A33"/>
                </a:solidFill>
                <a:latin typeface="Verdana" panose="020B0604030504040204" pitchFamily="34" charset="0"/>
                <a:ea typeface="Verdana" panose="020B0604030504040204" pitchFamily="34" charset="0"/>
                <a:cs typeface="Calibri" panose="020F0502020204030204" pitchFamily="34" charset="0"/>
              </a:rPr>
              <a:t>Material audiovisual de calidad</a:t>
            </a:r>
            <a:r>
              <a:rPr lang="es-ES_tradnl" dirty="0">
                <a:solidFill>
                  <a:srgbClr val="232A33"/>
                </a:solidFill>
                <a:latin typeface="Verdana" panose="020B0604030504040204" pitchFamily="34" charset="0"/>
                <a:ea typeface="Verdana" panose="020B0604030504040204" pitchFamily="34" charset="0"/>
                <a:cs typeface="Calibri" panose="020F0502020204030204" pitchFamily="34" charset="0"/>
              </a:rPr>
              <a:t>, producido por UNED Media.</a:t>
            </a:r>
          </a:p>
        </p:txBody>
      </p:sp>
      <p:sp>
        <p:nvSpPr>
          <p:cNvPr id="138" name="TextBox 137">
            <a:extLst>
              <a:ext uri="{FF2B5EF4-FFF2-40B4-BE49-F238E27FC236}">
                <a16:creationId xmlns:a16="http://schemas.microsoft.com/office/drawing/2014/main" id="{6077A5A3-A67B-4FC4-884B-C02CBDF24F59}"/>
              </a:ext>
            </a:extLst>
          </p:cNvPr>
          <p:cNvSpPr txBox="1"/>
          <p:nvPr/>
        </p:nvSpPr>
        <p:spPr>
          <a:xfrm>
            <a:off x="6366495" y="4056413"/>
            <a:ext cx="5588455" cy="885755"/>
          </a:xfrm>
          <a:prstGeom prst="rect">
            <a:avLst/>
          </a:prstGeom>
          <a:noFill/>
        </p:spPr>
        <p:txBody>
          <a:bodyPr wrap="square" lIns="0" tIns="0" rIns="0" bIns="0" rtlCol="0" anchor="ctr">
            <a:spAutoFit/>
          </a:bodyPr>
          <a:lstStyle/>
          <a:p>
            <a:pPr>
              <a:lnSpc>
                <a:spcPct val="110000"/>
              </a:lnSpc>
            </a:pPr>
            <a:r>
              <a:rPr lang="es-ES_tradnl" b="1" dirty="0">
                <a:solidFill>
                  <a:srgbClr val="232A33"/>
                </a:solidFill>
                <a:latin typeface="Verdana" panose="020B0604030504040204" pitchFamily="34" charset="0"/>
                <a:ea typeface="Verdana" panose="020B0604030504040204" pitchFamily="34" charset="0"/>
                <a:cs typeface="Calibri" panose="020F0502020204030204" pitchFamily="34" charset="0"/>
              </a:rPr>
              <a:t>Apoyo</a:t>
            </a:r>
            <a:r>
              <a:rPr lang="es-ES_tradnl" dirty="0">
                <a:solidFill>
                  <a:srgbClr val="232A33"/>
                </a:solidFill>
                <a:latin typeface="Verdana" panose="020B0604030504040204" pitchFamily="34" charset="0"/>
                <a:ea typeface="Verdana" panose="020B0604030504040204" pitchFamily="34" charset="0"/>
                <a:cs typeface="Calibri" panose="020F0502020204030204" pitchFamily="34" charset="0"/>
              </a:rPr>
              <a:t> tutorial y docente durante 4-5 semanas. Cursos abiertos durante 6 meses al año. Una edición anual. </a:t>
            </a:r>
          </a:p>
        </p:txBody>
      </p:sp>
      <p:sp>
        <p:nvSpPr>
          <p:cNvPr id="139" name="TextBox 138">
            <a:extLst>
              <a:ext uri="{FF2B5EF4-FFF2-40B4-BE49-F238E27FC236}">
                <a16:creationId xmlns:a16="http://schemas.microsoft.com/office/drawing/2014/main" id="{FB48763B-6C74-4028-8F2C-C4D813489CD1}"/>
              </a:ext>
            </a:extLst>
          </p:cNvPr>
          <p:cNvSpPr txBox="1"/>
          <p:nvPr/>
        </p:nvSpPr>
        <p:spPr>
          <a:xfrm>
            <a:off x="6381735" y="5044011"/>
            <a:ext cx="5588455" cy="581057"/>
          </a:xfrm>
          <a:prstGeom prst="rect">
            <a:avLst/>
          </a:prstGeom>
          <a:noFill/>
        </p:spPr>
        <p:txBody>
          <a:bodyPr wrap="square" lIns="0" tIns="0" rIns="0" bIns="0" rtlCol="0" anchor="ctr">
            <a:spAutoFit/>
          </a:bodyPr>
          <a:lstStyle/>
          <a:p>
            <a:pPr>
              <a:lnSpc>
                <a:spcPct val="110000"/>
              </a:lnSpc>
            </a:pPr>
            <a:r>
              <a:rPr lang="es-ES_tradnl" b="1" dirty="0">
                <a:solidFill>
                  <a:srgbClr val="232A33"/>
                </a:solidFill>
                <a:latin typeface="Verdana" panose="020B0604030504040204" pitchFamily="34" charset="0"/>
                <a:ea typeface="Verdana" panose="020B0604030504040204" pitchFamily="34" charset="0"/>
                <a:cs typeface="Calibri" panose="020F0502020204030204" pitchFamily="34" charset="0"/>
              </a:rPr>
              <a:t>Test</a:t>
            </a:r>
            <a:r>
              <a:rPr lang="es-ES_tradnl" dirty="0">
                <a:solidFill>
                  <a:srgbClr val="232A33"/>
                </a:solidFill>
                <a:latin typeface="Verdana" panose="020B0604030504040204" pitchFamily="34" charset="0"/>
                <a:ea typeface="Verdana" panose="020B0604030504040204" pitchFamily="34" charset="0"/>
                <a:cs typeface="Calibri" panose="020F0502020204030204" pitchFamily="34" charset="0"/>
              </a:rPr>
              <a:t> de autoevaluación. Verdadero/Falso y Opción múltiple.</a:t>
            </a:r>
          </a:p>
        </p:txBody>
      </p:sp>
      <p:sp>
        <p:nvSpPr>
          <p:cNvPr id="140" name="TextBox 139">
            <a:extLst>
              <a:ext uri="{FF2B5EF4-FFF2-40B4-BE49-F238E27FC236}">
                <a16:creationId xmlns:a16="http://schemas.microsoft.com/office/drawing/2014/main" id="{DE5E59BF-9054-43D5-99CC-347AC3439392}"/>
              </a:ext>
            </a:extLst>
          </p:cNvPr>
          <p:cNvSpPr txBox="1"/>
          <p:nvPr/>
        </p:nvSpPr>
        <p:spPr>
          <a:xfrm>
            <a:off x="6377425" y="6065139"/>
            <a:ext cx="5588455" cy="276358"/>
          </a:xfrm>
          <a:prstGeom prst="rect">
            <a:avLst/>
          </a:prstGeom>
          <a:noFill/>
        </p:spPr>
        <p:txBody>
          <a:bodyPr wrap="square" lIns="0" tIns="0" rIns="0" bIns="0" rtlCol="0" anchor="ctr">
            <a:spAutoFit/>
          </a:bodyPr>
          <a:lstStyle/>
          <a:p>
            <a:pPr>
              <a:lnSpc>
                <a:spcPct val="110000"/>
              </a:lnSpc>
            </a:pPr>
            <a:r>
              <a:rPr lang="es-ES_tradnl" b="1" dirty="0">
                <a:solidFill>
                  <a:srgbClr val="232A33"/>
                </a:solidFill>
                <a:latin typeface="Verdana" panose="020B0604030504040204" pitchFamily="34" charset="0"/>
                <a:ea typeface="Verdana" panose="020B0604030504040204" pitchFamily="34" charset="0"/>
                <a:cs typeface="Calibri" panose="020F0502020204030204" pitchFamily="34" charset="0"/>
              </a:rPr>
              <a:t>Actividades</a:t>
            </a:r>
            <a:r>
              <a:rPr lang="es-ES_tradnl" dirty="0">
                <a:solidFill>
                  <a:srgbClr val="232A33"/>
                </a:solidFill>
                <a:latin typeface="Verdana" panose="020B0604030504040204" pitchFamily="34" charset="0"/>
                <a:ea typeface="Verdana" panose="020B0604030504040204" pitchFamily="34" charset="0"/>
                <a:cs typeface="Calibri" panose="020F0502020204030204" pitchFamily="34" charset="0"/>
              </a:rPr>
              <a:t> prácticas. Evaluación por pares.</a:t>
            </a:r>
          </a:p>
        </p:txBody>
      </p:sp>
      <p:sp>
        <p:nvSpPr>
          <p:cNvPr id="32" name="Rectangle 130">
            <a:extLst>
              <a:ext uri="{FF2B5EF4-FFF2-40B4-BE49-F238E27FC236}">
                <a16:creationId xmlns:a16="http://schemas.microsoft.com/office/drawing/2014/main" id="{BFE508D3-F2B9-4EA6-BA7E-F226BBF718A3}"/>
              </a:ext>
              <a:ext uri="{C183D7F6-B498-43B3-948B-1728B52AA6E4}">
                <adec:decorative xmlns:adec="http://schemas.microsoft.com/office/drawing/2017/decorative" val="1"/>
              </a:ext>
            </a:extLst>
          </p:cNvPr>
          <p:cNvSpPr/>
          <p:nvPr/>
        </p:nvSpPr>
        <p:spPr>
          <a:xfrm>
            <a:off x="2595655" y="1392513"/>
            <a:ext cx="3552825" cy="792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3" name="Rectangle 132">
            <a:extLst>
              <a:ext uri="{FF2B5EF4-FFF2-40B4-BE49-F238E27FC236}">
                <a16:creationId xmlns:a16="http://schemas.microsoft.com/office/drawing/2014/main" id="{57D378BA-B68B-4AA2-879A-8EA65CAAFE5F}"/>
              </a:ext>
              <a:ext uri="{C183D7F6-B498-43B3-948B-1728B52AA6E4}">
                <adec:decorative xmlns:adec="http://schemas.microsoft.com/office/drawing/2017/decorative" val="1"/>
              </a:ext>
            </a:extLst>
          </p:cNvPr>
          <p:cNvSpPr/>
          <p:nvPr/>
        </p:nvSpPr>
        <p:spPr>
          <a:xfrm>
            <a:off x="2584449" y="5792644"/>
            <a:ext cx="3552825" cy="792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9" name="Rectangle 128">
            <a:extLst>
              <a:ext uri="{FF2B5EF4-FFF2-40B4-BE49-F238E27FC236}">
                <a16:creationId xmlns:a16="http://schemas.microsoft.com/office/drawing/2014/main" id="{DFDCCFF3-017C-486F-BA44-D2F5D85BF348}"/>
              </a:ext>
              <a:ext uri="{C183D7F6-B498-43B3-948B-1728B52AA6E4}">
                <adec:decorative xmlns:adec="http://schemas.microsoft.com/office/drawing/2017/decorative" val="1"/>
              </a:ext>
            </a:extLst>
          </p:cNvPr>
          <p:cNvSpPr/>
          <p:nvPr/>
        </p:nvSpPr>
        <p:spPr>
          <a:xfrm>
            <a:off x="2584449" y="2281111"/>
            <a:ext cx="3552825" cy="792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0" name="Rectangle 129">
            <a:extLst>
              <a:ext uri="{FF2B5EF4-FFF2-40B4-BE49-F238E27FC236}">
                <a16:creationId xmlns:a16="http://schemas.microsoft.com/office/drawing/2014/main" id="{A52DB951-15C1-44A3-8E73-EA67E3057E3D}"/>
              </a:ext>
              <a:ext uri="{C183D7F6-B498-43B3-948B-1728B52AA6E4}">
                <adec:decorative xmlns:adec="http://schemas.microsoft.com/office/drawing/2017/decorative" val="1"/>
              </a:ext>
            </a:extLst>
          </p:cNvPr>
          <p:cNvSpPr/>
          <p:nvPr/>
        </p:nvSpPr>
        <p:spPr>
          <a:xfrm>
            <a:off x="2584449" y="3158879"/>
            <a:ext cx="3552825" cy="792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1" name="Rectangle 130">
            <a:extLst>
              <a:ext uri="{FF2B5EF4-FFF2-40B4-BE49-F238E27FC236}">
                <a16:creationId xmlns:a16="http://schemas.microsoft.com/office/drawing/2014/main" id="{D13369F1-59E3-48D8-8589-33BC6F0CEC2B}"/>
              </a:ext>
              <a:ext uri="{C183D7F6-B498-43B3-948B-1728B52AA6E4}">
                <adec:decorative xmlns:adec="http://schemas.microsoft.com/office/drawing/2017/decorative" val="1"/>
              </a:ext>
            </a:extLst>
          </p:cNvPr>
          <p:cNvSpPr/>
          <p:nvPr/>
        </p:nvSpPr>
        <p:spPr>
          <a:xfrm>
            <a:off x="2595655" y="4036647"/>
            <a:ext cx="3552825" cy="792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2" name="Rectangle 131">
            <a:extLst>
              <a:ext uri="{FF2B5EF4-FFF2-40B4-BE49-F238E27FC236}">
                <a16:creationId xmlns:a16="http://schemas.microsoft.com/office/drawing/2014/main" id="{EE72A076-7A05-4C5F-9BB2-0D5510BC57E1}"/>
              </a:ext>
              <a:ext uri="{C183D7F6-B498-43B3-948B-1728B52AA6E4}">
                <adec:decorative xmlns:adec="http://schemas.microsoft.com/office/drawing/2017/decorative" val="1"/>
              </a:ext>
            </a:extLst>
          </p:cNvPr>
          <p:cNvSpPr/>
          <p:nvPr/>
        </p:nvSpPr>
        <p:spPr>
          <a:xfrm>
            <a:off x="2582725" y="4912702"/>
            <a:ext cx="3552825" cy="792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5" name="Oval 134">
            <a:extLst>
              <a:ext uri="{FF2B5EF4-FFF2-40B4-BE49-F238E27FC236}">
                <a16:creationId xmlns:a16="http://schemas.microsoft.com/office/drawing/2014/main" id="{F411EE0C-AD4F-4DEF-AA45-31D423C77F48}"/>
              </a:ext>
              <a:ext uri="{C183D7F6-B498-43B3-948B-1728B52AA6E4}">
                <adec:decorative xmlns:adec="http://schemas.microsoft.com/office/drawing/2017/decorative" val="1"/>
              </a:ext>
            </a:extLst>
          </p:cNvPr>
          <p:cNvSpPr/>
          <p:nvPr/>
        </p:nvSpPr>
        <p:spPr>
          <a:xfrm>
            <a:off x="88899" y="1392512"/>
            <a:ext cx="4967605" cy="5193003"/>
          </a:xfrm>
          <a:prstGeom prst="ellipse">
            <a:avLst/>
          </a:prstGeom>
          <a:solidFill>
            <a:schemeClr val="bg1"/>
          </a:solidFill>
          <a:ln>
            <a:noFill/>
          </a:ln>
          <a:effectLst>
            <a:innerShdw blurRad="63500" dist="508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2" name="Oval 141">
            <a:extLst>
              <a:ext uri="{FF2B5EF4-FFF2-40B4-BE49-F238E27FC236}">
                <a16:creationId xmlns:a16="http://schemas.microsoft.com/office/drawing/2014/main" id="{715D6526-664D-4D20-82D6-6E55726BE492}"/>
              </a:ext>
              <a:ext uri="{C183D7F6-B498-43B3-948B-1728B52AA6E4}">
                <adec:decorative xmlns:adec="http://schemas.microsoft.com/office/drawing/2017/decorative" val="1"/>
              </a:ext>
            </a:extLst>
          </p:cNvPr>
          <p:cNvSpPr/>
          <p:nvPr/>
        </p:nvSpPr>
        <p:spPr>
          <a:xfrm>
            <a:off x="474066" y="2085412"/>
            <a:ext cx="4195369" cy="4195369"/>
          </a:xfrm>
          <a:prstGeom prst="ellipse">
            <a:avLst/>
          </a:prstGeom>
          <a:solidFill>
            <a:schemeClr val="bg2"/>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52" name="Group 151">
            <a:extLst>
              <a:ext uri="{FF2B5EF4-FFF2-40B4-BE49-F238E27FC236}">
                <a16:creationId xmlns:a16="http://schemas.microsoft.com/office/drawing/2014/main" id="{8F3C61AB-84E0-4129-BE8D-E4ABEDE4990B}"/>
              </a:ext>
              <a:ext uri="{C183D7F6-B498-43B3-948B-1728B52AA6E4}">
                <adec:decorative xmlns:adec="http://schemas.microsoft.com/office/drawing/2017/decorative" val="1"/>
              </a:ext>
            </a:extLst>
          </p:cNvPr>
          <p:cNvGrpSpPr/>
          <p:nvPr/>
        </p:nvGrpSpPr>
        <p:grpSpPr>
          <a:xfrm>
            <a:off x="5482169" y="4193764"/>
            <a:ext cx="370904" cy="480302"/>
            <a:chOff x="8205788" y="788988"/>
            <a:chExt cx="220663" cy="285750"/>
          </a:xfrm>
          <a:solidFill>
            <a:schemeClr val="bg1"/>
          </a:solidFill>
          <a:effectLst>
            <a:outerShdw blurRad="50800" dist="38100" dir="5400000" algn="t" rotWithShape="0">
              <a:prstClr val="black">
                <a:alpha val="40000"/>
              </a:prstClr>
            </a:outerShdw>
          </a:effectLst>
        </p:grpSpPr>
        <p:sp>
          <p:nvSpPr>
            <p:cNvPr id="153" name="Freeform 147">
              <a:extLst>
                <a:ext uri="{FF2B5EF4-FFF2-40B4-BE49-F238E27FC236}">
                  <a16:creationId xmlns:a16="http://schemas.microsoft.com/office/drawing/2014/main" id="{15F3866B-B667-4EE3-B968-96EAA22489F7}"/>
                </a:ext>
              </a:extLst>
            </p:cNvPr>
            <p:cNvSpPr>
              <a:spLocks noEditPoints="1"/>
            </p:cNvSpPr>
            <p:nvPr/>
          </p:nvSpPr>
          <p:spPr bwMode="auto">
            <a:xfrm>
              <a:off x="8205788" y="788988"/>
              <a:ext cx="220663" cy="285750"/>
            </a:xfrm>
            <a:custGeom>
              <a:avLst/>
              <a:gdLst>
                <a:gd name="T0" fmla="*/ 660 w 691"/>
                <a:gd name="T1" fmla="*/ 872 h 903"/>
                <a:gd name="T2" fmla="*/ 30 w 691"/>
                <a:gd name="T3" fmla="*/ 872 h 903"/>
                <a:gd name="T4" fmla="*/ 30 w 691"/>
                <a:gd name="T5" fmla="*/ 31 h 903"/>
                <a:gd name="T6" fmla="*/ 420 w 691"/>
                <a:gd name="T7" fmla="*/ 31 h 903"/>
                <a:gd name="T8" fmla="*/ 420 w 691"/>
                <a:gd name="T9" fmla="*/ 256 h 903"/>
                <a:gd name="T10" fmla="*/ 420 w 691"/>
                <a:gd name="T11" fmla="*/ 259 h 903"/>
                <a:gd name="T12" fmla="*/ 421 w 691"/>
                <a:gd name="T13" fmla="*/ 263 h 903"/>
                <a:gd name="T14" fmla="*/ 422 w 691"/>
                <a:gd name="T15" fmla="*/ 265 h 903"/>
                <a:gd name="T16" fmla="*/ 424 w 691"/>
                <a:gd name="T17" fmla="*/ 267 h 903"/>
                <a:gd name="T18" fmla="*/ 426 w 691"/>
                <a:gd name="T19" fmla="*/ 269 h 903"/>
                <a:gd name="T20" fmla="*/ 429 w 691"/>
                <a:gd name="T21" fmla="*/ 270 h 903"/>
                <a:gd name="T22" fmla="*/ 432 w 691"/>
                <a:gd name="T23" fmla="*/ 271 h 903"/>
                <a:gd name="T24" fmla="*/ 435 w 691"/>
                <a:gd name="T25" fmla="*/ 271 h 903"/>
                <a:gd name="T26" fmla="*/ 660 w 691"/>
                <a:gd name="T27" fmla="*/ 271 h 903"/>
                <a:gd name="T28" fmla="*/ 660 w 691"/>
                <a:gd name="T29" fmla="*/ 872 h 903"/>
                <a:gd name="T30" fmla="*/ 450 w 691"/>
                <a:gd name="T31" fmla="*/ 54 h 903"/>
                <a:gd name="T32" fmla="*/ 639 w 691"/>
                <a:gd name="T33" fmla="*/ 241 h 903"/>
                <a:gd name="T34" fmla="*/ 450 w 691"/>
                <a:gd name="T35" fmla="*/ 241 h 903"/>
                <a:gd name="T36" fmla="*/ 450 w 691"/>
                <a:gd name="T37" fmla="*/ 54 h 903"/>
                <a:gd name="T38" fmla="*/ 685 w 691"/>
                <a:gd name="T39" fmla="*/ 245 h 903"/>
                <a:gd name="T40" fmla="*/ 446 w 691"/>
                <a:gd name="T41" fmla="*/ 6 h 903"/>
                <a:gd name="T42" fmla="*/ 444 w 691"/>
                <a:gd name="T43" fmla="*/ 4 h 903"/>
                <a:gd name="T44" fmla="*/ 440 w 691"/>
                <a:gd name="T45" fmla="*/ 3 h 903"/>
                <a:gd name="T46" fmla="*/ 438 w 691"/>
                <a:gd name="T47" fmla="*/ 1 h 903"/>
                <a:gd name="T48" fmla="*/ 435 w 691"/>
                <a:gd name="T49" fmla="*/ 0 h 903"/>
                <a:gd name="T50" fmla="*/ 15 w 691"/>
                <a:gd name="T51" fmla="*/ 0 h 903"/>
                <a:gd name="T52" fmla="*/ 11 w 691"/>
                <a:gd name="T53" fmla="*/ 1 h 903"/>
                <a:gd name="T54" fmla="*/ 8 w 691"/>
                <a:gd name="T55" fmla="*/ 3 h 903"/>
                <a:gd name="T56" fmla="*/ 6 w 691"/>
                <a:gd name="T57" fmla="*/ 4 h 903"/>
                <a:gd name="T58" fmla="*/ 4 w 691"/>
                <a:gd name="T59" fmla="*/ 6 h 903"/>
                <a:gd name="T60" fmla="*/ 2 w 691"/>
                <a:gd name="T61" fmla="*/ 8 h 903"/>
                <a:gd name="T62" fmla="*/ 1 w 691"/>
                <a:gd name="T63" fmla="*/ 10 h 903"/>
                <a:gd name="T64" fmla="*/ 0 w 691"/>
                <a:gd name="T65" fmla="*/ 13 h 903"/>
                <a:gd name="T66" fmla="*/ 0 w 691"/>
                <a:gd name="T67" fmla="*/ 16 h 903"/>
                <a:gd name="T68" fmla="*/ 0 w 691"/>
                <a:gd name="T69" fmla="*/ 887 h 903"/>
                <a:gd name="T70" fmla="*/ 0 w 691"/>
                <a:gd name="T71" fmla="*/ 891 h 903"/>
                <a:gd name="T72" fmla="*/ 1 w 691"/>
                <a:gd name="T73" fmla="*/ 893 h 903"/>
                <a:gd name="T74" fmla="*/ 2 w 691"/>
                <a:gd name="T75" fmla="*/ 896 h 903"/>
                <a:gd name="T76" fmla="*/ 4 w 691"/>
                <a:gd name="T77" fmla="*/ 898 h 903"/>
                <a:gd name="T78" fmla="*/ 6 w 691"/>
                <a:gd name="T79" fmla="*/ 899 h 903"/>
                <a:gd name="T80" fmla="*/ 8 w 691"/>
                <a:gd name="T81" fmla="*/ 901 h 903"/>
                <a:gd name="T82" fmla="*/ 11 w 691"/>
                <a:gd name="T83" fmla="*/ 901 h 903"/>
                <a:gd name="T84" fmla="*/ 15 w 691"/>
                <a:gd name="T85" fmla="*/ 903 h 903"/>
                <a:gd name="T86" fmla="*/ 675 w 691"/>
                <a:gd name="T87" fmla="*/ 903 h 903"/>
                <a:gd name="T88" fmla="*/ 678 w 691"/>
                <a:gd name="T89" fmla="*/ 901 h 903"/>
                <a:gd name="T90" fmla="*/ 681 w 691"/>
                <a:gd name="T91" fmla="*/ 901 h 903"/>
                <a:gd name="T92" fmla="*/ 683 w 691"/>
                <a:gd name="T93" fmla="*/ 899 h 903"/>
                <a:gd name="T94" fmla="*/ 685 w 691"/>
                <a:gd name="T95" fmla="*/ 898 h 903"/>
                <a:gd name="T96" fmla="*/ 688 w 691"/>
                <a:gd name="T97" fmla="*/ 896 h 903"/>
                <a:gd name="T98" fmla="*/ 689 w 691"/>
                <a:gd name="T99" fmla="*/ 893 h 903"/>
                <a:gd name="T100" fmla="*/ 690 w 691"/>
                <a:gd name="T101" fmla="*/ 891 h 903"/>
                <a:gd name="T102" fmla="*/ 691 w 691"/>
                <a:gd name="T103" fmla="*/ 888 h 903"/>
                <a:gd name="T104" fmla="*/ 691 w 691"/>
                <a:gd name="T105" fmla="*/ 256 h 903"/>
                <a:gd name="T106" fmla="*/ 689 w 691"/>
                <a:gd name="T107" fmla="*/ 251 h 903"/>
                <a:gd name="T108" fmla="*/ 685 w 691"/>
                <a:gd name="T109" fmla="*/ 2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1" h="903">
                  <a:moveTo>
                    <a:pt x="660" y="872"/>
                  </a:moveTo>
                  <a:lnTo>
                    <a:pt x="30" y="872"/>
                  </a:lnTo>
                  <a:lnTo>
                    <a:pt x="30" y="31"/>
                  </a:lnTo>
                  <a:lnTo>
                    <a:pt x="420" y="31"/>
                  </a:lnTo>
                  <a:lnTo>
                    <a:pt x="420" y="256"/>
                  </a:lnTo>
                  <a:lnTo>
                    <a:pt x="420" y="259"/>
                  </a:lnTo>
                  <a:lnTo>
                    <a:pt x="421" y="263"/>
                  </a:lnTo>
                  <a:lnTo>
                    <a:pt x="422" y="265"/>
                  </a:lnTo>
                  <a:lnTo>
                    <a:pt x="424" y="267"/>
                  </a:lnTo>
                  <a:lnTo>
                    <a:pt x="426" y="269"/>
                  </a:lnTo>
                  <a:lnTo>
                    <a:pt x="429" y="270"/>
                  </a:lnTo>
                  <a:lnTo>
                    <a:pt x="432" y="271"/>
                  </a:lnTo>
                  <a:lnTo>
                    <a:pt x="435" y="271"/>
                  </a:lnTo>
                  <a:lnTo>
                    <a:pt x="660" y="271"/>
                  </a:lnTo>
                  <a:lnTo>
                    <a:pt x="660" y="872"/>
                  </a:lnTo>
                  <a:close/>
                  <a:moveTo>
                    <a:pt x="450" y="54"/>
                  </a:moveTo>
                  <a:lnTo>
                    <a:pt x="639" y="241"/>
                  </a:lnTo>
                  <a:lnTo>
                    <a:pt x="450" y="241"/>
                  </a:lnTo>
                  <a:lnTo>
                    <a:pt x="450" y="54"/>
                  </a:lnTo>
                  <a:close/>
                  <a:moveTo>
                    <a:pt x="685" y="245"/>
                  </a:moveTo>
                  <a:lnTo>
                    <a:pt x="446" y="6"/>
                  </a:lnTo>
                  <a:lnTo>
                    <a:pt x="444" y="4"/>
                  </a:lnTo>
                  <a:lnTo>
                    <a:pt x="440" y="3"/>
                  </a:lnTo>
                  <a:lnTo>
                    <a:pt x="438" y="1"/>
                  </a:lnTo>
                  <a:lnTo>
                    <a:pt x="435" y="0"/>
                  </a:lnTo>
                  <a:lnTo>
                    <a:pt x="15" y="0"/>
                  </a:lnTo>
                  <a:lnTo>
                    <a:pt x="11" y="1"/>
                  </a:lnTo>
                  <a:lnTo>
                    <a:pt x="8" y="3"/>
                  </a:lnTo>
                  <a:lnTo>
                    <a:pt x="6" y="4"/>
                  </a:lnTo>
                  <a:lnTo>
                    <a:pt x="4" y="6"/>
                  </a:lnTo>
                  <a:lnTo>
                    <a:pt x="2" y="8"/>
                  </a:lnTo>
                  <a:lnTo>
                    <a:pt x="1" y="10"/>
                  </a:lnTo>
                  <a:lnTo>
                    <a:pt x="0" y="13"/>
                  </a:lnTo>
                  <a:lnTo>
                    <a:pt x="0" y="16"/>
                  </a:lnTo>
                  <a:lnTo>
                    <a:pt x="0" y="887"/>
                  </a:lnTo>
                  <a:lnTo>
                    <a:pt x="0" y="891"/>
                  </a:lnTo>
                  <a:lnTo>
                    <a:pt x="1" y="893"/>
                  </a:lnTo>
                  <a:lnTo>
                    <a:pt x="2" y="896"/>
                  </a:lnTo>
                  <a:lnTo>
                    <a:pt x="4" y="898"/>
                  </a:lnTo>
                  <a:lnTo>
                    <a:pt x="6" y="899"/>
                  </a:lnTo>
                  <a:lnTo>
                    <a:pt x="8" y="901"/>
                  </a:lnTo>
                  <a:lnTo>
                    <a:pt x="11" y="901"/>
                  </a:lnTo>
                  <a:lnTo>
                    <a:pt x="15" y="903"/>
                  </a:lnTo>
                  <a:lnTo>
                    <a:pt x="675" y="903"/>
                  </a:lnTo>
                  <a:lnTo>
                    <a:pt x="678" y="901"/>
                  </a:lnTo>
                  <a:lnTo>
                    <a:pt x="681" y="901"/>
                  </a:lnTo>
                  <a:lnTo>
                    <a:pt x="683" y="899"/>
                  </a:lnTo>
                  <a:lnTo>
                    <a:pt x="685" y="898"/>
                  </a:lnTo>
                  <a:lnTo>
                    <a:pt x="688" y="896"/>
                  </a:lnTo>
                  <a:lnTo>
                    <a:pt x="689" y="893"/>
                  </a:lnTo>
                  <a:lnTo>
                    <a:pt x="690" y="891"/>
                  </a:lnTo>
                  <a:lnTo>
                    <a:pt x="691" y="888"/>
                  </a:lnTo>
                  <a:lnTo>
                    <a:pt x="691" y="256"/>
                  </a:lnTo>
                  <a:lnTo>
                    <a:pt x="689" y="251"/>
                  </a:lnTo>
                  <a:lnTo>
                    <a:pt x="685"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54" name="Freeform 148">
              <a:extLst>
                <a:ext uri="{FF2B5EF4-FFF2-40B4-BE49-F238E27FC236}">
                  <a16:creationId xmlns:a16="http://schemas.microsoft.com/office/drawing/2014/main" id="{41860758-A014-4087-A7AB-8A912B803C68}"/>
                </a:ext>
              </a:extLst>
            </p:cNvPr>
            <p:cNvSpPr>
              <a:spLocks/>
            </p:cNvSpPr>
            <p:nvPr/>
          </p:nvSpPr>
          <p:spPr bwMode="auto">
            <a:xfrm>
              <a:off x="8243888" y="879476"/>
              <a:ext cx="146050" cy="147638"/>
            </a:xfrm>
            <a:custGeom>
              <a:avLst/>
              <a:gdLst>
                <a:gd name="T0" fmla="*/ 181 w 457"/>
                <a:gd name="T1" fmla="*/ 170 h 466"/>
                <a:gd name="T2" fmla="*/ 172 w 457"/>
                <a:gd name="T3" fmla="*/ 171 h 466"/>
                <a:gd name="T4" fmla="*/ 30 w 457"/>
                <a:gd name="T5" fmla="*/ 298 h 466"/>
                <a:gd name="T6" fmla="*/ 30 w 457"/>
                <a:gd name="T7" fmla="*/ 12 h 466"/>
                <a:gd name="T8" fmla="*/ 28 w 457"/>
                <a:gd name="T9" fmla="*/ 7 h 466"/>
                <a:gd name="T10" fmla="*/ 24 w 457"/>
                <a:gd name="T11" fmla="*/ 2 h 466"/>
                <a:gd name="T12" fmla="*/ 19 w 457"/>
                <a:gd name="T13" fmla="*/ 0 h 466"/>
                <a:gd name="T14" fmla="*/ 12 w 457"/>
                <a:gd name="T15" fmla="*/ 0 h 466"/>
                <a:gd name="T16" fmla="*/ 7 w 457"/>
                <a:gd name="T17" fmla="*/ 2 h 466"/>
                <a:gd name="T18" fmla="*/ 4 w 457"/>
                <a:gd name="T19" fmla="*/ 7 h 466"/>
                <a:gd name="T20" fmla="*/ 0 w 457"/>
                <a:gd name="T21" fmla="*/ 12 h 466"/>
                <a:gd name="T22" fmla="*/ 0 w 457"/>
                <a:gd name="T23" fmla="*/ 451 h 466"/>
                <a:gd name="T24" fmla="*/ 1 w 457"/>
                <a:gd name="T25" fmla="*/ 457 h 466"/>
                <a:gd name="T26" fmla="*/ 5 w 457"/>
                <a:gd name="T27" fmla="*/ 461 h 466"/>
                <a:gd name="T28" fmla="*/ 10 w 457"/>
                <a:gd name="T29" fmla="*/ 465 h 466"/>
                <a:gd name="T30" fmla="*/ 15 w 457"/>
                <a:gd name="T31" fmla="*/ 466 h 466"/>
                <a:gd name="T32" fmla="*/ 446 w 457"/>
                <a:gd name="T33" fmla="*/ 466 h 466"/>
                <a:gd name="T34" fmla="*/ 451 w 457"/>
                <a:gd name="T35" fmla="*/ 464 h 466"/>
                <a:gd name="T36" fmla="*/ 455 w 457"/>
                <a:gd name="T37" fmla="*/ 459 h 466"/>
                <a:gd name="T38" fmla="*/ 457 w 457"/>
                <a:gd name="T39" fmla="*/ 454 h 466"/>
                <a:gd name="T40" fmla="*/ 457 w 457"/>
                <a:gd name="T41" fmla="*/ 449 h 466"/>
                <a:gd name="T42" fmla="*/ 455 w 457"/>
                <a:gd name="T43" fmla="*/ 443 h 466"/>
                <a:gd name="T44" fmla="*/ 451 w 457"/>
                <a:gd name="T45" fmla="*/ 439 h 466"/>
                <a:gd name="T46" fmla="*/ 446 w 457"/>
                <a:gd name="T47" fmla="*/ 436 h 466"/>
                <a:gd name="T48" fmla="*/ 30 w 457"/>
                <a:gd name="T49" fmla="*/ 436 h 466"/>
                <a:gd name="T50" fmla="*/ 179 w 457"/>
                <a:gd name="T51" fmla="*/ 205 h 466"/>
                <a:gd name="T52" fmla="*/ 287 w 457"/>
                <a:gd name="T53" fmla="*/ 275 h 466"/>
                <a:gd name="T54" fmla="*/ 298 w 457"/>
                <a:gd name="T55" fmla="*/ 274 h 466"/>
                <a:gd name="T56" fmla="*/ 447 w 457"/>
                <a:gd name="T57" fmla="*/ 116 h 466"/>
                <a:gd name="T58" fmla="*/ 450 w 457"/>
                <a:gd name="T59" fmla="*/ 111 h 466"/>
                <a:gd name="T60" fmla="*/ 451 w 457"/>
                <a:gd name="T61" fmla="*/ 105 h 466"/>
                <a:gd name="T62" fmla="*/ 450 w 457"/>
                <a:gd name="T63" fmla="*/ 100 h 466"/>
                <a:gd name="T64" fmla="*/ 447 w 457"/>
                <a:gd name="T65" fmla="*/ 95 h 466"/>
                <a:gd name="T66" fmla="*/ 441 w 457"/>
                <a:gd name="T67" fmla="*/ 92 h 466"/>
                <a:gd name="T68" fmla="*/ 436 w 457"/>
                <a:gd name="T69" fmla="*/ 91 h 466"/>
                <a:gd name="T70" fmla="*/ 425 w 457"/>
                <a:gd name="T71" fmla="*/ 96 h 466"/>
                <a:gd name="T72" fmla="*/ 186 w 457"/>
                <a:gd name="T73" fmla="*/ 17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7" h="466">
                  <a:moveTo>
                    <a:pt x="186" y="173"/>
                  </a:moveTo>
                  <a:lnTo>
                    <a:pt x="181" y="170"/>
                  </a:lnTo>
                  <a:lnTo>
                    <a:pt x="177" y="170"/>
                  </a:lnTo>
                  <a:lnTo>
                    <a:pt x="172" y="171"/>
                  </a:lnTo>
                  <a:lnTo>
                    <a:pt x="167" y="175"/>
                  </a:lnTo>
                  <a:lnTo>
                    <a:pt x="30" y="298"/>
                  </a:lnTo>
                  <a:lnTo>
                    <a:pt x="30" y="15"/>
                  </a:lnTo>
                  <a:lnTo>
                    <a:pt x="30" y="12"/>
                  </a:lnTo>
                  <a:lnTo>
                    <a:pt x="29" y="9"/>
                  </a:lnTo>
                  <a:lnTo>
                    <a:pt x="28" y="7"/>
                  </a:lnTo>
                  <a:lnTo>
                    <a:pt x="26" y="4"/>
                  </a:lnTo>
                  <a:lnTo>
                    <a:pt x="24" y="2"/>
                  </a:lnTo>
                  <a:lnTo>
                    <a:pt x="22" y="1"/>
                  </a:lnTo>
                  <a:lnTo>
                    <a:pt x="19" y="0"/>
                  </a:lnTo>
                  <a:lnTo>
                    <a:pt x="15" y="0"/>
                  </a:lnTo>
                  <a:lnTo>
                    <a:pt x="12" y="0"/>
                  </a:lnTo>
                  <a:lnTo>
                    <a:pt x="10" y="1"/>
                  </a:lnTo>
                  <a:lnTo>
                    <a:pt x="7" y="2"/>
                  </a:lnTo>
                  <a:lnTo>
                    <a:pt x="5" y="4"/>
                  </a:lnTo>
                  <a:lnTo>
                    <a:pt x="4" y="7"/>
                  </a:lnTo>
                  <a:lnTo>
                    <a:pt x="1" y="9"/>
                  </a:lnTo>
                  <a:lnTo>
                    <a:pt x="0" y="12"/>
                  </a:lnTo>
                  <a:lnTo>
                    <a:pt x="0" y="15"/>
                  </a:lnTo>
                  <a:lnTo>
                    <a:pt x="0" y="451"/>
                  </a:lnTo>
                  <a:lnTo>
                    <a:pt x="0" y="454"/>
                  </a:lnTo>
                  <a:lnTo>
                    <a:pt x="1" y="457"/>
                  </a:lnTo>
                  <a:lnTo>
                    <a:pt x="4" y="459"/>
                  </a:lnTo>
                  <a:lnTo>
                    <a:pt x="5" y="461"/>
                  </a:lnTo>
                  <a:lnTo>
                    <a:pt x="7" y="464"/>
                  </a:lnTo>
                  <a:lnTo>
                    <a:pt x="10" y="465"/>
                  </a:lnTo>
                  <a:lnTo>
                    <a:pt x="12" y="466"/>
                  </a:lnTo>
                  <a:lnTo>
                    <a:pt x="15" y="466"/>
                  </a:lnTo>
                  <a:lnTo>
                    <a:pt x="442" y="466"/>
                  </a:lnTo>
                  <a:lnTo>
                    <a:pt x="446" y="466"/>
                  </a:lnTo>
                  <a:lnTo>
                    <a:pt x="449" y="465"/>
                  </a:lnTo>
                  <a:lnTo>
                    <a:pt x="451" y="464"/>
                  </a:lnTo>
                  <a:lnTo>
                    <a:pt x="453" y="461"/>
                  </a:lnTo>
                  <a:lnTo>
                    <a:pt x="455" y="459"/>
                  </a:lnTo>
                  <a:lnTo>
                    <a:pt x="456" y="457"/>
                  </a:lnTo>
                  <a:lnTo>
                    <a:pt x="457" y="454"/>
                  </a:lnTo>
                  <a:lnTo>
                    <a:pt x="457" y="451"/>
                  </a:lnTo>
                  <a:lnTo>
                    <a:pt x="457" y="449"/>
                  </a:lnTo>
                  <a:lnTo>
                    <a:pt x="456" y="445"/>
                  </a:lnTo>
                  <a:lnTo>
                    <a:pt x="455" y="443"/>
                  </a:lnTo>
                  <a:lnTo>
                    <a:pt x="453" y="441"/>
                  </a:lnTo>
                  <a:lnTo>
                    <a:pt x="451" y="439"/>
                  </a:lnTo>
                  <a:lnTo>
                    <a:pt x="449" y="437"/>
                  </a:lnTo>
                  <a:lnTo>
                    <a:pt x="446" y="436"/>
                  </a:lnTo>
                  <a:lnTo>
                    <a:pt x="442" y="436"/>
                  </a:lnTo>
                  <a:lnTo>
                    <a:pt x="30" y="436"/>
                  </a:lnTo>
                  <a:lnTo>
                    <a:pt x="30" y="338"/>
                  </a:lnTo>
                  <a:lnTo>
                    <a:pt x="179" y="205"/>
                  </a:lnTo>
                  <a:lnTo>
                    <a:pt x="283" y="274"/>
                  </a:lnTo>
                  <a:lnTo>
                    <a:pt x="287" y="275"/>
                  </a:lnTo>
                  <a:lnTo>
                    <a:pt x="293" y="275"/>
                  </a:lnTo>
                  <a:lnTo>
                    <a:pt x="298" y="274"/>
                  </a:lnTo>
                  <a:lnTo>
                    <a:pt x="302" y="271"/>
                  </a:lnTo>
                  <a:lnTo>
                    <a:pt x="447" y="116"/>
                  </a:lnTo>
                  <a:lnTo>
                    <a:pt x="449" y="114"/>
                  </a:lnTo>
                  <a:lnTo>
                    <a:pt x="450" y="111"/>
                  </a:lnTo>
                  <a:lnTo>
                    <a:pt x="451" y="108"/>
                  </a:lnTo>
                  <a:lnTo>
                    <a:pt x="451" y="105"/>
                  </a:lnTo>
                  <a:lnTo>
                    <a:pt x="451" y="103"/>
                  </a:lnTo>
                  <a:lnTo>
                    <a:pt x="450" y="100"/>
                  </a:lnTo>
                  <a:lnTo>
                    <a:pt x="449" y="98"/>
                  </a:lnTo>
                  <a:lnTo>
                    <a:pt x="447" y="95"/>
                  </a:lnTo>
                  <a:lnTo>
                    <a:pt x="444" y="93"/>
                  </a:lnTo>
                  <a:lnTo>
                    <a:pt x="441" y="92"/>
                  </a:lnTo>
                  <a:lnTo>
                    <a:pt x="438" y="91"/>
                  </a:lnTo>
                  <a:lnTo>
                    <a:pt x="436" y="91"/>
                  </a:lnTo>
                  <a:lnTo>
                    <a:pt x="429" y="93"/>
                  </a:lnTo>
                  <a:lnTo>
                    <a:pt x="425" y="96"/>
                  </a:lnTo>
                  <a:lnTo>
                    <a:pt x="289" y="241"/>
                  </a:lnTo>
                  <a:lnTo>
                    <a:pt x="186"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grpSp>
      <p:grpSp>
        <p:nvGrpSpPr>
          <p:cNvPr id="155" name="Group 154">
            <a:extLst>
              <a:ext uri="{FF2B5EF4-FFF2-40B4-BE49-F238E27FC236}">
                <a16:creationId xmlns:a16="http://schemas.microsoft.com/office/drawing/2014/main" id="{64F74EFF-8EA2-4363-9744-912F5B7640F3}"/>
              </a:ext>
              <a:ext uri="{C183D7F6-B498-43B3-948B-1728B52AA6E4}">
                <adec:decorative xmlns:adec="http://schemas.microsoft.com/office/drawing/2017/decorative" val="1"/>
              </a:ext>
            </a:extLst>
          </p:cNvPr>
          <p:cNvGrpSpPr/>
          <p:nvPr/>
        </p:nvGrpSpPr>
        <p:grpSpPr>
          <a:xfrm>
            <a:off x="5362341" y="5948929"/>
            <a:ext cx="480302" cy="480302"/>
            <a:chOff x="11601450" y="1933576"/>
            <a:chExt cx="285750" cy="285750"/>
          </a:xfrm>
          <a:solidFill>
            <a:schemeClr val="bg1"/>
          </a:solidFill>
          <a:effectLst>
            <a:outerShdw blurRad="50800" dist="38100" dir="5400000" algn="t" rotWithShape="0">
              <a:prstClr val="black">
                <a:alpha val="40000"/>
              </a:prstClr>
            </a:outerShdw>
          </a:effectLst>
        </p:grpSpPr>
        <p:sp>
          <p:nvSpPr>
            <p:cNvPr id="156" name="Freeform 293">
              <a:extLst>
                <a:ext uri="{FF2B5EF4-FFF2-40B4-BE49-F238E27FC236}">
                  <a16:creationId xmlns:a16="http://schemas.microsoft.com/office/drawing/2014/main" id="{38B5CD8B-6AF6-4657-BC33-13E0D9C9E2FC}"/>
                </a:ext>
              </a:extLst>
            </p:cNvPr>
            <p:cNvSpPr>
              <a:spLocks noEditPoints="1"/>
            </p:cNvSpPr>
            <p:nvPr/>
          </p:nvSpPr>
          <p:spPr bwMode="auto">
            <a:xfrm>
              <a:off x="11744325" y="1933576"/>
              <a:ext cx="142875" cy="190500"/>
            </a:xfrm>
            <a:custGeom>
              <a:avLst/>
              <a:gdLst>
                <a:gd name="T0" fmla="*/ 29 w 450"/>
                <a:gd name="T1" fmla="*/ 570 h 600"/>
                <a:gd name="T2" fmla="*/ 29 w 450"/>
                <a:gd name="T3" fmla="*/ 30 h 600"/>
                <a:gd name="T4" fmla="*/ 270 w 450"/>
                <a:gd name="T5" fmla="*/ 30 h 600"/>
                <a:gd name="T6" fmla="*/ 270 w 450"/>
                <a:gd name="T7" fmla="*/ 165 h 600"/>
                <a:gd name="T8" fmla="*/ 270 w 450"/>
                <a:gd name="T9" fmla="*/ 168 h 600"/>
                <a:gd name="T10" fmla="*/ 271 w 450"/>
                <a:gd name="T11" fmla="*/ 171 h 600"/>
                <a:gd name="T12" fmla="*/ 272 w 450"/>
                <a:gd name="T13" fmla="*/ 173 h 600"/>
                <a:gd name="T14" fmla="*/ 275 w 450"/>
                <a:gd name="T15" fmla="*/ 175 h 600"/>
                <a:gd name="T16" fmla="*/ 277 w 450"/>
                <a:gd name="T17" fmla="*/ 178 h 600"/>
                <a:gd name="T18" fmla="*/ 279 w 450"/>
                <a:gd name="T19" fmla="*/ 179 h 600"/>
                <a:gd name="T20" fmla="*/ 282 w 450"/>
                <a:gd name="T21" fmla="*/ 180 h 600"/>
                <a:gd name="T22" fmla="*/ 285 w 450"/>
                <a:gd name="T23" fmla="*/ 180 h 600"/>
                <a:gd name="T24" fmla="*/ 420 w 450"/>
                <a:gd name="T25" fmla="*/ 180 h 600"/>
                <a:gd name="T26" fmla="*/ 420 w 450"/>
                <a:gd name="T27" fmla="*/ 570 h 600"/>
                <a:gd name="T28" fmla="*/ 29 w 450"/>
                <a:gd name="T29" fmla="*/ 570 h 600"/>
                <a:gd name="T30" fmla="*/ 300 w 450"/>
                <a:gd name="T31" fmla="*/ 52 h 600"/>
                <a:gd name="T32" fmla="*/ 399 w 450"/>
                <a:gd name="T33" fmla="*/ 150 h 600"/>
                <a:gd name="T34" fmla="*/ 300 w 450"/>
                <a:gd name="T35" fmla="*/ 150 h 600"/>
                <a:gd name="T36" fmla="*/ 300 w 450"/>
                <a:gd name="T37" fmla="*/ 52 h 600"/>
                <a:gd name="T38" fmla="*/ 446 w 450"/>
                <a:gd name="T39" fmla="*/ 154 h 600"/>
                <a:gd name="T40" fmla="*/ 296 w 450"/>
                <a:gd name="T41" fmla="*/ 4 h 600"/>
                <a:gd name="T42" fmla="*/ 293 w 450"/>
                <a:gd name="T43" fmla="*/ 2 h 600"/>
                <a:gd name="T44" fmla="*/ 291 w 450"/>
                <a:gd name="T45" fmla="*/ 1 h 600"/>
                <a:gd name="T46" fmla="*/ 287 w 450"/>
                <a:gd name="T47" fmla="*/ 0 h 600"/>
                <a:gd name="T48" fmla="*/ 285 w 450"/>
                <a:gd name="T49" fmla="*/ 0 h 600"/>
                <a:gd name="T50" fmla="*/ 15 w 450"/>
                <a:gd name="T51" fmla="*/ 0 h 600"/>
                <a:gd name="T52" fmla="*/ 11 w 450"/>
                <a:gd name="T53" fmla="*/ 0 h 600"/>
                <a:gd name="T54" fmla="*/ 8 w 450"/>
                <a:gd name="T55" fmla="*/ 1 h 600"/>
                <a:gd name="T56" fmla="*/ 6 w 450"/>
                <a:gd name="T57" fmla="*/ 2 h 600"/>
                <a:gd name="T58" fmla="*/ 4 w 450"/>
                <a:gd name="T59" fmla="*/ 4 h 600"/>
                <a:gd name="T60" fmla="*/ 2 w 450"/>
                <a:gd name="T61" fmla="*/ 6 h 600"/>
                <a:gd name="T62" fmla="*/ 1 w 450"/>
                <a:gd name="T63" fmla="*/ 10 h 600"/>
                <a:gd name="T64" fmla="*/ 0 w 450"/>
                <a:gd name="T65" fmla="*/ 12 h 600"/>
                <a:gd name="T66" fmla="*/ 0 w 450"/>
                <a:gd name="T67" fmla="*/ 15 h 600"/>
                <a:gd name="T68" fmla="*/ 0 w 450"/>
                <a:gd name="T69" fmla="*/ 585 h 600"/>
                <a:gd name="T70" fmla="*/ 0 w 450"/>
                <a:gd name="T71" fmla="*/ 589 h 600"/>
                <a:gd name="T72" fmla="*/ 1 w 450"/>
                <a:gd name="T73" fmla="*/ 592 h 600"/>
                <a:gd name="T74" fmla="*/ 2 w 450"/>
                <a:gd name="T75" fmla="*/ 594 h 600"/>
                <a:gd name="T76" fmla="*/ 4 w 450"/>
                <a:gd name="T77" fmla="*/ 596 h 600"/>
                <a:gd name="T78" fmla="*/ 6 w 450"/>
                <a:gd name="T79" fmla="*/ 598 h 600"/>
                <a:gd name="T80" fmla="*/ 8 w 450"/>
                <a:gd name="T81" fmla="*/ 599 h 600"/>
                <a:gd name="T82" fmla="*/ 11 w 450"/>
                <a:gd name="T83" fmla="*/ 600 h 600"/>
                <a:gd name="T84" fmla="*/ 15 w 450"/>
                <a:gd name="T85" fmla="*/ 600 h 600"/>
                <a:gd name="T86" fmla="*/ 435 w 450"/>
                <a:gd name="T87" fmla="*/ 600 h 600"/>
                <a:gd name="T88" fmla="*/ 438 w 450"/>
                <a:gd name="T89" fmla="*/ 600 h 600"/>
                <a:gd name="T90" fmla="*/ 440 w 450"/>
                <a:gd name="T91" fmla="*/ 599 h 600"/>
                <a:gd name="T92" fmla="*/ 444 w 450"/>
                <a:gd name="T93" fmla="*/ 598 h 600"/>
                <a:gd name="T94" fmla="*/ 446 w 450"/>
                <a:gd name="T95" fmla="*/ 596 h 600"/>
                <a:gd name="T96" fmla="*/ 448 w 450"/>
                <a:gd name="T97" fmla="*/ 594 h 600"/>
                <a:gd name="T98" fmla="*/ 449 w 450"/>
                <a:gd name="T99" fmla="*/ 592 h 600"/>
                <a:gd name="T100" fmla="*/ 450 w 450"/>
                <a:gd name="T101" fmla="*/ 589 h 600"/>
                <a:gd name="T102" fmla="*/ 450 w 450"/>
                <a:gd name="T103" fmla="*/ 585 h 600"/>
                <a:gd name="T104" fmla="*/ 450 w 450"/>
                <a:gd name="T105" fmla="*/ 165 h 600"/>
                <a:gd name="T106" fmla="*/ 449 w 450"/>
                <a:gd name="T107" fmla="*/ 159 h 600"/>
                <a:gd name="T108" fmla="*/ 446 w 450"/>
                <a:gd name="T109" fmla="*/ 15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600">
                  <a:moveTo>
                    <a:pt x="29" y="570"/>
                  </a:moveTo>
                  <a:lnTo>
                    <a:pt x="29" y="30"/>
                  </a:lnTo>
                  <a:lnTo>
                    <a:pt x="270" y="30"/>
                  </a:lnTo>
                  <a:lnTo>
                    <a:pt x="270" y="165"/>
                  </a:lnTo>
                  <a:lnTo>
                    <a:pt x="270" y="168"/>
                  </a:lnTo>
                  <a:lnTo>
                    <a:pt x="271" y="171"/>
                  </a:lnTo>
                  <a:lnTo>
                    <a:pt x="272" y="173"/>
                  </a:lnTo>
                  <a:lnTo>
                    <a:pt x="275" y="175"/>
                  </a:lnTo>
                  <a:lnTo>
                    <a:pt x="277" y="178"/>
                  </a:lnTo>
                  <a:lnTo>
                    <a:pt x="279" y="179"/>
                  </a:lnTo>
                  <a:lnTo>
                    <a:pt x="282" y="180"/>
                  </a:lnTo>
                  <a:lnTo>
                    <a:pt x="285" y="180"/>
                  </a:lnTo>
                  <a:lnTo>
                    <a:pt x="420" y="180"/>
                  </a:lnTo>
                  <a:lnTo>
                    <a:pt x="420" y="570"/>
                  </a:lnTo>
                  <a:lnTo>
                    <a:pt x="29" y="570"/>
                  </a:lnTo>
                  <a:close/>
                  <a:moveTo>
                    <a:pt x="300" y="52"/>
                  </a:moveTo>
                  <a:lnTo>
                    <a:pt x="399" y="150"/>
                  </a:lnTo>
                  <a:lnTo>
                    <a:pt x="300" y="150"/>
                  </a:lnTo>
                  <a:lnTo>
                    <a:pt x="300" y="52"/>
                  </a:lnTo>
                  <a:close/>
                  <a:moveTo>
                    <a:pt x="446" y="154"/>
                  </a:moveTo>
                  <a:lnTo>
                    <a:pt x="296" y="4"/>
                  </a:lnTo>
                  <a:lnTo>
                    <a:pt x="293" y="2"/>
                  </a:lnTo>
                  <a:lnTo>
                    <a:pt x="291" y="1"/>
                  </a:lnTo>
                  <a:lnTo>
                    <a:pt x="287" y="0"/>
                  </a:lnTo>
                  <a:lnTo>
                    <a:pt x="285" y="0"/>
                  </a:lnTo>
                  <a:lnTo>
                    <a:pt x="15" y="0"/>
                  </a:lnTo>
                  <a:lnTo>
                    <a:pt x="11" y="0"/>
                  </a:lnTo>
                  <a:lnTo>
                    <a:pt x="8" y="1"/>
                  </a:lnTo>
                  <a:lnTo>
                    <a:pt x="6" y="2"/>
                  </a:lnTo>
                  <a:lnTo>
                    <a:pt x="4" y="4"/>
                  </a:lnTo>
                  <a:lnTo>
                    <a:pt x="2" y="6"/>
                  </a:lnTo>
                  <a:lnTo>
                    <a:pt x="1" y="10"/>
                  </a:lnTo>
                  <a:lnTo>
                    <a:pt x="0" y="12"/>
                  </a:lnTo>
                  <a:lnTo>
                    <a:pt x="0" y="15"/>
                  </a:lnTo>
                  <a:lnTo>
                    <a:pt x="0" y="585"/>
                  </a:lnTo>
                  <a:lnTo>
                    <a:pt x="0" y="589"/>
                  </a:lnTo>
                  <a:lnTo>
                    <a:pt x="1" y="592"/>
                  </a:lnTo>
                  <a:lnTo>
                    <a:pt x="2" y="594"/>
                  </a:lnTo>
                  <a:lnTo>
                    <a:pt x="4" y="596"/>
                  </a:lnTo>
                  <a:lnTo>
                    <a:pt x="6" y="598"/>
                  </a:lnTo>
                  <a:lnTo>
                    <a:pt x="8" y="599"/>
                  </a:lnTo>
                  <a:lnTo>
                    <a:pt x="11" y="600"/>
                  </a:lnTo>
                  <a:lnTo>
                    <a:pt x="15" y="600"/>
                  </a:lnTo>
                  <a:lnTo>
                    <a:pt x="435" y="600"/>
                  </a:lnTo>
                  <a:lnTo>
                    <a:pt x="438" y="600"/>
                  </a:lnTo>
                  <a:lnTo>
                    <a:pt x="440" y="599"/>
                  </a:lnTo>
                  <a:lnTo>
                    <a:pt x="444" y="598"/>
                  </a:lnTo>
                  <a:lnTo>
                    <a:pt x="446" y="596"/>
                  </a:lnTo>
                  <a:lnTo>
                    <a:pt x="448" y="594"/>
                  </a:lnTo>
                  <a:lnTo>
                    <a:pt x="449" y="592"/>
                  </a:lnTo>
                  <a:lnTo>
                    <a:pt x="450" y="589"/>
                  </a:lnTo>
                  <a:lnTo>
                    <a:pt x="450" y="585"/>
                  </a:lnTo>
                  <a:lnTo>
                    <a:pt x="450" y="165"/>
                  </a:lnTo>
                  <a:lnTo>
                    <a:pt x="449" y="159"/>
                  </a:lnTo>
                  <a:lnTo>
                    <a:pt x="446"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57" name="Freeform 294">
              <a:extLst>
                <a:ext uri="{FF2B5EF4-FFF2-40B4-BE49-F238E27FC236}">
                  <a16:creationId xmlns:a16="http://schemas.microsoft.com/office/drawing/2014/main" id="{2DBAC5AF-08C8-4516-BB85-F195AB58E648}"/>
                </a:ext>
              </a:extLst>
            </p:cNvPr>
            <p:cNvSpPr>
              <a:spLocks noEditPoints="1"/>
            </p:cNvSpPr>
            <p:nvPr/>
          </p:nvSpPr>
          <p:spPr bwMode="auto">
            <a:xfrm>
              <a:off x="11601450" y="2124076"/>
              <a:ext cx="261938" cy="95250"/>
            </a:xfrm>
            <a:custGeom>
              <a:avLst/>
              <a:gdLst>
                <a:gd name="T0" fmla="*/ 298 w 825"/>
                <a:gd name="T1" fmla="*/ 60 h 301"/>
                <a:gd name="T2" fmla="*/ 354 w 825"/>
                <a:gd name="T3" fmla="*/ 77 h 301"/>
                <a:gd name="T4" fmla="*/ 396 w 825"/>
                <a:gd name="T5" fmla="*/ 103 h 301"/>
                <a:gd name="T6" fmla="*/ 261 w 825"/>
                <a:gd name="T7" fmla="*/ 120 h 301"/>
                <a:gd name="T8" fmla="*/ 253 w 825"/>
                <a:gd name="T9" fmla="*/ 123 h 301"/>
                <a:gd name="T10" fmla="*/ 247 w 825"/>
                <a:gd name="T11" fmla="*/ 130 h 301"/>
                <a:gd name="T12" fmla="*/ 246 w 825"/>
                <a:gd name="T13" fmla="*/ 138 h 301"/>
                <a:gd name="T14" fmla="*/ 250 w 825"/>
                <a:gd name="T15" fmla="*/ 147 h 301"/>
                <a:gd name="T16" fmla="*/ 258 w 825"/>
                <a:gd name="T17" fmla="*/ 150 h 301"/>
                <a:gd name="T18" fmla="*/ 546 w 825"/>
                <a:gd name="T19" fmla="*/ 151 h 301"/>
                <a:gd name="T20" fmla="*/ 604 w 825"/>
                <a:gd name="T21" fmla="*/ 155 h 301"/>
                <a:gd name="T22" fmla="*/ 658 w 825"/>
                <a:gd name="T23" fmla="*/ 165 h 301"/>
                <a:gd name="T24" fmla="*/ 706 w 825"/>
                <a:gd name="T25" fmla="*/ 180 h 301"/>
                <a:gd name="T26" fmla="*/ 747 w 825"/>
                <a:gd name="T27" fmla="*/ 199 h 301"/>
                <a:gd name="T28" fmla="*/ 777 w 825"/>
                <a:gd name="T29" fmla="*/ 221 h 301"/>
                <a:gd name="T30" fmla="*/ 182 w 825"/>
                <a:gd name="T31" fmla="*/ 241 h 301"/>
                <a:gd name="T32" fmla="*/ 30 w 825"/>
                <a:gd name="T33" fmla="*/ 30 h 301"/>
                <a:gd name="T34" fmla="*/ 532 w 825"/>
                <a:gd name="T35" fmla="*/ 120 h 301"/>
                <a:gd name="T36" fmla="*/ 458 w 825"/>
                <a:gd name="T37" fmla="*/ 120 h 301"/>
                <a:gd name="T38" fmla="*/ 444 w 825"/>
                <a:gd name="T39" fmla="*/ 107 h 301"/>
                <a:gd name="T40" fmla="*/ 401 w 825"/>
                <a:gd name="T41" fmla="*/ 70 h 301"/>
                <a:gd name="T42" fmla="*/ 369 w 825"/>
                <a:gd name="T43" fmla="*/ 52 h 301"/>
                <a:gd name="T44" fmla="*/ 331 w 825"/>
                <a:gd name="T45" fmla="*/ 37 h 301"/>
                <a:gd name="T46" fmla="*/ 300 w 825"/>
                <a:gd name="T47" fmla="*/ 30 h 301"/>
                <a:gd name="T48" fmla="*/ 182 w 825"/>
                <a:gd name="T49" fmla="*/ 15 h 301"/>
                <a:gd name="T50" fmla="*/ 179 w 825"/>
                <a:gd name="T51" fmla="*/ 8 h 301"/>
                <a:gd name="T52" fmla="*/ 172 w 825"/>
                <a:gd name="T53" fmla="*/ 1 h 301"/>
                <a:gd name="T54" fmla="*/ 15 w 825"/>
                <a:gd name="T55" fmla="*/ 0 h 301"/>
                <a:gd name="T56" fmla="*/ 6 w 825"/>
                <a:gd name="T57" fmla="*/ 3 h 301"/>
                <a:gd name="T58" fmla="*/ 1 w 825"/>
                <a:gd name="T59" fmla="*/ 10 h 301"/>
                <a:gd name="T60" fmla="*/ 0 w 825"/>
                <a:gd name="T61" fmla="*/ 286 h 301"/>
                <a:gd name="T62" fmla="*/ 2 w 825"/>
                <a:gd name="T63" fmla="*/ 295 h 301"/>
                <a:gd name="T64" fmla="*/ 9 w 825"/>
                <a:gd name="T65" fmla="*/ 300 h 301"/>
                <a:gd name="T66" fmla="*/ 167 w 825"/>
                <a:gd name="T67" fmla="*/ 301 h 301"/>
                <a:gd name="T68" fmla="*/ 174 w 825"/>
                <a:gd name="T69" fmla="*/ 299 h 301"/>
                <a:gd name="T70" fmla="*/ 180 w 825"/>
                <a:gd name="T71" fmla="*/ 292 h 301"/>
                <a:gd name="T72" fmla="*/ 182 w 825"/>
                <a:gd name="T73" fmla="*/ 271 h 301"/>
                <a:gd name="T74" fmla="*/ 816 w 825"/>
                <a:gd name="T75" fmla="*/ 270 h 301"/>
                <a:gd name="T76" fmla="*/ 823 w 825"/>
                <a:gd name="T77" fmla="*/ 265 h 301"/>
                <a:gd name="T78" fmla="*/ 825 w 825"/>
                <a:gd name="T79" fmla="*/ 256 h 301"/>
                <a:gd name="T80" fmla="*/ 822 w 825"/>
                <a:gd name="T81" fmla="*/ 235 h 301"/>
                <a:gd name="T82" fmla="*/ 810 w 825"/>
                <a:gd name="T83" fmla="*/ 213 h 301"/>
                <a:gd name="T84" fmla="*/ 789 w 825"/>
                <a:gd name="T85" fmla="*/ 192 h 301"/>
                <a:gd name="T86" fmla="*/ 752 w 825"/>
                <a:gd name="T87" fmla="*/ 167 h 301"/>
                <a:gd name="T88" fmla="*/ 706 w 825"/>
                <a:gd name="T89" fmla="*/ 148 h 301"/>
                <a:gd name="T90" fmla="*/ 653 w 825"/>
                <a:gd name="T91" fmla="*/ 133 h 301"/>
                <a:gd name="T92" fmla="*/ 594 w 825"/>
                <a:gd name="T93" fmla="*/ 123 h 301"/>
                <a:gd name="T94" fmla="*/ 532 w 825"/>
                <a:gd name="T95" fmla="*/ 12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5" h="301">
                  <a:moveTo>
                    <a:pt x="182" y="241"/>
                  </a:moveTo>
                  <a:lnTo>
                    <a:pt x="182" y="60"/>
                  </a:lnTo>
                  <a:lnTo>
                    <a:pt x="298" y="60"/>
                  </a:lnTo>
                  <a:lnTo>
                    <a:pt x="319" y="65"/>
                  </a:lnTo>
                  <a:lnTo>
                    <a:pt x="337" y="71"/>
                  </a:lnTo>
                  <a:lnTo>
                    <a:pt x="354" y="77"/>
                  </a:lnTo>
                  <a:lnTo>
                    <a:pt x="370" y="86"/>
                  </a:lnTo>
                  <a:lnTo>
                    <a:pt x="384" y="94"/>
                  </a:lnTo>
                  <a:lnTo>
                    <a:pt x="396" y="103"/>
                  </a:lnTo>
                  <a:lnTo>
                    <a:pt x="407" y="112"/>
                  </a:lnTo>
                  <a:lnTo>
                    <a:pt x="416" y="120"/>
                  </a:lnTo>
                  <a:lnTo>
                    <a:pt x="261" y="120"/>
                  </a:lnTo>
                  <a:lnTo>
                    <a:pt x="258" y="121"/>
                  </a:lnTo>
                  <a:lnTo>
                    <a:pt x="255" y="122"/>
                  </a:lnTo>
                  <a:lnTo>
                    <a:pt x="253" y="123"/>
                  </a:lnTo>
                  <a:lnTo>
                    <a:pt x="250" y="126"/>
                  </a:lnTo>
                  <a:lnTo>
                    <a:pt x="248" y="128"/>
                  </a:lnTo>
                  <a:lnTo>
                    <a:pt x="247" y="130"/>
                  </a:lnTo>
                  <a:lnTo>
                    <a:pt x="246" y="133"/>
                  </a:lnTo>
                  <a:lnTo>
                    <a:pt x="246" y="135"/>
                  </a:lnTo>
                  <a:lnTo>
                    <a:pt x="246" y="138"/>
                  </a:lnTo>
                  <a:lnTo>
                    <a:pt x="247" y="142"/>
                  </a:lnTo>
                  <a:lnTo>
                    <a:pt x="248" y="145"/>
                  </a:lnTo>
                  <a:lnTo>
                    <a:pt x="250" y="147"/>
                  </a:lnTo>
                  <a:lnTo>
                    <a:pt x="253" y="148"/>
                  </a:lnTo>
                  <a:lnTo>
                    <a:pt x="255" y="149"/>
                  </a:lnTo>
                  <a:lnTo>
                    <a:pt x="258" y="150"/>
                  </a:lnTo>
                  <a:lnTo>
                    <a:pt x="261" y="151"/>
                  </a:lnTo>
                  <a:lnTo>
                    <a:pt x="527" y="150"/>
                  </a:lnTo>
                  <a:lnTo>
                    <a:pt x="546" y="151"/>
                  </a:lnTo>
                  <a:lnTo>
                    <a:pt x="565" y="151"/>
                  </a:lnTo>
                  <a:lnTo>
                    <a:pt x="584" y="153"/>
                  </a:lnTo>
                  <a:lnTo>
                    <a:pt x="604" y="155"/>
                  </a:lnTo>
                  <a:lnTo>
                    <a:pt x="623" y="158"/>
                  </a:lnTo>
                  <a:lnTo>
                    <a:pt x="641" y="161"/>
                  </a:lnTo>
                  <a:lnTo>
                    <a:pt x="658" y="165"/>
                  </a:lnTo>
                  <a:lnTo>
                    <a:pt x="675" y="169"/>
                  </a:lnTo>
                  <a:lnTo>
                    <a:pt x="691" y="175"/>
                  </a:lnTo>
                  <a:lnTo>
                    <a:pt x="706" y="180"/>
                  </a:lnTo>
                  <a:lnTo>
                    <a:pt x="721" y="185"/>
                  </a:lnTo>
                  <a:lnTo>
                    <a:pt x="735" y="192"/>
                  </a:lnTo>
                  <a:lnTo>
                    <a:pt x="747" y="199"/>
                  </a:lnTo>
                  <a:lnTo>
                    <a:pt x="759" y="206"/>
                  </a:lnTo>
                  <a:lnTo>
                    <a:pt x="768" y="213"/>
                  </a:lnTo>
                  <a:lnTo>
                    <a:pt x="777" y="221"/>
                  </a:lnTo>
                  <a:lnTo>
                    <a:pt x="785" y="231"/>
                  </a:lnTo>
                  <a:lnTo>
                    <a:pt x="792" y="241"/>
                  </a:lnTo>
                  <a:lnTo>
                    <a:pt x="182" y="241"/>
                  </a:lnTo>
                  <a:close/>
                  <a:moveTo>
                    <a:pt x="151" y="271"/>
                  </a:moveTo>
                  <a:lnTo>
                    <a:pt x="30" y="271"/>
                  </a:lnTo>
                  <a:lnTo>
                    <a:pt x="30" y="30"/>
                  </a:lnTo>
                  <a:lnTo>
                    <a:pt x="151" y="30"/>
                  </a:lnTo>
                  <a:lnTo>
                    <a:pt x="151" y="271"/>
                  </a:lnTo>
                  <a:close/>
                  <a:moveTo>
                    <a:pt x="532" y="120"/>
                  </a:moveTo>
                  <a:lnTo>
                    <a:pt x="529" y="120"/>
                  </a:lnTo>
                  <a:lnTo>
                    <a:pt x="527" y="120"/>
                  </a:lnTo>
                  <a:lnTo>
                    <a:pt x="458" y="120"/>
                  </a:lnTo>
                  <a:lnTo>
                    <a:pt x="456" y="119"/>
                  </a:lnTo>
                  <a:lnTo>
                    <a:pt x="454" y="118"/>
                  </a:lnTo>
                  <a:lnTo>
                    <a:pt x="444" y="107"/>
                  </a:lnTo>
                  <a:lnTo>
                    <a:pt x="432" y="96"/>
                  </a:lnTo>
                  <a:lnTo>
                    <a:pt x="418" y="83"/>
                  </a:lnTo>
                  <a:lnTo>
                    <a:pt x="401" y="70"/>
                  </a:lnTo>
                  <a:lnTo>
                    <a:pt x="392" y="63"/>
                  </a:lnTo>
                  <a:lnTo>
                    <a:pt x="381" y="58"/>
                  </a:lnTo>
                  <a:lnTo>
                    <a:pt x="369" y="52"/>
                  </a:lnTo>
                  <a:lnTo>
                    <a:pt x="357" y="46"/>
                  </a:lnTo>
                  <a:lnTo>
                    <a:pt x="345" y="42"/>
                  </a:lnTo>
                  <a:lnTo>
                    <a:pt x="331" y="37"/>
                  </a:lnTo>
                  <a:lnTo>
                    <a:pt x="317" y="33"/>
                  </a:lnTo>
                  <a:lnTo>
                    <a:pt x="301" y="30"/>
                  </a:lnTo>
                  <a:lnTo>
                    <a:pt x="300" y="30"/>
                  </a:lnTo>
                  <a:lnTo>
                    <a:pt x="299" y="30"/>
                  </a:lnTo>
                  <a:lnTo>
                    <a:pt x="182" y="30"/>
                  </a:lnTo>
                  <a:lnTo>
                    <a:pt x="182" y="15"/>
                  </a:lnTo>
                  <a:lnTo>
                    <a:pt x="181" y="13"/>
                  </a:lnTo>
                  <a:lnTo>
                    <a:pt x="180" y="10"/>
                  </a:lnTo>
                  <a:lnTo>
                    <a:pt x="179" y="8"/>
                  </a:lnTo>
                  <a:lnTo>
                    <a:pt x="177" y="6"/>
                  </a:lnTo>
                  <a:lnTo>
                    <a:pt x="174" y="3"/>
                  </a:lnTo>
                  <a:lnTo>
                    <a:pt x="172" y="1"/>
                  </a:lnTo>
                  <a:lnTo>
                    <a:pt x="169" y="0"/>
                  </a:lnTo>
                  <a:lnTo>
                    <a:pt x="167" y="0"/>
                  </a:lnTo>
                  <a:lnTo>
                    <a:pt x="15" y="0"/>
                  </a:lnTo>
                  <a:lnTo>
                    <a:pt x="12" y="0"/>
                  </a:lnTo>
                  <a:lnTo>
                    <a:pt x="9" y="1"/>
                  </a:lnTo>
                  <a:lnTo>
                    <a:pt x="6" y="3"/>
                  </a:lnTo>
                  <a:lnTo>
                    <a:pt x="4" y="6"/>
                  </a:lnTo>
                  <a:lnTo>
                    <a:pt x="2" y="8"/>
                  </a:lnTo>
                  <a:lnTo>
                    <a:pt x="1" y="10"/>
                  </a:lnTo>
                  <a:lnTo>
                    <a:pt x="0" y="13"/>
                  </a:lnTo>
                  <a:lnTo>
                    <a:pt x="0" y="15"/>
                  </a:lnTo>
                  <a:lnTo>
                    <a:pt x="0" y="286"/>
                  </a:lnTo>
                  <a:lnTo>
                    <a:pt x="0" y="289"/>
                  </a:lnTo>
                  <a:lnTo>
                    <a:pt x="1" y="292"/>
                  </a:lnTo>
                  <a:lnTo>
                    <a:pt x="2" y="295"/>
                  </a:lnTo>
                  <a:lnTo>
                    <a:pt x="4" y="297"/>
                  </a:lnTo>
                  <a:lnTo>
                    <a:pt x="6" y="299"/>
                  </a:lnTo>
                  <a:lnTo>
                    <a:pt x="9" y="300"/>
                  </a:lnTo>
                  <a:lnTo>
                    <a:pt x="12" y="301"/>
                  </a:lnTo>
                  <a:lnTo>
                    <a:pt x="15" y="301"/>
                  </a:lnTo>
                  <a:lnTo>
                    <a:pt x="167" y="301"/>
                  </a:lnTo>
                  <a:lnTo>
                    <a:pt x="169" y="301"/>
                  </a:lnTo>
                  <a:lnTo>
                    <a:pt x="172" y="300"/>
                  </a:lnTo>
                  <a:lnTo>
                    <a:pt x="174" y="299"/>
                  </a:lnTo>
                  <a:lnTo>
                    <a:pt x="177" y="297"/>
                  </a:lnTo>
                  <a:lnTo>
                    <a:pt x="179" y="295"/>
                  </a:lnTo>
                  <a:lnTo>
                    <a:pt x="180" y="292"/>
                  </a:lnTo>
                  <a:lnTo>
                    <a:pt x="181" y="289"/>
                  </a:lnTo>
                  <a:lnTo>
                    <a:pt x="182" y="286"/>
                  </a:lnTo>
                  <a:lnTo>
                    <a:pt x="182" y="271"/>
                  </a:lnTo>
                  <a:lnTo>
                    <a:pt x="810" y="271"/>
                  </a:lnTo>
                  <a:lnTo>
                    <a:pt x="813" y="271"/>
                  </a:lnTo>
                  <a:lnTo>
                    <a:pt x="816" y="270"/>
                  </a:lnTo>
                  <a:lnTo>
                    <a:pt x="819" y="269"/>
                  </a:lnTo>
                  <a:lnTo>
                    <a:pt x="821" y="267"/>
                  </a:lnTo>
                  <a:lnTo>
                    <a:pt x="823" y="265"/>
                  </a:lnTo>
                  <a:lnTo>
                    <a:pt x="824" y="261"/>
                  </a:lnTo>
                  <a:lnTo>
                    <a:pt x="825" y="259"/>
                  </a:lnTo>
                  <a:lnTo>
                    <a:pt x="825" y="256"/>
                  </a:lnTo>
                  <a:lnTo>
                    <a:pt x="825" y="249"/>
                  </a:lnTo>
                  <a:lnTo>
                    <a:pt x="824" y="241"/>
                  </a:lnTo>
                  <a:lnTo>
                    <a:pt x="822" y="235"/>
                  </a:lnTo>
                  <a:lnTo>
                    <a:pt x="819" y="227"/>
                  </a:lnTo>
                  <a:lnTo>
                    <a:pt x="814" y="221"/>
                  </a:lnTo>
                  <a:lnTo>
                    <a:pt x="810" y="213"/>
                  </a:lnTo>
                  <a:lnTo>
                    <a:pt x="805" y="207"/>
                  </a:lnTo>
                  <a:lnTo>
                    <a:pt x="798" y="200"/>
                  </a:lnTo>
                  <a:lnTo>
                    <a:pt x="789" y="192"/>
                  </a:lnTo>
                  <a:lnTo>
                    <a:pt x="778" y="183"/>
                  </a:lnTo>
                  <a:lnTo>
                    <a:pt x="765" y="175"/>
                  </a:lnTo>
                  <a:lnTo>
                    <a:pt x="752" y="167"/>
                  </a:lnTo>
                  <a:lnTo>
                    <a:pt x="738" y="161"/>
                  </a:lnTo>
                  <a:lnTo>
                    <a:pt x="722" y="154"/>
                  </a:lnTo>
                  <a:lnTo>
                    <a:pt x="706" y="148"/>
                  </a:lnTo>
                  <a:lnTo>
                    <a:pt x="689" y="143"/>
                  </a:lnTo>
                  <a:lnTo>
                    <a:pt x="671" y="137"/>
                  </a:lnTo>
                  <a:lnTo>
                    <a:pt x="653" y="133"/>
                  </a:lnTo>
                  <a:lnTo>
                    <a:pt x="634" y="130"/>
                  </a:lnTo>
                  <a:lnTo>
                    <a:pt x="613" y="127"/>
                  </a:lnTo>
                  <a:lnTo>
                    <a:pt x="594" y="123"/>
                  </a:lnTo>
                  <a:lnTo>
                    <a:pt x="574" y="122"/>
                  </a:lnTo>
                  <a:lnTo>
                    <a:pt x="552" y="121"/>
                  </a:lnTo>
                  <a:lnTo>
                    <a:pt x="53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158" name="Freeform 295">
              <a:extLst>
                <a:ext uri="{FF2B5EF4-FFF2-40B4-BE49-F238E27FC236}">
                  <a16:creationId xmlns:a16="http://schemas.microsoft.com/office/drawing/2014/main" id="{7439C396-4E82-403A-932B-581658D38B70}"/>
                </a:ext>
              </a:extLst>
            </p:cNvPr>
            <p:cNvSpPr>
              <a:spLocks/>
            </p:cNvSpPr>
            <p:nvPr/>
          </p:nvSpPr>
          <p:spPr bwMode="auto">
            <a:xfrm>
              <a:off x="11623675" y="2184401"/>
              <a:ext cx="12700" cy="12700"/>
            </a:xfrm>
            <a:custGeom>
              <a:avLst/>
              <a:gdLst>
                <a:gd name="T0" fmla="*/ 19 w 37"/>
                <a:gd name="T1" fmla="*/ 0 h 39"/>
                <a:gd name="T2" fmla="*/ 15 w 37"/>
                <a:gd name="T3" fmla="*/ 1 h 39"/>
                <a:gd name="T4" fmla="*/ 12 w 37"/>
                <a:gd name="T5" fmla="*/ 2 h 39"/>
                <a:gd name="T6" fmla="*/ 8 w 37"/>
                <a:gd name="T7" fmla="*/ 4 h 39"/>
                <a:gd name="T8" fmla="*/ 5 w 37"/>
                <a:gd name="T9" fmla="*/ 6 h 39"/>
                <a:gd name="T10" fmla="*/ 3 w 37"/>
                <a:gd name="T11" fmla="*/ 9 h 39"/>
                <a:gd name="T12" fmla="*/ 1 w 37"/>
                <a:gd name="T13" fmla="*/ 13 h 39"/>
                <a:gd name="T14" fmla="*/ 0 w 37"/>
                <a:gd name="T15" fmla="*/ 16 h 39"/>
                <a:gd name="T16" fmla="*/ 0 w 37"/>
                <a:gd name="T17" fmla="*/ 20 h 39"/>
                <a:gd name="T18" fmla="*/ 0 w 37"/>
                <a:gd name="T19" fmla="*/ 23 h 39"/>
                <a:gd name="T20" fmla="*/ 1 w 37"/>
                <a:gd name="T21" fmla="*/ 28 h 39"/>
                <a:gd name="T22" fmla="*/ 3 w 37"/>
                <a:gd name="T23" fmla="*/ 31 h 39"/>
                <a:gd name="T24" fmla="*/ 5 w 37"/>
                <a:gd name="T25" fmla="*/ 33 h 39"/>
                <a:gd name="T26" fmla="*/ 8 w 37"/>
                <a:gd name="T27" fmla="*/ 36 h 39"/>
                <a:gd name="T28" fmla="*/ 12 w 37"/>
                <a:gd name="T29" fmla="*/ 37 h 39"/>
                <a:gd name="T30" fmla="*/ 15 w 37"/>
                <a:gd name="T31" fmla="*/ 39 h 39"/>
                <a:gd name="T32" fmla="*/ 19 w 37"/>
                <a:gd name="T33" fmla="*/ 39 h 39"/>
                <a:gd name="T34" fmla="*/ 22 w 37"/>
                <a:gd name="T35" fmla="*/ 38 h 39"/>
                <a:gd name="T36" fmla="*/ 27 w 37"/>
                <a:gd name="T37" fmla="*/ 37 h 39"/>
                <a:gd name="T38" fmla="*/ 30 w 37"/>
                <a:gd name="T39" fmla="*/ 36 h 39"/>
                <a:gd name="T40" fmla="*/ 32 w 37"/>
                <a:gd name="T41" fmla="*/ 33 h 39"/>
                <a:gd name="T42" fmla="*/ 34 w 37"/>
                <a:gd name="T43" fmla="*/ 31 h 39"/>
                <a:gd name="T44" fmla="*/ 36 w 37"/>
                <a:gd name="T45" fmla="*/ 28 h 39"/>
                <a:gd name="T46" fmla="*/ 37 w 37"/>
                <a:gd name="T47" fmla="*/ 23 h 39"/>
                <a:gd name="T48" fmla="*/ 37 w 37"/>
                <a:gd name="T49" fmla="*/ 20 h 39"/>
                <a:gd name="T50" fmla="*/ 37 w 37"/>
                <a:gd name="T51" fmla="*/ 16 h 39"/>
                <a:gd name="T52" fmla="*/ 36 w 37"/>
                <a:gd name="T53" fmla="*/ 13 h 39"/>
                <a:gd name="T54" fmla="*/ 34 w 37"/>
                <a:gd name="T55" fmla="*/ 9 h 39"/>
                <a:gd name="T56" fmla="*/ 32 w 37"/>
                <a:gd name="T57" fmla="*/ 6 h 39"/>
                <a:gd name="T58" fmla="*/ 30 w 37"/>
                <a:gd name="T59" fmla="*/ 4 h 39"/>
                <a:gd name="T60" fmla="*/ 27 w 37"/>
                <a:gd name="T61" fmla="*/ 2 h 39"/>
                <a:gd name="T62" fmla="*/ 22 w 37"/>
                <a:gd name="T63" fmla="*/ 1 h 39"/>
                <a:gd name="T64" fmla="*/ 19 w 37"/>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39">
                  <a:moveTo>
                    <a:pt x="19" y="0"/>
                  </a:moveTo>
                  <a:lnTo>
                    <a:pt x="15" y="1"/>
                  </a:lnTo>
                  <a:lnTo>
                    <a:pt x="12" y="2"/>
                  </a:lnTo>
                  <a:lnTo>
                    <a:pt x="8" y="4"/>
                  </a:lnTo>
                  <a:lnTo>
                    <a:pt x="5" y="6"/>
                  </a:lnTo>
                  <a:lnTo>
                    <a:pt x="3" y="9"/>
                  </a:lnTo>
                  <a:lnTo>
                    <a:pt x="1" y="13"/>
                  </a:lnTo>
                  <a:lnTo>
                    <a:pt x="0" y="16"/>
                  </a:lnTo>
                  <a:lnTo>
                    <a:pt x="0" y="20"/>
                  </a:lnTo>
                  <a:lnTo>
                    <a:pt x="0" y="23"/>
                  </a:lnTo>
                  <a:lnTo>
                    <a:pt x="1" y="28"/>
                  </a:lnTo>
                  <a:lnTo>
                    <a:pt x="3" y="31"/>
                  </a:lnTo>
                  <a:lnTo>
                    <a:pt x="5" y="33"/>
                  </a:lnTo>
                  <a:lnTo>
                    <a:pt x="8" y="36"/>
                  </a:lnTo>
                  <a:lnTo>
                    <a:pt x="12" y="37"/>
                  </a:lnTo>
                  <a:lnTo>
                    <a:pt x="15" y="39"/>
                  </a:lnTo>
                  <a:lnTo>
                    <a:pt x="19" y="39"/>
                  </a:lnTo>
                  <a:lnTo>
                    <a:pt x="22" y="38"/>
                  </a:lnTo>
                  <a:lnTo>
                    <a:pt x="27" y="37"/>
                  </a:lnTo>
                  <a:lnTo>
                    <a:pt x="30" y="36"/>
                  </a:lnTo>
                  <a:lnTo>
                    <a:pt x="32" y="33"/>
                  </a:lnTo>
                  <a:lnTo>
                    <a:pt x="34" y="31"/>
                  </a:lnTo>
                  <a:lnTo>
                    <a:pt x="36" y="28"/>
                  </a:lnTo>
                  <a:lnTo>
                    <a:pt x="37" y="23"/>
                  </a:lnTo>
                  <a:lnTo>
                    <a:pt x="37" y="20"/>
                  </a:lnTo>
                  <a:lnTo>
                    <a:pt x="37" y="16"/>
                  </a:lnTo>
                  <a:lnTo>
                    <a:pt x="36" y="13"/>
                  </a:lnTo>
                  <a:lnTo>
                    <a:pt x="34" y="9"/>
                  </a:lnTo>
                  <a:lnTo>
                    <a:pt x="32" y="6"/>
                  </a:lnTo>
                  <a:lnTo>
                    <a:pt x="30" y="4"/>
                  </a:lnTo>
                  <a:lnTo>
                    <a:pt x="27" y="2"/>
                  </a:lnTo>
                  <a:lnTo>
                    <a:pt x="22" y="1"/>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grpSp>
      <p:sp>
        <p:nvSpPr>
          <p:cNvPr id="159" name="Freeform 298">
            <a:extLst>
              <a:ext uri="{FF2B5EF4-FFF2-40B4-BE49-F238E27FC236}">
                <a16:creationId xmlns:a16="http://schemas.microsoft.com/office/drawing/2014/main" id="{F5725BC9-C724-4D46-BE9F-A55F4BE0F725}"/>
              </a:ext>
              <a:ext uri="{C183D7F6-B498-43B3-948B-1728B52AA6E4}">
                <adec:decorative xmlns:adec="http://schemas.microsoft.com/office/drawing/2017/decorative" val="1"/>
              </a:ext>
            </a:extLst>
          </p:cNvPr>
          <p:cNvSpPr>
            <a:spLocks noEditPoints="1"/>
          </p:cNvSpPr>
          <p:nvPr/>
        </p:nvSpPr>
        <p:spPr bwMode="auto">
          <a:xfrm>
            <a:off x="5448377" y="5068987"/>
            <a:ext cx="418931" cy="480302"/>
          </a:xfrm>
          <a:custGeom>
            <a:avLst/>
            <a:gdLst>
              <a:gd name="T0" fmla="*/ 541 w 781"/>
              <a:gd name="T1" fmla="*/ 315 h 901"/>
              <a:gd name="T2" fmla="*/ 540 w 781"/>
              <a:gd name="T3" fmla="*/ 310 h 901"/>
              <a:gd name="T4" fmla="*/ 536 w 781"/>
              <a:gd name="T5" fmla="*/ 305 h 901"/>
              <a:gd name="T6" fmla="*/ 354 w 781"/>
              <a:gd name="T7" fmla="*/ 123 h 901"/>
              <a:gd name="T8" fmla="*/ 349 w 781"/>
              <a:gd name="T9" fmla="*/ 121 h 901"/>
              <a:gd name="T10" fmla="*/ 241 w 781"/>
              <a:gd name="T11" fmla="*/ 120 h 901"/>
              <a:gd name="T12" fmla="*/ 571 w 781"/>
              <a:gd name="T13" fmla="*/ 30 h 901"/>
              <a:gd name="T14" fmla="*/ 571 w 781"/>
              <a:gd name="T15" fmla="*/ 198 h 901"/>
              <a:gd name="T16" fmla="*/ 573 w 781"/>
              <a:gd name="T17" fmla="*/ 203 h 901"/>
              <a:gd name="T18" fmla="*/ 578 w 781"/>
              <a:gd name="T19" fmla="*/ 208 h 901"/>
              <a:gd name="T20" fmla="*/ 583 w 781"/>
              <a:gd name="T21" fmla="*/ 210 h 901"/>
              <a:gd name="T22" fmla="*/ 751 w 781"/>
              <a:gd name="T23" fmla="*/ 210 h 901"/>
              <a:gd name="T24" fmla="*/ 541 w 781"/>
              <a:gd name="T25" fmla="*/ 750 h 901"/>
              <a:gd name="T26" fmla="*/ 360 w 781"/>
              <a:gd name="T27" fmla="*/ 300 h 901"/>
              <a:gd name="T28" fmla="*/ 490 w 781"/>
              <a:gd name="T29" fmla="*/ 300 h 901"/>
              <a:gd name="T30" fmla="*/ 30 w 781"/>
              <a:gd name="T31" fmla="*/ 871 h 901"/>
              <a:gd name="T32" fmla="*/ 330 w 781"/>
              <a:gd name="T33" fmla="*/ 150 h 901"/>
              <a:gd name="T34" fmla="*/ 330 w 781"/>
              <a:gd name="T35" fmla="*/ 319 h 901"/>
              <a:gd name="T36" fmla="*/ 334 w 781"/>
              <a:gd name="T37" fmla="*/ 324 h 901"/>
              <a:gd name="T38" fmla="*/ 337 w 781"/>
              <a:gd name="T39" fmla="*/ 327 h 901"/>
              <a:gd name="T40" fmla="*/ 342 w 781"/>
              <a:gd name="T41" fmla="*/ 330 h 901"/>
              <a:gd name="T42" fmla="*/ 511 w 781"/>
              <a:gd name="T43" fmla="*/ 331 h 901"/>
              <a:gd name="T44" fmla="*/ 601 w 781"/>
              <a:gd name="T45" fmla="*/ 52 h 901"/>
              <a:gd name="T46" fmla="*/ 601 w 781"/>
              <a:gd name="T47" fmla="*/ 180 h 901"/>
              <a:gd name="T48" fmla="*/ 780 w 781"/>
              <a:gd name="T49" fmla="*/ 190 h 901"/>
              <a:gd name="T50" fmla="*/ 777 w 781"/>
              <a:gd name="T51" fmla="*/ 184 h 901"/>
              <a:gd name="T52" fmla="*/ 595 w 781"/>
              <a:gd name="T53" fmla="*/ 3 h 901"/>
              <a:gd name="T54" fmla="*/ 588 w 781"/>
              <a:gd name="T55" fmla="*/ 0 h 901"/>
              <a:gd name="T56" fmla="*/ 226 w 781"/>
              <a:gd name="T57" fmla="*/ 0 h 901"/>
              <a:gd name="T58" fmla="*/ 219 w 781"/>
              <a:gd name="T59" fmla="*/ 1 h 901"/>
              <a:gd name="T60" fmla="*/ 215 w 781"/>
              <a:gd name="T61" fmla="*/ 4 h 901"/>
              <a:gd name="T62" fmla="*/ 212 w 781"/>
              <a:gd name="T63" fmla="*/ 10 h 901"/>
              <a:gd name="T64" fmla="*/ 211 w 781"/>
              <a:gd name="T65" fmla="*/ 15 h 901"/>
              <a:gd name="T66" fmla="*/ 15 w 781"/>
              <a:gd name="T67" fmla="*/ 120 h 901"/>
              <a:gd name="T68" fmla="*/ 9 w 781"/>
              <a:gd name="T69" fmla="*/ 121 h 901"/>
              <a:gd name="T70" fmla="*/ 4 w 781"/>
              <a:gd name="T71" fmla="*/ 124 h 901"/>
              <a:gd name="T72" fmla="*/ 1 w 781"/>
              <a:gd name="T73" fmla="*/ 129 h 901"/>
              <a:gd name="T74" fmla="*/ 0 w 781"/>
              <a:gd name="T75" fmla="*/ 135 h 901"/>
              <a:gd name="T76" fmla="*/ 1 w 781"/>
              <a:gd name="T77" fmla="*/ 889 h 901"/>
              <a:gd name="T78" fmla="*/ 3 w 781"/>
              <a:gd name="T79" fmla="*/ 895 h 901"/>
              <a:gd name="T80" fmla="*/ 7 w 781"/>
              <a:gd name="T81" fmla="*/ 899 h 901"/>
              <a:gd name="T82" fmla="*/ 13 w 781"/>
              <a:gd name="T83" fmla="*/ 901 h 901"/>
              <a:gd name="T84" fmla="*/ 526 w 781"/>
              <a:gd name="T85" fmla="*/ 901 h 901"/>
              <a:gd name="T86" fmla="*/ 532 w 781"/>
              <a:gd name="T87" fmla="*/ 900 h 901"/>
              <a:gd name="T88" fmla="*/ 536 w 781"/>
              <a:gd name="T89" fmla="*/ 897 h 901"/>
              <a:gd name="T90" fmla="*/ 539 w 781"/>
              <a:gd name="T91" fmla="*/ 892 h 901"/>
              <a:gd name="T92" fmla="*/ 541 w 781"/>
              <a:gd name="T93" fmla="*/ 886 h 901"/>
              <a:gd name="T94" fmla="*/ 766 w 781"/>
              <a:gd name="T95" fmla="*/ 781 h 901"/>
              <a:gd name="T96" fmla="*/ 772 w 781"/>
              <a:gd name="T97" fmla="*/ 780 h 901"/>
              <a:gd name="T98" fmla="*/ 777 w 781"/>
              <a:gd name="T99" fmla="*/ 777 h 901"/>
              <a:gd name="T100" fmla="*/ 780 w 781"/>
              <a:gd name="T101" fmla="*/ 772 h 901"/>
              <a:gd name="T102" fmla="*/ 781 w 781"/>
              <a:gd name="T103" fmla="*/ 766 h 901"/>
              <a:gd name="T104" fmla="*/ 781 w 781"/>
              <a:gd name="T105" fmla="*/ 19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901">
                <a:moveTo>
                  <a:pt x="541" y="750"/>
                </a:moveTo>
                <a:lnTo>
                  <a:pt x="541" y="315"/>
                </a:lnTo>
                <a:lnTo>
                  <a:pt x="540" y="312"/>
                </a:lnTo>
                <a:lnTo>
                  <a:pt x="540" y="310"/>
                </a:lnTo>
                <a:lnTo>
                  <a:pt x="538" y="307"/>
                </a:lnTo>
                <a:lnTo>
                  <a:pt x="536" y="305"/>
                </a:lnTo>
                <a:lnTo>
                  <a:pt x="356" y="124"/>
                </a:lnTo>
                <a:lnTo>
                  <a:pt x="354" y="123"/>
                </a:lnTo>
                <a:lnTo>
                  <a:pt x="352" y="121"/>
                </a:lnTo>
                <a:lnTo>
                  <a:pt x="349" y="121"/>
                </a:lnTo>
                <a:lnTo>
                  <a:pt x="345" y="120"/>
                </a:lnTo>
                <a:lnTo>
                  <a:pt x="241" y="120"/>
                </a:lnTo>
                <a:lnTo>
                  <a:pt x="241" y="30"/>
                </a:lnTo>
                <a:lnTo>
                  <a:pt x="571" y="30"/>
                </a:lnTo>
                <a:lnTo>
                  <a:pt x="571" y="195"/>
                </a:lnTo>
                <a:lnTo>
                  <a:pt x="571" y="198"/>
                </a:lnTo>
                <a:lnTo>
                  <a:pt x="572" y="201"/>
                </a:lnTo>
                <a:lnTo>
                  <a:pt x="573" y="203"/>
                </a:lnTo>
                <a:lnTo>
                  <a:pt x="575" y="205"/>
                </a:lnTo>
                <a:lnTo>
                  <a:pt x="578" y="208"/>
                </a:lnTo>
                <a:lnTo>
                  <a:pt x="580" y="209"/>
                </a:lnTo>
                <a:lnTo>
                  <a:pt x="583" y="210"/>
                </a:lnTo>
                <a:lnTo>
                  <a:pt x="586" y="210"/>
                </a:lnTo>
                <a:lnTo>
                  <a:pt x="751" y="210"/>
                </a:lnTo>
                <a:lnTo>
                  <a:pt x="751" y="750"/>
                </a:lnTo>
                <a:lnTo>
                  <a:pt x="541" y="750"/>
                </a:lnTo>
                <a:close/>
                <a:moveTo>
                  <a:pt x="490" y="300"/>
                </a:moveTo>
                <a:lnTo>
                  <a:pt x="360" y="300"/>
                </a:lnTo>
                <a:lnTo>
                  <a:pt x="360" y="172"/>
                </a:lnTo>
                <a:lnTo>
                  <a:pt x="490" y="300"/>
                </a:lnTo>
                <a:close/>
                <a:moveTo>
                  <a:pt x="511" y="871"/>
                </a:moveTo>
                <a:lnTo>
                  <a:pt x="30" y="871"/>
                </a:lnTo>
                <a:lnTo>
                  <a:pt x="30" y="150"/>
                </a:lnTo>
                <a:lnTo>
                  <a:pt x="330" y="150"/>
                </a:lnTo>
                <a:lnTo>
                  <a:pt x="330" y="315"/>
                </a:lnTo>
                <a:lnTo>
                  <a:pt x="330" y="319"/>
                </a:lnTo>
                <a:lnTo>
                  <a:pt x="332" y="321"/>
                </a:lnTo>
                <a:lnTo>
                  <a:pt x="334" y="324"/>
                </a:lnTo>
                <a:lnTo>
                  <a:pt x="335" y="326"/>
                </a:lnTo>
                <a:lnTo>
                  <a:pt x="337" y="327"/>
                </a:lnTo>
                <a:lnTo>
                  <a:pt x="340" y="330"/>
                </a:lnTo>
                <a:lnTo>
                  <a:pt x="342" y="330"/>
                </a:lnTo>
                <a:lnTo>
                  <a:pt x="345" y="331"/>
                </a:lnTo>
                <a:lnTo>
                  <a:pt x="511" y="331"/>
                </a:lnTo>
                <a:lnTo>
                  <a:pt x="511" y="871"/>
                </a:lnTo>
                <a:close/>
                <a:moveTo>
                  <a:pt x="601" y="52"/>
                </a:moveTo>
                <a:lnTo>
                  <a:pt x="730" y="180"/>
                </a:lnTo>
                <a:lnTo>
                  <a:pt x="601" y="180"/>
                </a:lnTo>
                <a:lnTo>
                  <a:pt x="601" y="52"/>
                </a:lnTo>
                <a:close/>
                <a:moveTo>
                  <a:pt x="780" y="190"/>
                </a:moveTo>
                <a:lnTo>
                  <a:pt x="779" y="187"/>
                </a:lnTo>
                <a:lnTo>
                  <a:pt x="777" y="184"/>
                </a:lnTo>
                <a:lnTo>
                  <a:pt x="597" y="4"/>
                </a:lnTo>
                <a:lnTo>
                  <a:pt x="595" y="3"/>
                </a:lnTo>
                <a:lnTo>
                  <a:pt x="592" y="1"/>
                </a:lnTo>
                <a:lnTo>
                  <a:pt x="588" y="0"/>
                </a:lnTo>
                <a:lnTo>
                  <a:pt x="586" y="0"/>
                </a:lnTo>
                <a:lnTo>
                  <a:pt x="226" y="0"/>
                </a:lnTo>
                <a:lnTo>
                  <a:pt x="222" y="0"/>
                </a:lnTo>
                <a:lnTo>
                  <a:pt x="219" y="1"/>
                </a:lnTo>
                <a:lnTo>
                  <a:pt x="217" y="2"/>
                </a:lnTo>
                <a:lnTo>
                  <a:pt x="215" y="4"/>
                </a:lnTo>
                <a:lnTo>
                  <a:pt x="213" y="6"/>
                </a:lnTo>
                <a:lnTo>
                  <a:pt x="212" y="10"/>
                </a:lnTo>
                <a:lnTo>
                  <a:pt x="211" y="12"/>
                </a:lnTo>
                <a:lnTo>
                  <a:pt x="211" y="15"/>
                </a:lnTo>
                <a:lnTo>
                  <a:pt x="211" y="120"/>
                </a:lnTo>
                <a:lnTo>
                  <a:pt x="15" y="120"/>
                </a:lnTo>
                <a:lnTo>
                  <a:pt x="13" y="120"/>
                </a:lnTo>
                <a:lnTo>
                  <a:pt x="9" y="121"/>
                </a:lnTo>
                <a:lnTo>
                  <a:pt x="7" y="123"/>
                </a:lnTo>
                <a:lnTo>
                  <a:pt x="4" y="124"/>
                </a:lnTo>
                <a:lnTo>
                  <a:pt x="3" y="127"/>
                </a:lnTo>
                <a:lnTo>
                  <a:pt x="1" y="129"/>
                </a:lnTo>
                <a:lnTo>
                  <a:pt x="1" y="132"/>
                </a:lnTo>
                <a:lnTo>
                  <a:pt x="0" y="135"/>
                </a:lnTo>
                <a:lnTo>
                  <a:pt x="0" y="886"/>
                </a:lnTo>
                <a:lnTo>
                  <a:pt x="1" y="889"/>
                </a:lnTo>
                <a:lnTo>
                  <a:pt x="1" y="892"/>
                </a:lnTo>
                <a:lnTo>
                  <a:pt x="3" y="895"/>
                </a:lnTo>
                <a:lnTo>
                  <a:pt x="4" y="897"/>
                </a:lnTo>
                <a:lnTo>
                  <a:pt x="7" y="899"/>
                </a:lnTo>
                <a:lnTo>
                  <a:pt x="9" y="900"/>
                </a:lnTo>
                <a:lnTo>
                  <a:pt x="13" y="901"/>
                </a:lnTo>
                <a:lnTo>
                  <a:pt x="15" y="901"/>
                </a:lnTo>
                <a:lnTo>
                  <a:pt x="526" y="901"/>
                </a:lnTo>
                <a:lnTo>
                  <a:pt x="528" y="901"/>
                </a:lnTo>
                <a:lnTo>
                  <a:pt x="532" y="900"/>
                </a:lnTo>
                <a:lnTo>
                  <a:pt x="534" y="899"/>
                </a:lnTo>
                <a:lnTo>
                  <a:pt x="536" y="897"/>
                </a:lnTo>
                <a:lnTo>
                  <a:pt x="538" y="895"/>
                </a:lnTo>
                <a:lnTo>
                  <a:pt x="539" y="892"/>
                </a:lnTo>
                <a:lnTo>
                  <a:pt x="540" y="889"/>
                </a:lnTo>
                <a:lnTo>
                  <a:pt x="541" y="886"/>
                </a:lnTo>
                <a:lnTo>
                  <a:pt x="541" y="781"/>
                </a:lnTo>
                <a:lnTo>
                  <a:pt x="766" y="781"/>
                </a:lnTo>
                <a:lnTo>
                  <a:pt x="769" y="780"/>
                </a:lnTo>
                <a:lnTo>
                  <a:pt x="772" y="780"/>
                </a:lnTo>
                <a:lnTo>
                  <a:pt x="774" y="778"/>
                </a:lnTo>
                <a:lnTo>
                  <a:pt x="777" y="777"/>
                </a:lnTo>
                <a:lnTo>
                  <a:pt x="779" y="775"/>
                </a:lnTo>
                <a:lnTo>
                  <a:pt x="780" y="772"/>
                </a:lnTo>
                <a:lnTo>
                  <a:pt x="781" y="769"/>
                </a:lnTo>
                <a:lnTo>
                  <a:pt x="781" y="766"/>
                </a:lnTo>
                <a:lnTo>
                  <a:pt x="781" y="195"/>
                </a:lnTo>
                <a:lnTo>
                  <a:pt x="781" y="193"/>
                </a:lnTo>
                <a:lnTo>
                  <a:pt x="780" y="190"/>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s-ES_tradnl" dirty="0"/>
          </a:p>
        </p:txBody>
      </p:sp>
      <p:pic>
        <p:nvPicPr>
          <p:cNvPr id="165" name="Graphic 164">
            <a:extLst>
              <a:ext uri="{FF2B5EF4-FFF2-40B4-BE49-F238E27FC236}">
                <a16:creationId xmlns:a16="http://schemas.microsoft.com/office/drawing/2014/main" id="{39D4A4EF-3C5C-4943-BD5E-9429677DA99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5890" y="2364329"/>
            <a:ext cx="2371719" cy="2371719"/>
          </a:xfrm>
          <a:prstGeom prst="rect">
            <a:avLst/>
          </a:prstGeom>
        </p:spPr>
      </p:pic>
      <p:grpSp>
        <p:nvGrpSpPr>
          <p:cNvPr id="33" name="Group 144">
            <a:extLst>
              <a:ext uri="{FF2B5EF4-FFF2-40B4-BE49-F238E27FC236}">
                <a16:creationId xmlns:a16="http://schemas.microsoft.com/office/drawing/2014/main" id="{1C43B300-485B-41EB-8CD0-C5CB23729670}"/>
              </a:ext>
              <a:ext uri="{C183D7F6-B498-43B3-948B-1728B52AA6E4}">
                <adec:decorative xmlns:adec="http://schemas.microsoft.com/office/drawing/2017/decorative" val="1"/>
              </a:ext>
            </a:extLst>
          </p:cNvPr>
          <p:cNvGrpSpPr/>
          <p:nvPr/>
        </p:nvGrpSpPr>
        <p:grpSpPr>
          <a:xfrm>
            <a:off x="5413741" y="1538159"/>
            <a:ext cx="482972" cy="482972"/>
            <a:chOff x="5464175" y="771525"/>
            <a:chExt cx="287338" cy="287338"/>
          </a:xfrm>
          <a:solidFill>
            <a:schemeClr val="bg1"/>
          </a:solidFill>
          <a:effectLst>
            <a:outerShdw blurRad="50800" dist="38100" dir="5400000" algn="t" rotWithShape="0">
              <a:prstClr val="black">
                <a:alpha val="40000"/>
              </a:prstClr>
            </a:outerShdw>
          </a:effectLst>
        </p:grpSpPr>
        <p:sp>
          <p:nvSpPr>
            <p:cNvPr id="34" name="Freeform 103">
              <a:extLst>
                <a:ext uri="{FF2B5EF4-FFF2-40B4-BE49-F238E27FC236}">
                  <a16:creationId xmlns:a16="http://schemas.microsoft.com/office/drawing/2014/main" id="{53F3668C-1B53-4FF5-8BBC-422A2B075882}"/>
                </a:ext>
              </a:extLst>
            </p:cNvPr>
            <p:cNvSpPr>
              <a:spLocks noEditPoints="1"/>
            </p:cNvSpPr>
            <p:nvPr/>
          </p:nvSpPr>
          <p:spPr bwMode="auto">
            <a:xfrm>
              <a:off x="5511800" y="847725"/>
              <a:ext cx="192088" cy="134938"/>
            </a:xfrm>
            <a:custGeom>
              <a:avLst/>
              <a:gdLst>
                <a:gd name="T0" fmla="*/ 68 w 603"/>
                <a:gd name="T1" fmla="*/ 31 h 422"/>
                <a:gd name="T2" fmla="*/ 52 w 603"/>
                <a:gd name="T3" fmla="*/ 39 h 422"/>
                <a:gd name="T4" fmla="*/ 39 w 603"/>
                <a:gd name="T5" fmla="*/ 51 h 422"/>
                <a:gd name="T6" fmla="*/ 31 w 603"/>
                <a:gd name="T7" fmla="*/ 67 h 422"/>
                <a:gd name="T8" fmla="*/ 30 w 603"/>
                <a:gd name="T9" fmla="*/ 346 h 422"/>
                <a:gd name="T10" fmla="*/ 35 w 603"/>
                <a:gd name="T11" fmla="*/ 363 h 422"/>
                <a:gd name="T12" fmla="*/ 44 w 603"/>
                <a:gd name="T13" fmla="*/ 378 h 422"/>
                <a:gd name="T14" fmla="*/ 59 w 603"/>
                <a:gd name="T15" fmla="*/ 387 h 422"/>
                <a:gd name="T16" fmla="*/ 76 w 603"/>
                <a:gd name="T17" fmla="*/ 391 h 422"/>
                <a:gd name="T18" fmla="*/ 536 w 603"/>
                <a:gd name="T19" fmla="*/ 390 h 422"/>
                <a:gd name="T20" fmla="*/ 551 w 603"/>
                <a:gd name="T21" fmla="*/ 383 h 422"/>
                <a:gd name="T22" fmla="*/ 564 w 603"/>
                <a:gd name="T23" fmla="*/ 371 h 422"/>
                <a:gd name="T24" fmla="*/ 572 w 603"/>
                <a:gd name="T25" fmla="*/ 355 h 422"/>
                <a:gd name="T26" fmla="*/ 573 w 603"/>
                <a:gd name="T27" fmla="*/ 75 h 422"/>
                <a:gd name="T28" fmla="*/ 569 w 603"/>
                <a:gd name="T29" fmla="*/ 59 h 422"/>
                <a:gd name="T30" fmla="*/ 559 w 603"/>
                <a:gd name="T31" fmla="*/ 44 h 422"/>
                <a:gd name="T32" fmla="*/ 544 w 603"/>
                <a:gd name="T33" fmla="*/ 34 h 422"/>
                <a:gd name="T34" fmla="*/ 528 w 603"/>
                <a:gd name="T35" fmla="*/ 30 h 422"/>
                <a:gd name="T36" fmla="*/ 528 w 603"/>
                <a:gd name="T37" fmla="*/ 422 h 422"/>
                <a:gd name="T38" fmla="*/ 69 w 603"/>
                <a:gd name="T39" fmla="*/ 422 h 422"/>
                <a:gd name="T40" fmla="*/ 54 w 603"/>
                <a:gd name="T41" fmla="*/ 418 h 422"/>
                <a:gd name="T42" fmla="*/ 41 w 603"/>
                <a:gd name="T43" fmla="*/ 412 h 422"/>
                <a:gd name="T44" fmla="*/ 29 w 603"/>
                <a:gd name="T45" fmla="*/ 403 h 422"/>
                <a:gd name="T46" fmla="*/ 19 w 603"/>
                <a:gd name="T47" fmla="*/ 394 h 422"/>
                <a:gd name="T48" fmla="*/ 10 w 603"/>
                <a:gd name="T49" fmla="*/ 382 h 422"/>
                <a:gd name="T50" fmla="*/ 5 w 603"/>
                <a:gd name="T51" fmla="*/ 368 h 422"/>
                <a:gd name="T52" fmla="*/ 1 w 603"/>
                <a:gd name="T53" fmla="*/ 354 h 422"/>
                <a:gd name="T54" fmla="*/ 0 w 603"/>
                <a:gd name="T55" fmla="*/ 75 h 422"/>
                <a:gd name="T56" fmla="*/ 2 w 603"/>
                <a:gd name="T57" fmla="*/ 60 h 422"/>
                <a:gd name="T58" fmla="*/ 7 w 603"/>
                <a:gd name="T59" fmla="*/ 46 h 422"/>
                <a:gd name="T60" fmla="*/ 14 w 603"/>
                <a:gd name="T61" fmla="*/ 34 h 422"/>
                <a:gd name="T62" fmla="*/ 23 w 603"/>
                <a:gd name="T63" fmla="*/ 23 h 422"/>
                <a:gd name="T64" fmla="*/ 35 w 603"/>
                <a:gd name="T65" fmla="*/ 13 h 422"/>
                <a:gd name="T66" fmla="*/ 48 w 603"/>
                <a:gd name="T67" fmla="*/ 7 h 422"/>
                <a:gd name="T68" fmla="*/ 61 w 603"/>
                <a:gd name="T69" fmla="*/ 2 h 422"/>
                <a:gd name="T70" fmla="*/ 76 w 603"/>
                <a:gd name="T71" fmla="*/ 0 h 422"/>
                <a:gd name="T72" fmla="*/ 534 w 603"/>
                <a:gd name="T73" fmla="*/ 0 h 422"/>
                <a:gd name="T74" fmla="*/ 549 w 603"/>
                <a:gd name="T75" fmla="*/ 3 h 422"/>
                <a:gd name="T76" fmla="*/ 562 w 603"/>
                <a:gd name="T77" fmla="*/ 10 h 422"/>
                <a:gd name="T78" fmla="*/ 575 w 603"/>
                <a:gd name="T79" fmla="*/ 17 h 422"/>
                <a:gd name="T80" fmla="*/ 585 w 603"/>
                <a:gd name="T81" fmla="*/ 28 h 422"/>
                <a:gd name="T82" fmla="*/ 593 w 603"/>
                <a:gd name="T83" fmla="*/ 40 h 422"/>
                <a:gd name="T84" fmla="*/ 599 w 603"/>
                <a:gd name="T85" fmla="*/ 54 h 422"/>
                <a:gd name="T86" fmla="*/ 602 w 603"/>
                <a:gd name="T87" fmla="*/ 68 h 422"/>
                <a:gd name="T88" fmla="*/ 603 w 603"/>
                <a:gd name="T89" fmla="*/ 346 h 422"/>
                <a:gd name="T90" fmla="*/ 601 w 603"/>
                <a:gd name="T91" fmla="*/ 361 h 422"/>
                <a:gd name="T92" fmla="*/ 596 w 603"/>
                <a:gd name="T93" fmla="*/ 374 h 422"/>
                <a:gd name="T94" fmla="*/ 589 w 603"/>
                <a:gd name="T95" fmla="*/ 387 h 422"/>
                <a:gd name="T96" fmla="*/ 580 w 603"/>
                <a:gd name="T97" fmla="*/ 399 h 422"/>
                <a:gd name="T98" fmla="*/ 569 w 603"/>
                <a:gd name="T99" fmla="*/ 409 h 422"/>
                <a:gd name="T100" fmla="*/ 556 w 603"/>
                <a:gd name="T101" fmla="*/ 415 h 422"/>
                <a:gd name="T102" fmla="*/ 542 w 603"/>
                <a:gd name="T103" fmla="*/ 419 h 422"/>
                <a:gd name="T104" fmla="*/ 528 w 603"/>
                <a:gd name="T105"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3" h="422">
                  <a:moveTo>
                    <a:pt x="76" y="30"/>
                  </a:moveTo>
                  <a:lnTo>
                    <a:pt x="68" y="31"/>
                  </a:lnTo>
                  <a:lnTo>
                    <a:pt x="59" y="34"/>
                  </a:lnTo>
                  <a:lnTo>
                    <a:pt x="52" y="39"/>
                  </a:lnTo>
                  <a:lnTo>
                    <a:pt x="44" y="44"/>
                  </a:lnTo>
                  <a:lnTo>
                    <a:pt x="39" y="51"/>
                  </a:lnTo>
                  <a:lnTo>
                    <a:pt x="35" y="59"/>
                  </a:lnTo>
                  <a:lnTo>
                    <a:pt x="31" y="67"/>
                  </a:lnTo>
                  <a:lnTo>
                    <a:pt x="30" y="75"/>
                  </a:lnTo>
                  <a:lnTo>
                    <a:pt x="30" y="346"/>
                  </a:lnTo>
                  <a:lnTo>
                    <a:pt x="31" y="355"/>
                  </a:lnTo>
                  <a:lnTo>
                    <a:pt x="35" y="363"/>
                  </a:lnTo>
                  <a:lnTo>
                    <a:pt x="39" y="371"/>
                  </a:lnTo>
                  <a:lnTo>
                    <a:pt x="44" y="378"/>
                  </a:lnTo>
                  <a:lnTo>
                    <a:pt x="52" y="383"/>
                  </a:lnTo>
                  <a:lnTo>
                    <a:pt x="59" y="387"/>
                  </a:lnTo>
                  <a:lnTo>
                    <a:pt x="68" y="390"/>
                  </a:lnTo>
                  <a:lnTo>
                    <a:pt x="76" y="391"/>
                  </a:lnTo>
                  <a:lnTo>
                    <a:pt x="528" y="391"/>
                  </a:lnTo>
                  <a:lnTo>
                    <a:pt x="536" y="390"/>
                  </a:lnTo>
                  <a:lnTo>
                    <a:pt x="544" y="387"/>
                  </a:lnTo>
                  <a:lnTo>
                    <a:pt x="551" y="383"/>
                  </a:lnTo>
                  <a:lnTo>
                    <a:pt x="559" y="378"/>
                  </a:lnTo>
                  <a:lnTo>
                    <a:pt x="564" y="371"/>
                  </a:lnTo>
                  <a:lnTo>
                    <a:pt x="569" y="364"/>
                  </a:lnTo>
                  <a:lnTo>
                    <a:pt x="572" y="355"/>
                  </a:lnTo>
                  <a:lnTo>
                    <a:pt x="573" y="346"/>
                  </a:lnTo>
                  <a:lnTo>
                    <a:pt x="573" y="75"/>
                  </a:lnTo>
                  <a:lnTo>
                    <a:pt x="572" y="67"/>
                  </a:lnTo>
                  <a:lnTo>
                    <a:pt x="569" y="59"/>
                  </a:lnTo>
                  <a:lnTo>
                    <a:pt x="564" y="51"/>
                  </a:lnTo>
                  <a:lnTo>
                    <a:pt x="559" y="44"/>
                  </a:lnTo>
                  <a:lnTo>
                    <a:pt x="551" y="39"/>
                  </a:lnTo>
                  <a:lnTo>
                    <a:pt x="544" y="34"/>
                  </a:lnTo>
                  <a:lnTo>
                    <a:pt x="536" y="31"/>
                  </a:lnTo>
                  <a:lnTo>
                    <a:pt x="528" y="30"/>
                  </a:lnTo>
                  <a:lnTo>
                    <a:pt x="76" y="30"/>
                  </a:lnTo>
                  <a:close/>
                  <a:moveTo>
                    <a:pt x="528" y="422"/>
                  </a:moveTo>
                  <a:lnTo>
                    <a:pt x="76" y="422"/>
                  </a:lnTo>
                  <a:lnTo>
                    <a:pt x="69" y="422"/>
                  </a:lnTo>
                  <a:lnTo>
                    <a:pt x="61" y="419"/>
                  </a:lnTo>
                  <a:lnTo>
                    <a:pt x="54" y="418"/>
                  </a:lnTo>
                  <a:lnTo>
                    <a:pt x="48" y="415"/>
                  </a:lnTo>
                  <a:lnTo>
                    <a:pt x="41" y="412"/>
                  </a:lnTo>
                  <a:lnTo>
                    <a:pt x="35" y="409"/>
                  </a:lnTo>
                  <a:lnTo>
                    <a:pt x="29" y="403"/>
                  </a:lnTo>
                  <a:lnTo>
                    <a:pt x="23" y="399"/>
                  </a:lnTo>
                  <a:lnTo>
                    <a:pt x="19" y="394"/>
                  </a:lnTo>
                  <a:lnTo>
                    <a:pt x="14" y="387"/>
                  </a:lnTo>
                  <a:lnTo>
                    <a:pt x="10" y="382"/>
                  </a:lnTo>
                  <a:lnTo>
                    <a:pt x="7" y="375"/>
                  </a:lnTo>
                  <a:lnTo>
                    <a:pt x="5" y="368"/>
                  </a:lnTo>
                  <a:lnTo>
                    <a:pt x="2" y="361"/>
                  </a:lnTo>
                  <a:lnTo>
                    <a:pt x="1" y="354"/>
                  </a:lnTo>
                  <a:lnTo>
                    <a:pt x="0" y="346"/>
                  </a:lnTo>
                  <a:lnTo>
                    <a:pt x="0" y="75"/>
                  </a:lnTo>
                  <a:lnTo>
                    <a:pt x="1" y="68"/>
                  </a:lnTo>
                  <a:lnTo>
                    <a:pt x="2" y="60"/>
                  </a:lnTo>
                  <a:lnTo>
                    <a:pt x="5" y="54"/>
                  </a:lnTo>
                  <a:lnTo>
                    <a:pt x="7" y="46"/>
                  </a:lnTo>
                  <a:lnTo>
                    <a:pt x="10" y="40"/>
                  </a:lnTo>
                  <a:lnTo>
                    <a:pt x="14" y="34"/>
                  </a:lnTo>
                  <a:lnTo>
                    <a:pt x="19" y="28"/>
                  </a:lnTo>
                  <a:lnTo>
                    <a:pt x="23" y="23"/>
                  </a:lnTo>
                  <a:lnTo>
                    <a:pt x="29" y="17"/>
                  </a:lnTo>
                  <a:lnTo>
                    <a:pt x="35" y="13"/>
                  </a:lnTo>
                  <a:lnTo>
                    <a:pt x="41" y="10"/>
                  </a:lnTo>
                  <a:lnTo>
                    <a:pt x="48" y="7"/>
                  </a:lnTo>
                  <a:lnTo>
                    <a:pt x="54" y="3"/>
                  </a:lnTo>
                  <a:lnTo>
                    <a:pt x="61" y="2"/>
                  </a:lnTo>
                  <a:lnTo>
                    <a:pt x="69" y="0"/>
                  </a:lnTo>
                  <a:lnTo>
                    <a:pt x="76" y="0"/>
                  </a:lnTo>
                  <a:lnTo>
                    <a:pt x="528" y="0"/>
                  </a:lnTo>
                  <a:lnTo>
                    <a:pt x="534" y="0"/>
                  </a:lnTo>
                  <a:lnTo>
                    <a:pt x="542" y="2"/>
                  </a:lnTo>
                  <a:lnTo>
                    <a:pt x="549" y="3"/>
                  </a:lnTo>
                  <a:lnTo>
                    <a:pt x="556" y="7"/>
                  </a:lnTo>
                  <a:lnTo>
                    <a:pt x="562" y="10"/>
                  </a:lnTo>
                  <a:lnTo>
                    <a:pt x="569" y="13"/>
                  </a:lnTo>
                  <a:lnTo>
                    <a:pt x="575" y="17"/>
                  </a:lnTo>
                  <a:lnTo>
                    <a:pt x="580" y="23"/>
                  </a:lnTo>
                  <a:lnTo>
                    <a:pt x="585" y="28"/>
                  </a:lnTo>
                  <a:lnTo>
                    <a:pt x="589" y="34"/>
                  </a:lnTo>
                  <a:lnTo>
                    <a:pt x="593" y="40"/>
                  </a:lnTo>
                  <a:lnTo>
                    <a:pt x="596" y="46"/>
                  </a:lnTo>
                  <a:lnTo>
                    <a:pt x="599" y="54"/>
                  </a:lnTo>
                  <a:lnTo>
                    <a:pt x="601" y="60"/>
                  </a:lnTo>
                  <a:lnTo>
                    <a:pt x="602" y="68"/>
                  </a:lnTo>
                  <a:lnTo>
                    <a:pt x="603" y="75"/>
                  </a:lnTo>
                  <a:lnTo>
                    <a:pt x="603" y="346"/>
                  </a:lnTo>
                  <a:lnTo>
                    <a:pt x="602" y="354"/>
                  </a:lnTo>
                  <a:lnTo>
                    <a:pt x="601" y="361"/>
                  </a:lnTo>
                  <a:lnTo>
                    <a:pt x="599" y="368"/>
                  </a:lnTo>
                  <a:lnTo>
                    <a:pt x="596" y="374"/>
                  </a:lnTo>
                  <a:lnTo>
                    <a:pt x="593" y="382"/>
                  </a:lnTo>
                  <a:lnTo>
                    <a:pt x="589" y="387"/>
                  </a:lnTo>
                  <a:lnTo>
                    <a:pt x="585" y="394"/>
                  </a:lnTo>
                  <a:lnTo>
                    <a:pt x="580" y="399"/>
                  </a:lnTo>
                  <a:lnTo>
                    <a:pt x="575" y="403"/>
                  </a:lnTo>
                  <a:lnTo>
                    <a:pt x="569" y="409"/>
                  </a:lnTo>
                  <a:lnTo>
                    <a:pt x="562" y="412"/>
                  </a:lnTo>
                  <a:lnTo>
                    <a:pt x="556" y="415"/>
                  </a:lnTo>
                  <a:lnTo>
                    <a:pt x="549" y="418"/>
                  </a:lnTo>
                  <a:lnTo>
                    <a:pt x="542" y="419"/>
                  </a:lnTo>
                  <a:lnTo>
                    <a:pt x="534" y="422"/>
                  </a:lnTo>
                  <a:lnTo>
                    <a:pt x="528"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35" name="Freeform 104">
              <a:extLst>
                <a:ext uri="{FF2B5EF4-FFF2-40B4-BE49-F238E27FC236}">
                  <a16:creationId xmlns:a16="http://schemas.microsoft.com/office/drawing/2014/main" id="{ED0E5E76-7D55-46C7-B650-6DB14785723F}"/>
                </a:ext>
              </a:extLst>
            </p:cNvPr>
            <p:cNvSpPr>
              <a:spLocks/>
            </p:cNvSpPr>
            <p:nvPr/>
          </p:nvSpPr>
          <p:spPr bwMode="auto">
            <a:xfrm>
              <a:off x="5537200" y="866775"/>
              <a:ext cx="142875" cy="61913"/>
            </a:xfrm>
            <a:custGeom>
              <a:avLst/>
              <a:gdLst>
                <a:gd name="T0" fmla="*/ 226 w 452"/>
                <a:gd name="T1" fmla="*/ 196 h 196"/>
                <a:gd name="T2" fmla="*/ 220 w 452"/>
                <a:gd name="T3" fmla="*/ 195 h 196"/>
                <a:gd name="T4" fmla="*/ 216 w 452"/>
                <a:gd name="T5" fmla="*/ 193 h 196"/>
                <a:gd name="T6" fmla="*/ 6 w 452"/>
                <a:gd name="T7" fmla="*/ 27 h 196"/>
                <a:gd name="T8" fmla="*/ 4 w 452"/>
                <a:gd name="T9" fmla="*/ 25 h 196"/>
                <a:gd name="T10" fmla="*/ 2 w 452"/>
                <a:gd name="T11" fmla="*/ 23 h 196"/>
                <a:gd name="T12" fmla="*/ 0 w 452"/>
                <a:gd name="T13" fmla="*/ 19 h 196"/>
                <a:gd name="T14" fmla="*/ 0 w 452"/>
                <a:gd name="T15" fmla="*/ 17 h 196"/>
                <a:gd name="T16" fmla="*/ 0 w 452"/>
                <a:gd name="T17" fmla="*/ 14 h 196"/>
                <a:gd name="T18" fmla="*/ 0 w 452"/>
                <a:gd name="T19" fmla="*/ 11 h 196"/>
                <a:gd name="T20" fmla="*/ 2 w 452"/>
                <a:gd name="T21" fmla="*/ 9 h 196"/>
                <a:gd name="T22" fmla="*/ 4 w 452"/>
                <a:gd name="T23" fmla="*/ 7 h 196"/>
                <a:gd name="T24" fmla="*/ 5 w 452"/>
                <a:gd name="T25" fmla="*/ 3 h 196"/>
                <a:gd name="T26" fmla="*/ 8 w 452"/>
                <a:gd name="T27" fmla="*/ 2 h 196"/>
                <a:gd name="T28" fmla="*/ 10 w 452"/>
                <a:gd name="T29" fmla="*/ 1 h 196"/>
                <a:gd name="T30" fmla="*/ 13 w 452"/>
                <a:gd name="T31" fmla="*/ 0 h 196"/>
                <a:gd name="T32" fmla="*/ 17 w 452"/>
                <a:gd name="T33" fmla="*/ 0 h 196"/>
                <a:gd name="T34" fmla="*/ 19 w 452"/>
                <a:gd name="T35" fmla="*/ 1 h 196"/>
                <a:gd name="T36" fmla="*/ 22 w 452"/>
                <a:gd name="T37" fmla="*/ 2 h 196"/>
                <a:gd name="T38" fmla="*/ 24 w 452"/>
                <a:gd name="T39" fmla="*/ 3 h 196"/>
                <a:gd name="T40" fmla="*/ 226 w 452"/>
                <a:gd name="T41" fmla="*/ 162 h 196"/>
                <a:gd name="T42" fmla="*/ 427 w 452"/>
                <a:gd name="T43" fmla="*/ 3 h 196"/>
                <a:gd name="T44" fmla="*/ 429 w 452"/>
                <a:gd name="T45" fmla="*/ 2 h 196"/>
                <a:gd name="T46" fmla="*/ 433 w 452"/>
                <a:gd name="T47" fmla="*/ 1 h 196"/>
                <a:gd name="T48" fmla="*/ 435 w 452"/>
                <a:gd name="T49" fmla="*/ 0 h 196"/>
                <a:gd name="T50" fmla="*/ 438 w 452"/>
                <a:gd name="T51" fmla="*/ 0 h 196"/>
                <a:gd name="T52" fmla="*/ 441 w 452"/>
                <a:gd name="T53" fmla="*/ 1 h 196"/>
                <a:gd name="T54" fmla="*/ 443 w 452"/>
                <a:gd name="T55" fmla="*/ 2 h 196"/>
                <a:gd name="T56" fmla="*/ 446 w 452"/>
                <a:gd name="T57" fmla="*/ 3 h 196"/>
                <a:gd name="T58" fmla="*/ 449 w 452"/>
                <a:gd name="T59" fmla="*/ 7 h 196"/>
                <a:gd name="T60" fmla="*/ 450 w 452"/>
                <a:gd name="T61" fmla="*/ 9 h 196"/>
                <a:gd name="T62" fmla="*/ 451 w 452"/>
                <a:gd name="T63" fmla="*/ 11 h 196"/>
                <a:gd name="T64" fmla="*/ 452 w 452"/>
                <a:gd name="T65" fmla="*/ 14 h 196"/>
                <a:gd name="T66" fmla="*/ 451 w 452"/>
                <a:gd name="T67" fmla="*/ 17 h 196"/>
                <a:gd name="T68" fmla="*/ 451 w 452"/>
                <a:gd name="T69" fmla="*/ 19 h 196"/>
                <a:gd name="T70" fmla="*/ 450 w 452"/>
                <a:gd name="T71" fmla="*/ 23 h 196"/>
                <a:gd name="T72" fmla="*/ 448 w 452"/>
                <a:gd name="T73" fmla="*/ 25 h 196"/>
                <a:gd name="T74" fmla="*/ 445 w 452"/>
                <a:gd name="T75" fmla="*/ 27 h 196"/>
                <a:gd name="T76" fmla="*/ 235 w 452"/>
                <a:gd name="T77" fmla="*/ 193 h 196"/>
                <a:gd name="T78" fmla="*/ 231 w 452"/>
                <a:gd name="T79" fmla="*/ 195 h 196"/>
                <a:gd name="T80" fmla="*/ 226 w 452"/>
                <a:gd name="T81"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2" h="196">
                  <a:moveTo>
                    <a:pt x="226" y="196"/>
                  </a:moveTo>
                  <a:lnTo>
                    <a:pt x="220" y="195"/>
                  </a:lnTo>
                  <a:lnTo>
                    <a:pt x="216" y="193"/>
                  </a:lnTo>
                  <a:lnTo>
                    <a:pt x="6" y="27"/>
                  </a:lnTo>
                  <a:lnTo>
                    <a:pt x="4" y="25"/>
                  </a:lnTo>
                  <a:lnTo>
                    <a:pt x="2" y="23"/>
                  </a:lnTo>
                  <a:lnTo>
                    <a:pt x="0" y="19"/>
                  </a:lnTo>
                  <a:lnTo>
                    <a:pt x="0" y="17"/>
                  </a:lnTo>
                  <a:lnTo>
                    <a:pt x="0" y="14"/>
                  </a:lnTo>
                  <a:lnTo>
                    <a:pt x="0" y="11"/>
                  </a:lnTo>
                  <a:lnTo>
                    <a:pt x="2" y="9"/>
                  </a:lnTo>
                  <a:lnTo>
                    <a:pt x="4" y="7"/>
                  </a:lnTo>
                  <a:lnTo>
                    <a:pt x="5" y="3"/>
                  </a:lnTo>
                  <a:lnTo>
                    <a:pt x="8" y="2"/>
                  </a:lnTo>
                  <a:lnTo>
                    <a:pt x="10" y="1"/>
                  </a:lnTo>
                  <a:lnTo>
                    <a:pt x="13" y="0"/>
                  </a:lnTo>
                  <a:lnTo>
                    <a:pt x="17" y="0"/>
                  </a:lnTo>
                  <a:lnTo>
                    <a:pt x="19" y="1"/>
                  </a:lnTo>
                  <a:lnTo>
                    <a:pt x="22" y="2"/>
                  </a:lnTo>
                  <a:lnTo>
                    <a:pt x="24" y="3"/>
                  </a:lnTo>
                  <a:lnTo>
                    <a:pt x="226" y="162"/>
                  </a:lnTo>
                  <a:lnTo>
                    <a:pt x="427" y="3"/>
                  </a:lnTo>
                  <a:lnTo>
                    <a:pt x="429" y="2"/>
                  </a:lnTo>
                  <a:lnTo>
                    <a:pt x="433" y="1"/>
                  </a:lnTo>
                  <a:lnTo>
                    <a:pt x="435" y="0"/>
                  </a:lnTo>
                  <a:lnTo>
                    <a:pt x="438" y="0"/>
                  </a:lnTo>
                  <a:lnTo>
                    <a:pt x="441" y="1"/>
                  </a:lnTo>
                  <a:lnTo>
                    <a:pt x="443" y="2"/>
                  </a:lnTo>
                  <a:lnTo>
                    <a:pt x="446" y="3"/>
                  </a:lnTo>
                  <a:lnTo>
                    <a:pt x="449" y="7"/>
                  </a:lnTo>
                  <a:lnTo>
                    <a:pt x="450" y="9"/>
                  </a:lnTo>
                  <a:lnTo>
                    <a:pt x="451" y="11"/>
                  </a:lnTo>
                  <a:lnTo>
                    <a:pt x="452" y="14"/>
                  </a:lnTo>
                  <a:lnTo>
                    <a:pt x="451" y="17"/>
                  </a:lnTo>
                  <a:lnTo>
                    <a:pt x="451" y="19"/>
                  </a:lnTo>
                  <a:lnTo>
                    <a:pt x="450" y="23"/>
                  </a:lnTo>
                  <a:lnTo>
                    <a:pt x="448" y="25"/>
                  </a:lnTo>
                  <a:lnTo>
                    <a:pt x="445" y="27"/>
                  </a:lnTo>
                  <a:lnTo>
                    <a:pt x="235" y="193"/>
                  </a:lnTo>
                  <a:lnTo>
                    <a:pt x="231" y="195"/>
                  </a:lnTo>
                  <a:lnTo>
                    <a:pt x="22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36" name="Freeform 105">
              <a:extLst>
                <a:ext uri="{FF2B5EF4-FFF2-40B4-BE49-F238E27FC236}">
                  <a16:creationId xmlns:a16="http://schemas.microsoft.com/office/drawing/2014/main" id="{9641C5D6-3AB2-4C28-B3BA-572A55293E26}"/>
                </a:ext>
              </a:extLst>
            </p:cNvPr>
            <p:cNvSpPr>
              <a:spLocks/>
            </p:cNvSpPr>
            <p:nvPr/>
          </p:nvSpPr>
          <p:spPr bwMode="auto">
            <a:xfrm>
              <a:off x="5622925" y="904875"/>
              <a:ext cx="57150" cy="47625"/>
            </a:xfrm>
            <a:custGeom>
              <a:avLst/>
              <a:gdLst>
                <a:gd name="T0" fmla="*/ 166 w 181"/>
                <a:gd name="T1" fmla="*/ 152 h 152"/>
                <a:gd name="T2" fmla="*/ 161 w 181"/>
                <a:gd name="T3" fmla="*/ 151 h 152"/>
                <a:gd name="T4" fmla="*/ 157 w 181"/>
                <a:gd name="T5" fmla="*/ 149 h 152"/>
                <a:gd name="T6" fmla="*/ 5 w 181"/>
                <a:gd name="T7" fmla="*/ 27 h 152"/>
                <a:gd name="T8" fmla="*/ 3 w 181"/>
                <a:gd name="T9" fmla="*/ 25 h 152"/>
                <a:gd name="T10" fmla="*/ 2 w 181"/>
                <a:gd name="T11" fmla="*/ 23 h 152"/>
                <a:gd name="T12" fmla="*/ 1 w 181"/>
                <a:gd name="T13" fmla="*/ 19 h 152"/>
                <a:gd name="T14" fmla="*/ 0 w 181"/>
                <a:gd name="T15" fmla="*/ 17 h 152"/>
                <a:gd name="T16" fmla="*/ 0 w 181"/>
                <a:gd name="T17" fmla="*/ 14 h 152"/>
                <a:gd name="T18" fmla="*/ 1 w 181"/>
                <a:gd name="T19" fmla="*/ 11 h 152"/>
                <a:gd name="T20" fmla="*/ 2 w 181"/>
                <a:gd name="T21" fmla="*/ 9 h 152"/>
                <a:gd name="T22" fmla="*/ 3 w 181"/>
                <a:gd name="T23" fmla="*/ 7 h 152"/>
                <a:gd name="T24" fmla="*/ 5 w 181"/>
                <a:gd name="T25" fmla="*/ 3 h 152"/>
                <a:gd name="T26" fmla="*/ 7 w 181"/>
                <a:gd name="T27" fmla="*/ 2 h 152"/>
                <a:gd name="T28" fmla="*/ 10 w 181"/>
                <a:gd name="T29" fmla="*/ 1 h 152"/>
                <a:gd name="T30" fmla="*/ 14 w 181"/>
                <a:gd name="T31" fmla="*/ 0 h 152"/>
                <a:gd name="T32" fmla="*/ 16 w 181"/>
                <a:gd name="T33" fmla="*/ 0 h 152"/>
                <a:gd name="T34" fmla="*/ 19 w 181"/>
                <a:gd name="T35" fmla="*/ 1 h 152"/>
                <a:gd name="T36" fmla="*/ 22 w 181"/>
                <a:gd name="T37" fmla="*/ 2 h 152"/>
                <a:gd name="T38" fmla="*/ 24 w 181"/>
                <a:gd name="T39" fmla="*/ 3 h 152"/>
                <a:gd name="T40" fmla="*/ 175 w 181"/>
                <a:gd name="T41" fmla="*/ 126 h 152"/>
                <a:gd name="T42" fmla="*/ 178 w 181"/>
                <a:gd name="T43" fmla="*/ 128 h 152"/>
                <a:gd name="T44" fmla="*/ 180 w 181"/>
                <a:gd name="T45" fmla="*/ 130 h 152"/>
                <a:gd name="T46" fmla="*/ 181 w 181"/>
                <a:gd name="T47" fmla="*/ 132 h 152"/>
                <a:gd name="T48" fmla="*/ 181 w 181"/>
                <a:gd name="T49" fmla="*/ 135 h 152"/>
                <a:gd name="T50" fmla="*/ 181 w 181"/>
                <a:gd name="T51" fmla="*/ 139 h 152"/>
                <a:gd name="T52" fmla="*/ 181 w 181"/>
                <a:gd name="T53" fmla="*/ 141 h 152"/>
                <a:gd name="T54" fmla="*/ 180 w 181"/>
                <a:gd name="T55" fmla="*/ 144 h 152"/>
                <a:gd name="T56" fmla="*/ 178 w 181"/>
                <a:gd name="T57" fmla="*/ 146 h 152"/>
                <a:gd name="T58" fmla="*/ 175 w 181"/>
                <a:gd name="T59" fmla="*/ 149 h 152"/>
                <a:gd name="T60" fmla="*/ 172 w 181"/>
                <a:gd name="T61" fmla="*/ 150 h 152"/>
                <a:gd name="T62" fmla="*/ 170 w 181"/>
                <a:gd name="T63" fmla="*/ 151 h 152"/>
                <a:gd name="T64" fmla="*/ 166 w 181"/>
                <a:gd name="T65"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 h="152">
                  <a:moveTo>
                    <a:pt x="166" y="152"/>
                  </a:moveTo>
                  <a:lnTo>
                    <a:pt x="161" y="151"/>
                  </a:lnTo>
                  <a:lnTo>
                    <a:pt x="157" y="149"/>
                  </a:lnTo>
                  <a:lnTo>
                    <a:pt x="5" y="27"/>
                  </a:lnTo>
                  <a:lnTo>
                    <a:pt x="3" y="25"/>
                  </a:lnTo>
                  <a:lnTo>
                    <a:pt x="2" y="23"/>
                  </a:lnTo>
                  <a:lnTo>
                    <a:pt x="1" y="19"/>
                  </a:lnTo>
                  <a:lnTo>
                    <a:pt x="0" y="17"/>
                  </a:lnTo>
                  <a:lnTo>
                    <a:pt x="0" y="14"/>
                  </a:lnTo>
                  <a:lnTo>
                    <a:pt x="1" y="11"/>
                  </a:lnTo>
                  <a:lnTo>
                    <a:pt x="2" y="9"/>
                  </a:lnTo>
                  <a:lnTo>
                    <a:pt x="3" y="7"/>
                  </a:lnTo>
                  <a:lnTo>
                    <a:pt x="5" y="3"/>
                  </a:lnTo>
                  <a:lnTo>
                    <a:pt x="7" y="2"/>
                  </a:lnTo>
                  <a:lnTo>
                    <a:pt x="10" y="1"/>
                  </a:lnTo>
                  <a:lnTo>
                    <a:pt x="14" y="0"/>
                  </a:lnTo>
                  <a:lnTo>
                    <a:pt x="16" y="0"/>
                  </a:lnTo>
                  <a:lnTo>
                    <a:pt x="19" y="1"/>
                  </a:lnTo>
                  <a:lnTo>
                    <a:pt x="22" y="2"/>
                  </a:lnTo>
                  <a:lnTo>
                    <a:pt x="24" y="3"/>
                  </a:lnTo>
                  <a:lnTo>
                    <a:pt x="175" y="126"/>
                  </a:lnTo>
                  <a:lnTo>
                    <a:pt x="178" y="128"/>
                  </a:lnTo>
                  <a:lnTo>
                    <a:pt x="180" y="130"/>
                  </a:lnTo>
                  <a:lnTo>
                    <a:pt x="181" y="132"/>
                  </a:lnTo>
                  <a:lnTo>
                    <a:pt x="181" y="135"/>
                  </a:lnTo>
                  <a:lnTo>
                    <a:pt x="181" y="139"/>
                  </a:lnTo>
                  <a:lnTo>
                    <a:pt x="181" y="141"/>
                  </a:lnTo>
                  <a:lnTo>
                    <a:pt x="180" y="144"/>
                  </a:lnTo>
                  <a:lnTo>
                    <a:pt x="178" y="146"/>
                  </a:lnTo>
                  <a:lnTo>
                    <a:pt x="175" y="149"/>
                  </a:lnTo>
                  <a:lnTo>
                    <a:pt x="172" y="150"/>
                  </a:lnTo>
                  <a:lnTo>
                    <a:pt x="170" y="151"/>
                  </a:lnTo>
                  <a:lnTo>
                    <a:pt x="166"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37" name="Freeform 106">
              <a:extLst>
                <a:ext uri="{FF2B5EF4-FFF2-40B4-BE49-F238E27FC236}">
                  <a16:creationId xmlns:a16="http://schemas.microsoft.com/office/drawing/2014/main" id="{EBBDEEBA-7797-49A0-9718-91ED9DEC6186}"/>
                </a:ext>
              </a:extLst>
            </p:cNvPr>
            <p:cNvSpPr>
              <a:spLocks/>
            </p:cNvSpPr>
            <p:nvPr/>
          </p:nvSpPr>
          <p:spPr bwMode="auto">
            <a:xfrm>
              <a:off x="5537200" y="904875"/>
              <a:ext cx="57150" cy="47625"/>
            </a:xfrm>
            <a:custGeom>
              <a:avLst/>
              <a:gdLst>
                <a:gd name="T0" fmla="*/ 15 w 182"/>
                <a:gd name="T1" fmla="*/ 152 h 152"/>
                <a:gd name="T2" fmla="*/ 12 w 182"/>
                <a:gd name="T3" fmla="*/ 151 h 152"/>
                <a:gd name="T4" fmla="*/ 9 w 182"/>
                <a:gd name="T5" fmla="*/ 150 h 152"/>
                <a:gd name="T6" fmla="*/ 6 w 182"/>
                <a:gd name="T7" fmla="*/ 149 h 152"/>
                <a:gd name="T8" fmla="*/ 4 w 182"/>
                <a:gd name="T9" fmla="*/ 146 h 152"/>
                <a:gd name="T10" fmla="*/ 2 w 182"/>
                <a:gd name="T11" fmla="*/ 144 h 152"/>
                <a:gd name="T12" fmla="*/ 0 w 182"/>
                <a:gd name="T13" fmla="*/ 141 h 152"/>
                <a:gd name="T14" fmla="*/ 0 w 182"/>
                <a:gd name="T15" fmla="*/ 139 h 152"/>
                <a:gd name="T16" fmla="*/ 0 w 182"/>
                <a:gd name="T17" fmla="*/ 135 h 152"/>
                <a:gd name="T18" fmla="*/ 0 w 182"/>
                <a:gd name="T19" fmla="*/ 133 h 152"/>
                <a:gd name="T20" fmla="*/ 2 w 182"/>
                <a:gd name="T21" fmla="*/ 130 h 152"/>
                <a:gd name="T22" fmla="*/ 4 w 182"/>
                <a:gd name="T23" fmla="*/ 128 h 152"/>
                <a:gd name="T24" fmla="*/ 6 w 182"/>
                <a:gd name="T25" fmla="*/ 126 h 152"/>
                <a:gd name="T26" fmla="*/ 157 w 182"/>
                <a:gd name="T27" fmla="*/ 3 h 152"/>
                <a:gd name="T28" fmla="*/ 160 w 182"/>
                <a:gd name="T29" fmla="*/ 2 h 152"/>
                <a:gd name="T30" fmla="*/ 162 w 182"/>
                <a:gd name="T31" fmla="*/ 1 h 152"/>
                <a:gd name="T32" fmla="*/ 166 w 182"/>
                <a:gd name="T33" fmla="*/ 0 h 152"/>
                <a:gd name="T34" fmla="*/ 168 w 182"/>
                <a:gd name="T35" fmla="*/ 0 h 152"/>
                <a:gd name="T36" fmla="*/ 171 w 182"/>
                <a:gd name="T37" fmla="*/ 1 h 152"/>
                <a:gd name="T38" fmla="*/ 174 w 182"/>
                <a:gd name="T39" fmla="*/ 2 h 152"/>
                <a:gd name="T40" fmla="*/ 176 w 182"/>
                <a:gd name="T41" fmla="*/ 3 h 152"/>
                <a:gd name="T42" fmla="*/ 178 w 182"/>
                <a:gd name="T43" fmla="*/ 7 h 152"/>
                <a:gd name="T44" fmla="*/ 180 w 182"/>
                <a:gd name="T45" fmla="*/ 9 h 152"/>
                <a:gd name="T46" fmla="*/ 181 w 182"/>
                <a:gd name="T47" fmla="*/ 11 h 152"/>
                <a:gd name="T48" fmla="*/ 182 w 182"/>
                <a:gd name="T49" fmla="*/ 14 h 152"/>
                <a:gd name="T50" fmla="*/ 182 w 182"/>
                <a:gd name="T51" fmla="*/ 17 h 152"/>
                <a:gd name="T52" fmla="*/ 181 w 182"/>
                <a:gd name="T53" fmla="*/ 19 h 152"/>
                <a:gd name="T54" fmla="*/ 180 w 182"/>
                <a:gd name="T55" fmla="*/ 23 h 152"/>
                <a:gd name="T56" fmla="*/ 178 w 182"/>
                <a:gd name="T57" fmla="*/ 25 h 152"/>
                <a:gd name="T58" fmla="*/ 176 w 182"/>
                <a:gd name="T59" fmla="*/ 27 h 152"/>
                <a:gd name="T60" fmla="*/ 24 w 182"/>
                <a:gd name="T61" fmla="*/ 149 h 152"/>
                <a:gd name="T62" fmla="*/ 20 w 182"/>
                <a:gd name="T63" fmla="*/ 151 h 152"/>
                <a:gd name="T64" fmla="*/ 15 w 182"/>
                <a:gd name="T65"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52">
                  <a:moveTo>
                    <a:pt x="15" y="152"/>
                  </a:moveTo>
                  <a:lnTo>
                    <a:pt x="12" y="151"/>
                  </a:lnTo>
                  <a:lnTo>
                    <a:pt x="9" y="150"/>
                  </a:lnTo>
                  <a:lnTo>
                    <a:pt x="6" y="149"/>
                  </a:lnTo>
                  <a:lnTo>
                    <a:pt x="4" y="146"/>
                  </a:lnTo>
                  <a:lnTo>
                    <a:pt x="2" y="144"/>
                  </a:lnTo>
                  <a:lnTo>
                    <a:pt x="0" y="141"/>
                  </a:lnTo>
                  <a:lnTo>
                    <a:pt x="0" y="139"/>
                  </a:lnTo>
                  <a:lnTo>
                    <a:pt x="0" y="135"/>
                  </a:lnTo>
                  <a:lnTo>
                    <a:pt x="0" y="133"/>
                  </a:lnTo>
                  <a:lnTo>
                    <a:pt x="2" y="130"/>
                  </a:lnTo>
                  <a:lnTo>
                    <a:pt x="4" y="128"/>
                  </a:lnTo>
                  <a:lnTo>
                    <a:pt x="6" y="126"/>
                  </a:lnTo>
                  <a:lnTo>
                    <a:pt x="157" y="3"/>
                  </a:lnTo>
                  <a:lnTo>
                    <a:pt x="160" y="2"/>
                  </a:lnTo>
                  <a:lnTo>
                    <a:pt x="162" y="1"/>
                  </a:lnTo>
                  <a:lnTo>
                    <a:pt x="166" y="0"/>
                  </a:lnTo>
                  <a:lnTo>
                    <a:pt x="168" y="0"/>
                  </a:lnTo>
                  <a:lnTo>
                    <a:pt x="171" y="1"/>
                  </a:lnTo>
                  <a:lnTo>
                    <a:pt x="174" y="2"/>
                  </a:lnTo>
                  <a:lnTo>
                    <a:pt x="176" y="3"/>
                  </a:lnTo>
                  <a:lnTo>
                    <a:pt x="178" y="7"/>
                  </a:lnTo>
                  <a:lnTo>
                    <a:pt x="180" y="9"/>
                  </a:lnTo>
                  <a:lnTo>
                    <a:pt x="181" y="11"/>
                  </a:lnTo>
                  <a:lnTo>
                    <a:pt x="182" y="14"/>
                  </a:lnTo>
                  <a:lnTo>
                    <a:pt x="182" y="17"/>
                  </a:lnTo>
                  <a:lnTo>
                    <a:pt x="181" y="19"/>
                  </a:lnTo>
                  <a:lnTo>
                    <a:pt x="180" y="23"/>
                  </a:lnTo>
                  <a:lnTo>
                    <a:pt x="178" y="25"/>
                  </a:lnTo>
                  <a:lnTo>
                    <a:pt x="176" y="27"/>
                  </a:lnTo>
                  <a:lnTo>
                    <a:pt x="24" y="149"/>
                  </a:lnTo>
                  <a:lnTo>
                    <a:pt x="20" y="151"/>
                  </a:lnTo>
                  <a:lnTo>
                    <a:pt x="15"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sp>
          <p:nvSpPr>
            <p:cNvPr id="38" name="Freeform 107">
              <a:extLst>
                <a:ext uri="{FF2B5EF4-FFF2-40B4-BE49-F238E27FC236}">
                  <a16:creationId xmlns:a16="http://schemas.microsoft.com/office/drawing/2014/main" id="{A7BCD33A-3557-4C25-B481-E5B9E523F9F9}"/>
                </a:ext>
              </a:extLst>
            </p:cNvPr>
            <p:cNvSpPr>
              <a:spLocks noEditPoints="1"/>
            </p:cNvSpPr>
            <p:nvPr/>
          </p:nvSpPr>
          <p:spPr bwMode="auto">
            <a:xfrm>
              <a:off x="5464175" y="771525"/>
              <a:ext cx="287338" cy="287338"/>
            </a:xfrm>
            <a:custGeom>
              <a:avLst/>
              <a:gdLst>
                <a:gd name="T0" fmla="*/ 367 w 903"/>
                <a:gd name="T1" fmla="*/ 39 h 902"/>
                <a:gd name="T2" fmla="*/ 269 w 903"/>
                <a:gd name="T3" fmla="*/ 71 h 902"/>
                <a:gd name="T4" fmla="*/ 184 w 903"/>
                <a:gd name="T5" fmla="*/ 125 h 902"/>
                <a:gd name="T6" fmla="*/ 114 w 903"/>
                <a:gd name="T7" fmla="*/ 199 h 902"/>
                <a:gd name="T8" fmla="*/ 63 w 903"/>
                <a:gd name="T9" fmla="*/ 287 h 902"/>
                <a:gd name="T10" fmla="*/ 36 w 903"/>
                <a:gd name="T11" fmla="*/ 387 h 902"/>
                <a:gd name="T12" fmla="*/ 32 w 903"/>
                <a:gd name="T13" fmla="*/ 494 h 902"/>
                <a:gd name="T14" fmla="*/ 56 w 903"/>
                <a:gd name="T15" fmla="*/ 595 h 902"/>
                <a:gd name="T16" fmla="*/ 102 w 903"/>
                <a:gd name="T17" fmla="*/ 686 h 902"/>
                <a:gd name="T18" fmla="*/ 169 w 903"/>
                <a:gd name="T19" fmla="*/ 762 h 902"/>
                <a:gd name="T20" fmla="*/ 251 w 903"/>
                <a:gd name="T21" fmla="*/ 821 h 902"/>
                <a:gd name="T22" fmla="*/ 347 w 903"/>
                <a:gd name="T23" fmla="*/ 859 h 902"/>
                <a:gd name="T24" fmla="*/ 452 w 903"/>
                <a:gd name="T25" fmla="*/ 872 h 902"/>
                <a:gd name="T26" fmla="*/ 557 w 903"/>
                <a:gd name="T27" fmla="*/ 859 h 902"/>
                <a:gd name="T28" fmla="*/ 652 w 903"/>
                <a:gd name="T29" fmla="*/ 821 h 902"/>
                <a:gd name="T30" fmla="*/ 735 w 903"/>
                <a:gd name="T31" fmla="*/ 762 h 902"/>
                <a:gd name="T32" fmla="*/ 801 w 903"/>
                <a:gd name="T33" fmla="*/ 686 h 902"/>
                <a:gd name="T34" fmla="*/ 847 w 903"/>
                <a:gd name="T35" fmla="*/ 595 h 902"/>
                <a:gd name="T36" fmla="*/ 871 w 903"/>
                <a:gd name="T37" fmla="*/ 494 h 902"/>
                <a:gd name="T38" fmla="*/ 868 w 903"/>
                <a:gd name="T39" fmla="*/ 387 h 902"/>
                <a:gd name="T40" fmla="*/ 840 w 903"/>
                <a:gd name="T41" fmla="*/ 287 h 902"/>
                <a:gd name="T42" fmla="*/ 789 w 903"/>
                <a:gd name="T43" fmla="*/ 199 h 902"/>
                <a:gd name="T44" fmla="*/ 720 w 903"/>
                <a:gd name="T45" fmla="*/ 125 h 902"/>
                <a:gd name="T46" fmla="*/ 634 w 903"/>
                <a:gd name="T47" fmla="*/ 71 h 902"/>
                <a:gd name="T48" fmla="*/ 536 w 903"/>
                <a:gd name="T49" fmla="*/ 39 h 902"/>
                <a:gd name="T50" fmla="*/ 452 w 903"/>
                <a:gd name="T51" fmla="*/ 902 h 902"/>
                <a:gd name="T52" fmla="*/ 339 w 903"/>
                <a:gd name="T53" fmla="*/ 888 h 902"/>
                <a:gd name="T54" fmla="*/ 237 w 903"/>
                <a:gd name="T55" fmla="*/ 848 h 902"/>
                <a:gd name="T56" fmla="*/ 148 w 903"/>
                <a:gd name="T57" fmla="*/ 785 h 902"/>
                <a:gd name="T58" fmla="*/ 77 w 903"/>
                <a:gd name="T59" fmla="*/ 703 h 902"/>
                <a:gd name="T60" fmla="*/ 28 w 903"/>
                <a:gd name="T61" fmla="*/ 606 h 902"/>
                <a:gd name="T62" fmla="*/ 2 w 903"/>
                <a:gd name="T63" fmla="*/ 496 h 902"/>
                <a:gd name="T64" fmla="*/ 6 w 903"/>
                <a:gd name="T65" fmla="*/ 382 h 902"/>
                <a:gd name="T66" fmla="*/ 36 w 903"/>
                <a:gd name="T67" fmla="*/ 276 h 902"/>
                <a:gd name="T68" fmla="*/ 90 w 903"/>
                <a:gd name="T69" fmla="*/ 181 h 902"/>
                <a:gd name="T70" fmla="*/ 164 w 903"/>
                <a:gd name="T71" fmla="*/ 103 h 902"/>
                <a:gd name="T72" fmla="*/ 256 w 903"/>
                <a:gd name="T73" fmla="*/ 44 h 902"/>
                <a:gd name="T74" fmla="*/ 360 w 903"/>
                <a:gd name="T75" fmla="*/ 9 h 902"/>
                <a:gd name="T76" fmla="*/ 475 w 903"/>
                <a:gd name="T77" fmla="*/ 0 h 902"/>
                <a:gd name="T78" fmla="*/ 586 w 903"/>
                <a:gd name="T79" fmla="*/ 19 h 902"/>
                <a:gd name="T80" fmla="*/ 685 w 903"/>
                <a:gd name="T81" fmla="*/ 65 h 902"/>
                <a:gd name="T82" fmla="*/ 771 w 903"/>
                <a:gd name="T83" fmla="*/ 132 h 902"/>
                <a:gd name="T84" fmla="*/ 838 w 903"/>
                <a:gd name="T85" fmla="*/ 217 h 902"/>
                <a:gd name="T86" fmla="*/ 883 w 903"/>
                <a:gd name="T87" fmla="*/ 316 h 902"/>
                <a:gd name="T88" fmla="*/ 902 w 903"/>
                <a:gd name="T89" fmla="*/ 428 h 902"/>
                <a:gd name="T90" fmla="*/ 893 w 903"/>
                <a:gd name="T91" fmla="*/ 541 h 902"/>
                <a:gd name="T92" fmla="*/ 858 w 903"/>
                <a:gd name="T93" fmla="*/ 647 h 902"/>
                <a:gd name="T94" fmla="*/ 800 w 903"/>
                <a:gd name="T95" fmla="*/ 738 h 902"/>
                <a:gd name="T96" fmla="*/ 722 w 903"/>
                <a:gd name="T97" fmla="*/ 813 h 902"/>
                <a:gd name="T98" fmla="*/ 627 w 903"/>
                <a:gd name="T99" fmla="*/ 866 h 902"/>
                <a:gd name="T100" fmla="*/ 520 w 903"/>
                <a:gd name="T101" fmla="*/ 89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3" h="902">
                  <a:moveTo>
                    <a:pt x="452" y="30"/>
                  </a:moveTo>
                  <a:lnTo>
                    <a:pt x="430" y="30"/>
                  </a:lnTo>
                  <a:lnTo>
                    <a:pt x="409" y="32"/>
                  </a:lnTo>
                  <a:lnTo>
                    <a:pt x="387" y="34"/>
                  </a:lnTo>
                  <a:lnTo>
                    <a:pt x="367" y="39"/>
                  </a:lnTo>
                  <a:lnTo>
                    <a:pt x="347" y="43"/>
                  </a:lnTo>
                  <a:lnTo>
                    <a:pt x="326" y="48"/>
                  </a:lnTo>
                  <a:lnTo>
                    <a:pt x="307" y="55"/>
                  </a:lnTo>
                  <a:lnTo>
                    <a:pt x="288" y="63"/>
                  </a:lnTo>
                  <a:lnTo>
                    <a:pt x="269" y="71"/>
                  </a:lnTo>
                  <a:lnTo>
                    <a:pt x="251" y="80"/>
                  </a:lnTo>
                  <a:lnTo>
                    <a:pt x="233" y="91"/>
                  </a:lnTo>
                  <a:lnTo>
                    <a:pt x="217" y="102"/>
                  </a:lnTo>
                  <a:lnTo>
                    <a:pt x="200" y="114"/>
                  </a:lnTo>
                  <a:lnTo>
                    <a:pt x="184" y="125"/>
                  </a:lnTo>
                  <a:lnTo>
                    <a:pt x="169" y="139"/>
                  </a:lnTo>
                  <a:lnTo>
                    <a:pt x="154" y="153"/>
                  </a:lnTo>
                  <a:lnTo>
                    <a:pt x="140" y="167"/>
                  </a:lnTo>
                  <a:lnTo>
                    <a:pt x="127" y="183"/>
                  </a:lnTo>
                  <a:lnTo>
                    <a:pt x="114" y="199"/>
                  </a:lnTo>
                  <a:lnTo>
                    <a:pt x="102" y="215"/>
                  </a:lnTo>
                  <a:lnTo>
                    <a:pt x="91" y="233"/>
                  </a:lnTo>
                  <a:lnTo>
                    <a:pt x="82" y="250"/>
                  </a:lnTo>
                  <a:lnTo>
                    <a:pt x="72" y="268"/>
                  </a:lnTo>
                  <a:lnTo>
                    <a:pt x="63" y="287"/>
                  </a:lnTo>
                  <a:lnTo>
                    <a:pt x="56" y="307"/>
                  </a:lnTo>
                  <a:lnTo>
                    <a:pt x="50" y="326"/>
                  </a:lnTo>
                  <a:lnTo>
                    <a:pt x="44" y="345"/>
                  </a:lnTo>
                  <a:lnTo>
                    <a:pt x="39" y="366"/>
                  </a:lnTo>
                  <a:lnTo>
                    <a:pt x="36" y="387"/>
                  </a:lnTo>
                  <a:lnTo>
                    <a:pt x="32" y="407"/>
                  </a:lnTo>
                  <a:lnTo>
                    <a:pt x="31" y="429"/>
                  </a:lnTo>
                  <a:lnTo>
                    <a:pt x="30" y="451"/>
                  </a:lnTo>
                  <a:lnTo>
                    <a:pt x="31" y="473"/>
                  </a:lnTo>
                  <a:lnTo>
                    <a:pt x="32" y="494"/>
                  </a:lnTo>
                  <a:lnTo>
                    <a:pt x="36" y="515"/>
                  </a:lnTo>
                  <a:lnTo>
                    <a:pt x="39" y="536"/>
                  </a:lnTo>
                  <a:lnTo>
                    <a:pt x="44" y="556"/>
                  </a:lnTo>
                  <a:lnTo>
                    <a:pt x="50" y="576"/>
                  </a:lnTo>
                  <a:lnTo>
                    <a:pt x="56" y="595"/>
                  </a:lnTo>
                  <a:lnTo>
                    <a:pt x="63" y="614"/>
                  </a:lnTo>
                  <a:lnTo>
                    <a:pt x="72" y="634"/>
                  </a:lnTo>
                  <a:lnTo>
                    <a:pt x="82" y="652"/>
                  </a:lnTo>
                  <a:lnTo>
                    <a:pt x="91" y="669"/>
                  </a:lnTo>
                  <a:lnTo>
                    <a:pt x="102" y="686"/>
                  </a:lnTo>
                  <a:lnTo>
                    <a:pt x="114" y="702"/>
                  </a:lnTo>
                  <a:lnTo>
                    <a:pt x="127" y="718"/>
                  </a:lnTo>
                  <a:lnTo>
                    <a:pt x="140" y="734"/>
                  </a:lnTo>
                  <a:lnTo>
                    <a:pt x="154" y="748"/>
                  </a:lnTo>
                  <a:lnTo>
                    <a:pt x="169" y="762"/>
                  </a:lnTo>
                  <a:lnTo>
                    <a:pt x="184" y="776"/>
                  </a:lnTo>
                  <a:lnTo>
                    <a:pt x="200" y="788"/>
                  </a:lnTo>
                  <a:lnTo>
                    <a:pt x="217" y="800"/>
                  </a:lnTo>
                  <a:lnTo>
                    <a:pt x="233" y="811"/>
                  </a:lnTo>
                  <a:lnTo>
                    <a:pt x="251" y="821"/>
                  </a:lnTo>
                  <a:lnTo>
                    <a:pt x="269" y="831"/>
                  </a:lnTo>
                  <a:lnTo>
                    <a:pt x="288" y="838"/>
                  </a:lnTo>
                  <a:lnTo>
                    <a:pt x="307" y="847"/>
                  </a:lnTo>
                  <a:lnTo>
                    <a:pt x="326" y="853"/>
                  </a:lnTo>
                  <a:lnTo>
                    <a:pt x="347" y="859"/>
                  </a:lnTo>
                  <a:lnTo>
                    <a:pt x="367" y="863"/>
                  </a:lnTo>
                  <a:lnTo>
                    <a:pt x="387" y="867"/>
                  </a:lnTo>
                  <a:lnTo>
                    <a:pt x="409" y="870"/>
                  </a:lnTo>
                  <a:lnTo>
                    <a:pt x="430" y="872"/>
                  </a:lnTo>
                  <a:lnTo>
                    <a:pt x="452" y="872"/>
                  </a:lnTo>
                  <a:lnTo>
                    <a:pt x="473" y="872"/>
                  </a:lnTo>
                  <a:lnTo>
                    <a:pt x="494" y="870"/>
                  </a:lnTo>
                  <a:lnTo>
                    <a:pt x="516" y="867"/>
                  </a:lnTo>
                  <a:lnTo>
                    <a:pt x="536" y="863"/>
                  </a:lnTo>
                  <a:lnTo>
                    <a:pt x="557" y="859"/>
                  </a:lnTo>
                  <a:lnTo>
                    <a:pt x="577" y="853"/>
                  </a:lnTo>
                  <a:lnTo>
                    <a:pt x="596" y="847"/>
                  </a:lnTo>
                  <a:lnTo>
                    <a:pt x="616" y="838"/>
                  </a:lnTo>
                  <a:lnTo>
                    <a:pt x="634" y="831"/>
                  </a:lnTo>
                  <a:lnTo>
                    <a:pt x="652" y="821"/>
                  </a:lnTo>
                  <a:lnTo>
                    <a:pt x="670" y="811"/>
                  </a:lnTo>
                  <a:lnTo>
                    <a:pt x="687" y="800"/>
                  </a:lnTo>
                  <a:lnTo>
                    <a:pt x="704" y="788"/>
                  </a:lnTo>
                  <a:lnTo>
                    <a:pt x="720" y="776"/>
                  </a:lnTo>
                  <a:lnTo>
                    <a:pt x="735" y="762"/>
                  </a:lnTo>
                  <a:lnTo>
                    <a:pt x="750" y="748"/>
                  </a:lnTo>
                  <a:lnTo>
                    <a:pt x="764" y="734"/>
                  </a:lnTo>
                  <a:lnTo>
                    <a:pt x="776" y="718"/>
                  </a:lnTo>
                  <a:lnTo>
                    <a:pt x="789" y="702"/>
                  </a:lnTo>
                  <a:lnTo>
                    <a:pt x="801" y="686"/>
                  </a:lnTo>
                  <a:lnTo>
                    <a:pt x="812" y="669"/>
                  </a:lnTo>
                  <a:lnTo>
                    <a:pt x="822" y="652"/>
                  </a:lnTo>
                  <a:lnTo>
                    <a:pt x="831" y="634"/>
                  </a:lnTo>
                  <a:lnTo>
                    <a:pt x="840" y="614"/>
                  </a:lnTo>
                  <a:lnTo>
                    <a:pt x="847" y="595"/>
                  </a:lnTo>
                  <a:lnTo>
                    <a:pt x="854" y="576"/>
                  </a:lnTo>
                  <a:lnTo>
                    <a:pt x="860" y="556"/>
                  </a:lnTo>
                  <a:lnTo>
                    <a:pt x="864" y="536"/>
                  </a:lnTo>
                  <a:lnTo>
                    <a:pt x="868" y="515"/>
                  </a:lnTo>
                  <a:lnTo>
                    <a:pt x="871" y="494"/>
                  </a:lnTo>
                  <a:lnTo>
                    <a:pt x="872" y="473"/>
                  </a:lnTo>
                  <a:lnTo>
                    <a:pt x="873" y="451"/>
                  </a:lnTo>
                  <a:lnTo>
                    <a:pt x="872" y="429"/>
                  </a:lnTo>
                  <a:lnTo>
                    <a:pt x="871" y="407"/>
                  </a:lnTo>
                  <a:lnTo>
                    <a:pt x="868" y="387"/>
                  </a:lnTo>
                  <a:lnTo>
                    <a:pt x="864" y="366"/>
                  </a:lnTo>
                  <a:lnTo>
                    <a:pt x="860" y="345"/>
                  </a:lnTo>
                  <a:lnTo>
                    <a:pt x="854" y="326"/>
                  </a:lnTo>
                  <a:lnTo>
                    <a:pt x="847" y="307"/>
                  </a:lnTo>
                  <a:lnTo>
                    <a:pt x="840" y="287"/>
                  </a:lnTo>
                  <a:lnTo>
                    <a:pt x="831" y="268"/>
                  </a:lnTo>
                  <a:lnTo>
                    <a:pt x="822" y="250"/>
                  </a:lnTo>
                  <a:lnTo>
                    <a:pt x="812" y="233"/>
                  </a:lnTo>
                  <a:lnTo>
                    <a:pt x="801" y="215"/>
                  </a:lnTo>
                  <a:lnTo>
                    <a:pt x="789" y="199"/>
                  </a:lnTo>
                  <a:lnTo>
                    <a:pt x="776" y="183"/>
                  </a:lnTo>
                  <a:lnTo>
                    <a:pt x="764" y="167"/>
                  </a:lnTo>
                  <a:lnTo>
                    <a:pt x="750" y="153"/>
                  </a:lnTo>
                  <a:lnTo>
                    <a:pt x="735" y="139"/>
                  </a:lnTo>
                  <a:lnTo>
                    <a:pt x="720" y="125"/>
                  </a:lnTo>
                  <a:lnTo>
                    <a:pt x="704" y="114"/>
                  </a:lnTo>
                  <a:lnTo>
                    <a:pt x="687" y="102"/>
                  </a:lnTo>
                  <a:lnTo>
                    <a:pt x="670" y="91"/>
                  </a:lnTo>
                  <a:lnTo>
                    <a:pt x="652" y="80"/>
                  </a:lnTo>
                  <a:lnTo>
                    <a:pt x="634" y="71"/>
                  </a:lnTo>
                  <a:lnTo>
                    <a:pt x="616" y="63"/>
                  </a:lnTo>
                  <a:lnTo>
                    <a:pt x="596" y="55"/>
                  </a:lnTo>
                  <a:lnTo>
                    <a:pt x="577" y="48"/>
                  </a:lnTo>
                  <a:lnTo>
                    <a:pt x="557" y="43"/>
                  </a:lnTo>
                  <a:lnTo>
                    <a:pt x="536" y="39"/>
                  </a:lnTo>
                  <a:lnTo>
                    <a:pt x="516" y="34"/>
                  </a:lnTo>
                  <a:lnTo>
                    <a:pt x="494" y="32"/>
                  </a:lnTo>
                  <a:lnTo>
                    <a:pt x="473" y="30"/>
                  </a:lnTo>
                  <a:lnTo>
                    <a:pt x="452" y="30"/>
                  </a:lnTo>
                  <a:close/>
                  <a:moveTo>
                    <a:pt x="452" y="902"/>
                  </a:moveTo>
                  <a:lnTo>
                    <a:pt x="428" y="902"/>
                  </a:lnTo>
                  <a:lnTo>
                    <a:pt x="406" y="900"/>
                  </a:lnTo>
                  <a:lnTo>
                    <a:pt x="383" y="897"/>
                  </a:lnTo>
                  <a:lnTo>
                    <a:pt x="360" y="893"/>
                  </a:lnTo>
                  <a:lnTo>
                    <a:pt x="339" y="888"/>
                  </a:lnTo>
                  <a:lnTo>
                    <a:pt x="318" y="882"/>
                  </a:lnTo>
                  <a:lnTo>
                    <a:pt x="296" y="875"/>
                  </a:lnTo>
                  <a:lnTo>
                    <a:pt x="276" y="866"/>
                  </a:lnTo>
                  <a:lnTo>
                    <a:pt x="256" y="858"/>
                  </a:lnTo>
                  <a:lnTo>
                    <a:pt x="237" y="848"/>
                  </a:lnTo>
                  <a:lnTo>
                    <a:pt x="218" y="836"/>
                  </a:lnTo>
                  <a:lnTo>
                    <a:pt x="200" y="824"/>
                  </a:lnTo>
                  <a:lnTo>
                    <a:pt x="181" y="813"/>
                  </a:lnTo>
                  <a:lnTo>
                    <a:pt x="164" y="799"/>
                  </a:lnTo>
                  <a:lnTo>
                    <a:pt x="148" y="785"/>
                  </a:lnTo>
                  <a:lnTo>
                    <a:pt x="133" y="770"/>
                  </a:lnTo>
                  <a:lnTo>
                    <a:pt x="118" y="754"/>
                  </a:lnTo>
                  <a:lnTo>
                    <a:pt x="103" y="738"/>
                  </a:lnTo>
                  <a:lnTo>
                    <a:pt x="90" y="720"/>
                  </a:lnTo>
                  <a:lnTo>
                    <a:pt x="77" y="703"/>
                  </a:lnTo>
                  <a:lnTo>
                    <a:pt x="66" y="685"/>
                  </a:lnTo>
                  <a:lnTo>
                    <a:pt x="55" y="666"/>
                  </a:lnTo>
                  <a:lnTo>
                    <a:pt x="45" y="647"/>
                  </a:lnTo>
                  <a:lnTo>
                    <a:pt x="36" y="626"/>
                  </a:lnTo>
                  <a:lnTo>
                    <a:pt x="28" y="606"/>
                  </a:lnTo>
                  <a:lnTo>
                    <a:pt x="21" y="585"/>
                  </a:lnTo>
                  <a:lnTo>
                    <a:pt x="14" y="564"/>
                  </a:lnTo>
                  <a:lnTo>
                    <a:pt x="10" y="541"/>
                  </a:lnTo>
                  <a:lnTo>
                    <a:pt x="6" y="520"/>
                  </a:lnTo>
                  <a:lnTo>
                    <a:pt x="2" y="496"/>
                  </a:lnTo>
                  <a:lnTo>
                    <a:pt x="1" y="474"/>
                  </a:lnTo>
                  <a:lnTo>
                    <a:pt x="0" y="451"/>
                  </a:lnTo>
                  <a:lnTo>
                    <a:pt x="1" y="428"/>
                  </a:lnTo>
                  <a:lnTo>
                    <a:pt x="2" y="405"/>
                  </a:lnTo>
                  <a:lnTo>
                    <a:pt x="6" y="382"/>
                  </a:lnTo>
                  <a:lnTo>
                    <a:pt x="10" y="360"/>
                  </a:lnTo>
                  <a:lnTo>
                    <a:pt x="14" y="338"/>
                  </a:lnTo>
                  <a:lnTo>
                    <a:pt x="21" y="316"/>
                  </a:lnTo>
                  <a:lnTo>
                    <a:pt x="28" y="296"/>
                  </a:lnTo>
                  <a:lnTo>
                    <a:pt x="36" y="276"/>
                  </a:lnTo>
                  <a:lnTo>
                    <a:pt x="45" y="255"/>
                  </a:lnTo>
                  <a:lnTo>
                    <a:pt x="55" y="236"/>
                  </a:lnTo>
                  <a:lnTo>
                    <a:pt x="66" y="217"/>
                  </a:lnTo>
                  <a:lnTo>
                    <a:pt x="77" y="198"/>
                  </a:lnTo>
                  <a:lnTo>
                    <a:pt x="90" y="181"/>
                  </a:lnTo>
                  <a:lnTo>
                    <a:pt x="103" y="164"/>
                  </a:lnTo>
                  <a:lnTo>
                    <a:pt x="118" y="148"/>
                  </a:lnTo>
                  <a:lnTo>
                    <a:pt x="133" y="132"/>
                  </a:lnTo>
                  <a:lnTo>
                    <a:pt x="148" y="117"/>
                  </a:lnTo>
                  <a:lnTo>
                    <a:pt x="164" y="103"/>
                  </a:lnTo>
                  <a:lnTo>
                    <a:pt x="181" y="89"/>
                  </a:lnTo>
                  <a:lnTo>
                    <a:pt x="200" y="77"/>
                  </a:lnTo>
                  <a:lnTo>
                    <a:pt x="218" y="65"/>
                  </a:lnTo>
                  <a:lnTo>
                    <a:pt x="237" y="54"/>
                  </a:lnTo>
                  <a:lnTo>
                    <a:pt x="256" y="44"/>
                  </a:lnTo>
                  <a:lnTo>
                    <a:pt x="276" y="35"/>
                  </a:lnTo>
                  <a:lnTo>
                    <a:pt x="296" y="27"/>
                  </a:lnTo>
                  <a:lnTo>
                    <a:pt x="318" y="19"/>
                  </a:lnTo>
                  <a:lnTo>
                    <a:pt x="339" y="14"/>
                  </a:lnTo>
                  <a:lnTo>
                    <a:pt x="360" y="9"/>
                  </a:lnTo>
                  <a:lnTo>
                    <a:pt x="383" y="4"/>
                  </a:lnTo>
                  <a:lnTo>
                    <a:pt x="406" y="2"/>
                  </a:lnTo>
                  <a:lnTo>
                    <a:pt x="428" y="0"/>
                  </a:lnTo>
                  <a:lnTo>
                    <a:pt x="452" y="0"/>
                  </a:lnTo>
                  <a:lnTo>
                    <a:pt x="475" y="0"/>
                  </a:lnTo>
                  <a:lnTo>
                    <a:pt x="498" y="2"/>
                  </a:lnTo>
                  <a:lnTo>
                    <a:pt x="520" y="4"/>
                  </a:lnTo>
                  <a:lnTo>
                    <a:pt x="543" y="9"/>
                  </a:lnTo>
                  <a:lnTo>
                    <a:pt x="564" y="14"/>
                  </a:lnTo>
                  <a:lnTo>
                    <a:pt x="586" y="19"/>
                  </a:lnTo>
                  <a:lnTo>
                    <a:pt x="607" y="27"/>
                  </a:lnTo>
                  <a:lnTo>
                    <a:pt x="627" y="35"/>
                  </a:lnTo>
                  <a:lnTo>
                    <a:pt x="647" y="44"/>
                  </a:lnTo>
                  <a:lnTo>
                    <a:pt x="667" y="54"/>
                  </a:lnTo>
                  <a:lnTo>
                    <a:pt x="685" y="65"/>
                  </a:lnTo>
                  <a:lnTo>
                    <a:pt x="704" y="77"/>
                  </a:lnTo>
                  <a:lnTo>
                    <a:pt x="722" y="89"/>
                  </a:lnTo>
                  <a:lnTo>
                    <a:pt x="739" y="103"/>
                  </a:lnTo>
                  <a:lnTo>
                    <a:pt x="755" y="117"/>
                  </a:lnTo>
                  <a:lnTo>
                    <a:pt x="771" y="132"/>
                  </a:lnTo>
                  <a:lnTo>
                    <a:pt x="786" y="148"/>
                  </a:lnTo>
                  <a:lnTo>
                    <a:pt x="800" y="164"/>
                  </a:lnTo>
                  <a:lnTo>
                    <a:pt x="813" y="181"/>
                  </a:lnTo>
                  <a:lnTo>
                    <a:pt x="826" y="198"/>
                  </a:lnTo>
                  <a:lnTo>
                    <a:pt x="838" y="217"/>
                  </a:lnTo>
                  <a:lnTo>
                    <a:pt x="848" y="236"/>
                  </a:lnTo>
                  <a:lnTo>
                    <a:pt x="858" y="255"/>
                  </a:lnTo>
                  <a:lnTo>
                    <a:pt x="868" y="276"/>
                  </a:lnTo>
                  <a:lnTo>
                    <a:pt x="875" y="296"/>
                  </a:lnTo>
                  <a:lnTo>
                    <a:pt x="883" y="316"/>
                  </a:lnTo>
                  <a:lnTo>
                    <a:pt x="889" y="338"/>
                  </a:lnTo>
                  <a:lnTo>
                    <a:pt x="893" y="360"/>
                  </a:lnTo>
                  <a:lnTo>
                    <a:pt x="898" y="382"/>
                  </a:lnTo>
                  <a:lnTo>
                    <a:pt x="901" y="405"/>
                  </a:lnTo>
                  <a:lnTo>
                    <a:pt x="902" y="428"/>
                  </a:lnTo>
                  <a:lnTo>
                    <a:pt x="903" y="451"/>
                  </a:lnTo>
                  <a:lnTo>
                    <a:pt x="902" y="474"/>
                  </a:lnTo>
                  <a:lnTo>
                    <a:pt x="901" y="496"/>
                  </a:lnTo>
                  <a:lnTo>
                    <a:pt x="898" y="520"/>
                  </a:lnTo>
                  <a:lnTo>
                    <a:pt x="893" y="541"/>
                  </a:lnTo>
                  <a:lnTo>
                    <a:pt x="889" y="564"/>
                  </a:lnTo>
                  <a:lnTo>
                    <a:pt x="883" y="585"/>
                  </a:lnTo>
                  <a:lnTo>
                    <a:pt x="875" y="606"/>
                  </a:lnTo>
                  <a:lnTo>
                    <a:pt x="868" y="626"/>
                  </a:lnTo>
                  <a:lnTo>
                    <a:pt x="858" y="647"/>
                  </a:lnTo>
                  <a:lnTo>
                    <a:pt x="848" y="666"/>
                  </a:lnTo>
                  <a:lnTo>
                    <a:pt x="838" y="685"/>
                  </a:lnTo>
                  <a:lnTo>
                    <a:pt x="826" y="703"/>
                  </a:lnTo>
                  <a:lnTo>
                    <a:pt x="813" y="720"/>
                  </a:lnTo>
                  <a:lnTo>
                    <a:pt x="800" y="738"/>
                  </a:lnTo>
                  <a:lnTo>
                    <a:pt x="786" y="754"/>
                  </a:lnTo>
                  <a:lnTo>
                    <a:pt x="771" y="770"/>
                  </a:lnTo>
                  <a:lnTo>
                    <a:pt x="755" y="785"/>
                  </a:lnTo>
                  <a:lnTo>
                    <a:pt x="739" y="799"/>
                  </a:lnTo>
                  <a:lnTo>
                    <a:pt x="722" y="813"/>
                  </a:lnTo>
                  <a:lnTo>
                    <a:pt x="704" y="824"/>
                  </a:lnTo>
                  <a:lnTo>
                    <a:pt x="685" y="836"/>
                  </a:lnTo>
                  <a:lnTo>
                    <a:pt x="667" y="848"/>
                  </a:lnTo>
                  <a:lnTo>
                    <a:pt x="647" y="858"/>
                  </a:lnTo>
                  <a:lnTo>
                    <a:pt x="627" y="866"/>
                  </a:lnTo>
                  <a:lnTo>
                    <a:pt x="607" y="875"/>
                  </a:lnTo>
                  <a:lnTo>
                    <a:pt x="586" y="882"/>
                  </a:lnTo>
                  <a:lnTo>
                    <a:pt x="564" y="888"/>
                  </a:lnTo>
                  <a:lnTo>
                    <a:pt x="543" y="893"/>
                  </a:lnTo>
                  <a:lnTo>
                    <a:pt x="520" y="897"/>
                  </a:lnTo>
                  <a:lnTo>
                    <a:pt x="498" y="900"/>
                  </a:lnTo>
                  <a:lnTo>
                    <a:pt x="475" y="902"/>
                  </a:lnTo>
                  <a:lnTo>
                    <a:pt x="452" y="9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dirty="0"/>
            </a:p>
          </p:txBody>
        </p:sp>
      </p:grpSp>
      <p:pic>
        <p:nvPicPr>
          <p:cNvPr id="4" name="Gráfico 3">
            <a:extLst>
              <a:ext uri="{FF2B5EF4-FFF2-40B4-BE49-F238E27FC236}">
                <a16:creationId xmlns:a16="http://schemas.microsoft.com/office/drawing/2014/main" id="{AA10A123-44D5-4F0D-9F37-95E8FA08E2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2887" y="3222796"/>
            <a:ext cx="649597" cy="649597"/>
          </a:xfrm>
          <a:prstGeom prst="rect">
            <a:avLst/>
          </a:prstGeom>
        </p:spPr>
      </p:pic>
      <p:pic>
        <p:nvPicPr>
          <p:cNvPr id="6" name="Gráfico 5">
            <a:extLst>
              <a:ext uri="{FF2B5EF4-FFF2-40B4-BE49-F238E27FC236}">
                <a16:creationId xmlns:a16="http://schemas.microsoft.com/office/drawing/2014/main" id="{C7855B75-B25B-45C5-8E27-BA167A437EB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3741" y="2437307"/>
            <a:ext cx="526026" cy="526026"/>
          </a:xfrm>
          <a:prstGeom prst="rect">
            <a:avLst/>
          </a:prstGeom>
        </p:spPr>
      </p:pic>
    </p:spTree>
    <p:extLst>
      <p:ext uri="{BB962C8B-B14F-4D97-AF65-F5344CB8AC3E}">
        <p14:creationId xmlns:p14="http://schemas.microsoft.com/office/powerpoint/2010/main" val="370669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423-9DEC-459A-86C1-20DD857C1BCD}"/>
              </a:ext>
            </a:extLst>
          </p:cNvPr>
          <p:cNvSpPr>
            <a:spLocks noGrp="1"/>
          </p:cNvSpPr>
          <p:nvPr>
            <p:ph type="title"/>
          </p:nvPr>
        </p:nvSpPr>
        <p:spPr/>
        <p:txBody>
          <a:bodyPr/>
          <a:lstStyle/>
          <a:p>
            <a:pPr>
              <a:tabLst>
                <a:tab pos="3900488" algn="l"/>
              </a:tabLst>
            </a:pPr>
            <a:r>
              <a:rPr lang="es-ES_tradnl" dirty="0"/>
              <a:t>El proceso</a:t>
            </a:r>
          </a:p>
        </p:txBody>
      </p:sp>
      <p:sp>
        <p:nvSpPr>
          <p:cNvPr id="22" name="TextBox 137">
            <a:extLst>
              <a:ext uri="{FF2B5EF4-FFF2-40B4-BE49-F238E27FC236}">
                <a16:creationId xmlns:a16="http://schemas.microsoft.com/office/drawing/2014/main" id="{A479F4ED-2190-4A1E-865A-F06A9F3DA3AD}"/>
              </a:ext>
            </a:extLst>
          </p:cNvPr>
          <p:cNvSpPr txBox="1"/>
          <p:nvPr/>
        </p:nvSpPr>
        <p:spPr>
          <a:xfrm>
            <a:off x="624163" y="3345928"/>
            <a:ext cx="1904284" cy="26161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s-ES_tradnl" sz="1700" b="1" dirty="0">
                <a:solidFill>
                  <a:schemeClr val="tx1">
                    <a:lumMod val="75000"/>
                    <a:lumOff val="25000"/>
                  </a:schemeClr>
                </a:solidFill>
                <a:latin typeface="Verdana" panose="020B0604030504040204" pitchFamily="34" charset="0"/>
                <a:ea typeface="Verdana" panose="020B0604030504040204" pitchFamily="34" charset="0"/>
              </a:rPr>
              <a:t>Tema</a:t>
            </a:r>
            <a:r>
              <a:rPr lang="es-ES_tradnl" sz="1700" dirty="0">
                <a:solidFill>
                  <a:schemeClr val="tx1">
                    <a:lumMod val="75000"/>
                    <a:lumOff val="25000"/>
                  </a:schemeClr>
                </a:solidFill>
                <a:latin typeface="Verdana" panose="020B0604030504040204" pitchFamily="34" charset="0"/>
                <a:ea typeface="Verdana" panose="020B0604030504040204" pitchFamily="34" charset="0"/>
              </a:rPr>
              <a:t> del curso</a:t>
            </a:r>
          </a:p>
        </p:txBody>
      </p:sp>
      <p:sp>
        <p:nvSpPr>
          <p:cNvPr id="16" name="TextBox 150">
            <a:extLst>
              <a:ext uri="{FF2B5EF4-FFF2-40B4-BE49-F238E27FC236}">
                <a16:creationId xmlns:a16="http://schemas.microsoft.com/office/drawing/2014/main" id="{97B839B6-D820-499A-872A-3BCA56A3F18E}"/>
              </a:ext>
            </a:extLst>
          </p:cNvPr>
          <p:cNvSpPr txBox="1"/>
          <p:nvPr/>
        </p:nvSpPr>
        <p:spPr>
          <a:xfrm>
            <a:off x="1158242" y="1447630"/>
            <a:ext cx="2391085" cy="130805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s-ES_tradnl" sz="1700" b="1" dirty="0">
                <a:solidFill>
                  <a:schemeClr val="tx1">
                    <a:lumMod val="75000"/>
                    <a:lumOff val="25000"/>
                  </a:schemeClr>
                </a:solidFill>
                <a:latin typeface="Verdana" panose="020B0604030504040204" pitchFamily="34" charset="0"/>
                <a:ea typeface="Verdana" panose="020B0604030504040204" pitchFamily="34" charset="0"/>
              </a:rPr>
              <a:t>Producción</a:t>
            </a:r>
            <a:r>
              <a:rPr lang="es-ES_tradnl" sz="1700" dirty="0">
                <a:solidFill>
                  <a:schemeClr val="tx1">
                    <a:lumMod val="75000"/>
                    <a:lumOff val="25000"/>
                  </a:schemeClr>
                </a:solidFill>
                <a:latin typeface="Verdana" panose="020B0604030504040204" pitchFamily="34" charset="0"/>
                <a:ea typeface="Verdana" panose="020B0604030504040204" pitchFamily="34" charset="0"/>
              </a:rPr>
              <a:t>:</a:t>
            </a:r>
          </a:p>
          <a:p>
            <a:pPr marL="285750" indent="-285750">
              <a:buFont typeface="Wingdings" panose="05000000000000000000" pitchFamily="2" charset="2"/>
              <a:buChar char="§"/>
            </a:pPr>
            <a:r>
              <a:rPr lang="es-ES_tradnl" sz="1700" dirty="0">
                <a:solidFill>
                  <a:schemeClr val="tx1">
                    <a:lumMod val="75000"/>
                    <a:lumOff val="25000"/>
                  </a:schemeClr>
                </a:solidFill>
                <a:latin typeface="Verdana" panose="020B0604030504040204" pitchFamily="34" charset="0"/>
                <a:ea typeface="Verdana" panose="020B0604030504040204" pitchFamily="34" charset="0"/>
              </a:rPr>
              <a:t>Texto </a:t>
            </a:r>
          </a:p>
          <a:p>
            <a:pPr marL="285750" indent="-285750">
              <a:buFont typeface="Wingdings" panose="05000000000000000000" pitchFamily="2" charset="2"/>
              <a:buChar char="§"/>
            </a:pPr>
            <a:r>
              <a:rPr lang="es-ES_tradnl" sz="1700" dirty="0">
                <a:solidFill>
                  <a:schemeClr val="tx1">
                    <a:lumMod val="75000"/>
                    <a:lumOff val="25000"/>
                  </a:schemeClr>
                </a:solidFill>
                <a:latin typeface="Verdana" panose="020B0604030504040204" pitchFamily="34" charset="0"/>
                <a:ea typeface="Verdana" panose="020B0604030504040204" pitchFamily="34" charset="0"/>
              </a:rPr>
              <a:t>Videos</a:t>
            </a:r>
          </a:p>
          <a:p>
            <a:pPr marL="285750" indent="-285750">
              <a:buFont typeface="Wingdings" panose="05000000000000000000" pitchFamily="2" charset="2"/>
              <a:buChar char="§"/>
            </a:pPr>
            <a:r>
              <a:rPr lang="es-ES_tradnl" sz="1700" dirty="0">
                <a:solidFill>
                  <a:schemeClr val="tx1">
                    <a:lumMod val="75000"/>
                    <a:lumOff val="25000"/>
                  </a:schemeClr>
                </a:solidFill>
                <a:latin typeface="Verdana" panose="020B0604030504040204" pitchFamily="34" charset="0"/>
                <a:ea typeface="Verdana" panose="020B0604030504040204" pitchFamily="34" charset="0"/>
              </a:rPr>
              <a:t>Test y </a:t>
            </a:r>
            <a:br>
              <a:rPr lang="es-ES_tradnl" sz="1700" dirty="0">
                <a:solidFill>
                  <a:schemeClr val="tx1">
                    <a:lumMod val="75000"/>
                    <a:lumOff val="25000"/>
                  </a:schemeClr>
                </a:solidFill>
                <a:latin typeface="Verdana" panose="020B0604030504040204" pitchFamily="34" charset="0"/>
                <a:ea typeface="Verdana" panose="020B0604030504040204" pitchFamily="34" charset="0"/>
              </a:rPr>
            </a:br>
            <a:r>
              <a:rPr lang="es-ES_tradnl" sz="1700" dirty="0">
                <a:solidFill>
                  <a:schemeClr val="tx1">
                    <a:lumMod val="75000"/>
                    <a:lumOff val="25000"/>
                  </a:schemeClr>
                </a:solidFill>
                <a:latin typeface="Verdana" panose="020B0604030504040204" pitchFamily="34" charset="0"/>
                <a:ea typeface="Verdana" panose="020B0604030504040204" pitchFamily="34" charset="0"/>
              </a:rPr>
              <a:t>actividades</a:t>
            </a:r>
          </a:p>
        </p:txBody>
      </p:sp>
      <p:sp>
        <p:nvSpPr>
          <p:cNvPr id="20" name="TextBox 144">
            <a:extLst>
              <a:ext uri="{FF2B5EF4-FFF2-40B4-BE49-F238E27FC236}">
                <a16:creationId xmlns:a16="http://schemas.microsoft.com/office/drawing/2014/main" id="{43D2EB8F-422F-4A40-84B4-03764C5CDF50}"/>
              </a:ext>
            </a:extLst>
          </p:cNvPr>
          <p:cNvSpPr txBox="1"/>
          <p:nvPr/>
        </p:nvSpPr>
        <p:spPr>
          <a:xfrm>
            <a:off x="3581774" y="1124724"/>
            <a:ext cx="2149647" cy="1831271"/>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s-ES_tradnl" sz="1700" b="1" dirty="0">
                <a:solidFill>
                  <a:schemeClr val="tx1">
                    <a:lumMod val="75000"/>
                    <a:lumOff val="25000"/>
                  </a:schemeClr>
                </a:solidFill>
                <a:latin typeface="Verdana" panose="020B0604030504040204" pitchFamily="34" charset="0"/>
                <a:ea typeface="Verdana" panose="020B0604030504040204" pitchFamily="34" charset="0"/>
              </a:rPr>
              <a:t>Diseño</a:t>
            </a:r>
            <a:r>
              <a:rPr lang="es-ES_tradnl" sz="1700" dirty="0">
                <a:solidFill>
                  <a:schemeClr val="tx1">
                    <a:lumMod val="75000"/>
                    <a:lumOff val="25000"/>
                  </a:schemeClr>
                </a:solidFill>
                <a:latin typeface="Verdana" panose="020B0604030504040204" pitchFamily="34" charset="0"/>
                <a:ea typeface="Verdana" panose="020B0604030504040204" pitchFamily="34" charset="0"/>
              </a:rPr>
              <a:t> de la experiencia de aprendizaje:</a:t>
            </a:r>
          </a:p>
          <a:p>
            <a:pPr>
              <a:buClr>
                <a:schemeClr val="accent1"/>
              </a:buClr>
            </a:pPr>
            <a:r>
              <a:rPr lang="es-ES_tradnl" sz="1700" dirty="0">
                <a:solidFill>
                  <a:schemeClr val="tx1">
                    <a:lumMod val="75000"/>
                    <a:lumOff val="25000"/>
                  </a:schemeClr>
                </a:solidFill>
                <a:latin typeface="Verdana" panose="020B0604030504040204" pitchFamily="34" charset="0"/>
                <a:ea typeface="Verdana" panose="020B0604030504040204" pitchFamily="34" charset="0"/>
              </a:rPr>
              <a:t>Planificación, </a:t>
            </a:r>
          </a:p>
          <a:p>
            <a:pPr>
              <a:buClr>
                <a:schemeClr val="accent1"/>
              </a:buClr>
            </a:pPr>
            <a:r>
              <a:rPr lang="es-ES_tradnl" sz="1700" dirty="0">
                <a:solidFill>
                  <a:schemeClr val="tx1">
                    <a:lumMod val="75000"/>
                    <a:lumOff val="25000"/>
                  </a:schemeClr>
                </a:solidFill>
                <a:latin typeface="Verdana" panose="020B0604030504040204" pitchFamily="34" charset="0"/>
                <a:ea typeface="Verdana" panose="020B0604030504040204" pitchFamily="34" charset="0"/>
              </a:rPr>
              <a:t>bloques, </a:t>
            </a:r>
          </a:p>
          <a:p>
            <a:pPr>
              <a:buClr>
                <a:schemeClr val="accent1"/>
              </a:buClr>
            </a:pPr>
            <a:r>
              <a:rPr lang="es-ES_tradnl" sz="1700" dirty="0" err="1">
                <a:solidFill>
                  <a:schemeClr val="tx1">
                    <a:lumMod val="75000"/>
                    <a:lumOff val="25000"/>
                  </a:schemeClr>
                </a:solidFill>
                <a:latin typeface="Verdana" panose="020B0604030504040204" pitchFamily="34" charset="0"/>
                <a:ea typeface="Verdana" panose="020B0604030504040204" pitchFamily="34" charset="0"/>
              </a:rPr>
              <a:t>sequencia</a:t>
            </a:r>
            <a:r>
              <a:rPr lang="es-ES_tradnl" sz="1700" dirty="0">
                <a:solidFill>
                  <a:schemeClr val="tx1">
                    <a:lumMod val="75000"/>
                    <a:lumOff val="25000"/>
                  </a:schemeClr>
                </a:solidFill>
                <a:latin typeface="Verdana" panose="020B0604030504040204" pitchFamily="34" charset="0"/>
                <a:ea typeface="Verdana" panose="020B0604030504040204" pitchFamily="34" charset="0"/>
              </a:rPr>
              <a:t> de actividades </a:t>
            </a:r>
          </a:p>
        </p:txBody>
      </p:sp>
      <p:sp>
        <p:nvSpPr>
          <p:cNvPr id="14" name="TextBox 153">
            <a:extLst>
              <a:ext uri="{FF2B5EF4-FFF2-40B4-BE49-F238E27FC236}">
                <a16:creationId xmlns:a16="http://schemas.microsoft.com/office/drawing/2014/main" id="{2C6FDB6B-7076-4731-86A1-F558BE4997AC}"/>
              </a:ext>
            </a:extLst>
          </p:cNvPr>
          <p:cNvSpPr txBox="1"/>
          <p:nvPr/>
        </p:nvSpPr>
        <p:spPr>
          <a:xfrm>
            <a:off x="5677927" y="1622080"/>
            <a:ext cx="1904284" cy="78483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s-ES_tradnl" sz="1700" b="1" dirty="0">
                <a:solidFill>
                  <a:schemeClr val="tx1">
                    <a:lumMod val="75000"/>
                    <a:lumOff val="25000"/>
                  </a:schemeClr>
                </a:solidFill>
                <a:latin typeface="Verdana" panose="020B0604030504040204" pitchFamily="34" charset="0"/>
                <a:ea typeface="Verdana" panose="020B0604030504040204" pitchFamily="34" charset="0"/>
              </a:rPr>
              <a:t>Virtualización</a:t>
            </a:r>
            <a:r>
              <a:rPr lang="es-ES_tradnl" sz="1700" dirty="0">
                <a:solidFill>
                  <a:schemeClr val="tx1">
                    <a:lumMod val="75000"/>
                    <a:lumOff val="25000"/>
                  </a:schemeClr>
                </a:solidFill>
                <a:latin typeface="Verdana" panose="020B0604030504040204" pitchFamily="34" charset="0"/>
                <a:ea typeface="Verdana" panose="020B0604030504040204" pitchFamily="34" charset="0"/>
              </a:rPr>
              <a:t> en UNED Abierta (open </a:t>
            </a:r>
            <a:r>
              <a:rPr lang="es-ES_tradnl" sz="1700" dirty="0" err="1">
                <a:solidFill>
                  <a:schemeClr val="tx1">
                    <a:lumMod val="75000"/>
                    <a:lumOff val="25000"/>
                  </a:schemeClr>
                </a:solidFill>
                <a:latin typeface="Verdana" panose="020B0604030504040204" pitchFamily="34" charset="0"/>
                <a:ea typeface="Verdana" panose="020B0604030504040204" pitchFamily="34" charset="0"/>
              </a:rPr>
              <a:t>edX</a:t>
            </a:r>
            <a:r>
              <a:rPr lang="es-ES_tradnl" sz="1700" dirty="0">
                <a:solidFill>
                  <a:schemeClr val="tx1">
                    <a:lumMod val="75000"/>
                    <a:lumOff val="25000"/>
                  </a:schemeClr>
                </a:solidFill>
                <a:latin typeface="Verdana" panose="020B0604030504040204" pitchFamily="34" charset="0"/>
                <a:ea typeface="Verdana" panose="020B0604030504040204" pitchFamily="34" charset="0"/>
              </a:rPr>
              <a:t>)</a:t>
            </a:r>
          </a:p>
        </p:txBody>
      </p:sp>
      <p:sp>
        <p:nvSpPr>
          <p:cNvPr id="73" name="TextBox 153">
            <a:extLst>
              <a:ext uri="{FF2B5EF4-FFF2-40B4-BE49-F238E27FC236}">
                <a16:creationId xmlns:a16="http://schemas.microsoft.com/office/drawing/2014/main" id="{658958DB-6590-A64D-89CD-B82B200AA5DE}"/>
              </a:ext>
            </a:extLst>
          </p:cNvPr>
          <p:cNvSpPr txBox="1"/>
          <p:nvPr/>
        </p:nvSpPr>
        <p:spPr>
          <a:xfrm>
            <a:off x="8008842" y="1498581"/>
            <a:ext cx="1904284" cy="104644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s-ES_tradnl" sz="1700" b="1" dirty="0">
                <a:solidFill>
                  <a:schemeClr val="tx1">
                    <a:lumMod val="75000"/>
                    <a:lumOff val="25000"/>
                  </a:schemeClr>
                </a:solidFill>
                <a:latin typeface="Verdana" panose="020B0604030504040204" pitchFamily="34" charset="0"/>
                <a:ea typeface="Verdana" panose="020B0604030504040204" pitchFamily="34" charset="0"/>
              </a:rPr>
              <a:t>Difusión</a:t>
            </a:r>
            <a:r>
              <a:rPr lang="es-ES_tradnl" sz="1700" dirty="0">
                <a:solidFill>
                  <a:schemeClr val="tx1">
                    <a:lumMod val="75000"/>
                    <a:lumOff val="25000"/>
                  </a:schemeClr>
                </a:solidFill>
                <a:latin typeface="Verdana" panose="020B0604030504040204" pitchFamily="34" charset="0"/>
                <a:ea typeface="Verdana" panose="020B0604030504040204" pitchFamily="34" charset="0"/>
              </a:rPr>
              <a:t> del Curso:</a:t>
            </a:r>
          </a:p>
          <a:p>
            <a:pPr>
              <a:buClr>
                <a:schemeClr val="accent1"/>
              </a:buClr>
            </a:pPr>
            <a:r>
              <a:rPr lang="es-ES_tradnl" sz="1700" dirty="0">
                <a:solidFill>
                  <a:schemeClr val="tx1">
                    <a:lumMod val="75000"/>
                    <a:lumOff val="25000"/>
                  </a:schemeClr>
                </a:solidFill>
                <a:latin typeface="Verdana" panose="020B0604030504040204" pitchFamily="34" charset="0"/>
                <a:ea typeface="Verdana" panose="020B0604030504040204" pitchFamily="34" charset="0"/>
              </a:rPr>
              <a:t>Institucional, email, Twitter</a:t>
            </a:r>
          </a:p>
        </p:txBody>
      </p:sp>
      <p:sp>
        <p:nvSpPr>
          <p:cNvPr id="70" name="TextBox 137">
            <a:extLst>
              <a:ext uri="{FF2B5EF4-FFF2-40B4-BE49-F238E27FC236}">
                <a16:creationId xmlns:a16="http://schemas.microsoft.com/office/drawing/2014/main" id="{64AAAD1A-DFBD-9347-A23B-A12D12E3BCDB}"/>
              </a:ext>
            </a:extLst>
          </p:cNvPr>
          <p:cNvSpPr txBox="1"/>
          <p:nvPr/>
        </p:nvSpPr>
        <p:spPr>
          <a:xfrm>
            <a:off x="10581521" y="2942286"/>
            <a:ext cx="1610479" cy="104644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s-ES_tradnl" sz="1700" b="1" dirty="0">
                <a:solidFill>
                  <a:schemeClr val="tx1">
                    <a:lumMod val="75000"/>
                    <a:lumOff val="25000"/>
                  </a:schemeClr>
                </a:solidFill>
                <a:latin typeface="Verdana" panose="020B0604030504040204" pitchFamily="34" charset="0"/>
                <a:ea typeface="Verdana" panose="020B0604030504040204" pitchFamily="34" charset="0"/>
              </a:rPr>
              <a:t>Evaluación</a:t>
            </a:r>
            <a:r>
              <a:rPr lang="es-ES_tradnl" sz="1700" dirty="0">
                <a:solidFill>
                  <a:schemeClr val="tx1">
                    <a:lumMod val="75000"/>
                    <a:lumOff val="25000"/>
                  </a:schemeClr>
                </a:solidFill>
                <a:latin typeface="Verdana" panose="020B0604030504040204" pitchFamily="34" charset="0"/>
                <a:ea typeface="Verdana" panose="020B0604030504040204" pitchFamily="34" charset="0"/>
              </a:rPr>
              <a:t> de calidad, </a:t>
            </a:r>
            <a:br>
              <a:rPr lang="es-ES_tradnl" sz="1700" dirty="0">
                <a:solidFill>
                  <a:schemeClr val="tx1">
                    <a:lumMod val="75000"/>
                    <a:lumOff val="25000"/>
                  </a:schemeClr>
                </a:solidFill>
                <a:latin typeface="Verdana" panose="020B0604030504040204" pitchFamily="34" charset="0"/>
                <a:ea typeface="Verdana" panose="020B0604030504040204" pitchFamily="34" charset="0"/>
              </a:rPr>
            </a:br>
            <a:r>
              <a:rPr lang="es-ES_tradnl" sz="1700" dirty="0">
                <a:solidFill>
                  <a:schemeClr val="tx1">
                    <a:lumMod val="75000"/>
                    <a:lumOff val="25000"/>
                  </a:schemeClr>
                </a:solidFill>
                <a:latin typeface="Verdana" panose="020B0604030504040204" pitchFamily="34" charset="0"/>
                <a:ea typeface="Verdana" panose="020B0604030504040204" pitchFamily="34" charset="0"/>
              </a:rPr>
              <a:t>Mejora del proceso</a:t>
            </a:r>
          </a:p>
        </p:txBody>
      </p:sp>
      <p:grpSp>
        <p:nvGrpSpPr>
          <p:cNvPr id="3" name="Group 2">
            <a:extLst>
              <a:ext uri="{FF2B5EF4-FFF2-40B4-BE49-F238E27FC236}">
                <a16:creationId xmlns:a16="http://schemas.microsoft.com/office/drawing/2014/main" id="{33CCF682-5A32-482C-B63F-0ED5A6AAA6CE}"/>
              </a:ext>
              <a:ext uri="{C183D7F6-B498-43B3-948B-1728B52AA6E4}">
                <adec:decorative xmlns:adec="http://schemas.microsoft.com/office/drawing/2017/decorative" val="1"/>
              </a:ext>
            </a:extLst>
          </p:cNvPr>
          <p:cNvGrpSpPr/>
          <p:nvPr/>
        </p:nvGrpSpPr>
        <p:grpSpPr>
          <a:xfrm>
            <a:off x="993527" y="3512612"/>
            <a:ext cx="10137776" cy="3235325"/>
            <a:chOff x="1033463" y="1814513"/>
            <a:chExt cx="10137776" cy="3235325"/>
          </a:xfrm>
        </p:grpSpPr>
        <p:sp>
          <p:nvSpPr>
            <p:cNvPr id="46" name="Freeform 5">
              <a:extLst>
                <a:ext uri="{FF2B5EF4-FFF2-40B4-BE49-F238E27FC236}">
                  <a16:creationId xmlns:a16="http://schemas.microsoft.com/office/drawing/2014/main" id="{23B4038C-1480-4997-B331-51D6B94EC12F}"/>
                </a:ext>
              </a:extLst>
            </p:cNvPr>
            <p:cNvSpPr>
              <a:spLocks/>
            </p:cNvSpPr>
            <p:nvPr/>
          </p:nvSpPr>
          <p:spPr bwMode="auto">
            <a:xfrm>
              <a:off x="9475788" y="2794001"/>
              <a:ext cx="1695450" cy="1276350"/>
            </a:xfrm>
            <a:custGeom>
              <a:avLst/>
              <a:gdLst>
                <a:gd name="T0" fmla="*/ 0 w 1068"/>
                <a:gd name="T1" fmla="*/ 617 h 804"/>
                <a:gd name="T2" fmla="*/ 0 w 1068"/>
                <a:gd name="T3" fmla="*/ 804 h 804"/>
                <a:gd name="T4" fmla="*/ 1068 w 1068"/>
                <a:gd name="T5" fmla="*/ 187 h 804"/>
                <a:gd name="T6" fmla="*/ 1068 w 1068"/>
                <a:gd name="T7" fmla="*/ 0 h 804"/>
                <a:gd name="T8" fmla="*/ 0 w 1068"/>
                <a:gd name="T9" fmla="*/ 617 h 804"/>
              </a:gdLst>
              <a:ahLst/>
              <a:cxnLst>
                <a:cxn ang="0">
                  <a:pos x="T0" y="T1"/>
                </a:cxn>
                <a:cxn ang="0">
                  <a:pos x="T2" y="T3"/>
                </a:cxn>
                <a:cxn ang="0">
                  <a:pos x="T4" y="T5"/>
                </a:cxn>
                <a:cxn ang="0">
                  <a:pos x="T6" y="T7"/>
                </a:cxn>
                <a:cxn ang="0">
                  <a:pos x="T8" y="T9"/>
                </a:cxn>
              </a:cxnLst>
              <a:rect l="0" t="0" r="r" b="b"/>
              <a:pathLst>
                <a:path w="1068" h="804">
                  <a:moveTo>
                    <a:pt x="0" y="617"/>
                  </a:moveTo>
                  <a:lnTo>
                    <a:pt x="0" y="804"/>
                  </a:lnTo>
                  <a:lnTo>
                    <a:pt x="1068" y="187"/>
                  </a:lnTo>
                  <a:lnTo>
                    <a:pt x="1068" y="0"/>
                  </a:lnTo>
                  <a:lnTo>
                    <a:pt x="0" y="61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47" name="Freeform 6">
              <a:extLst>
                <a:ext uri="{FF2B5EF4-FFF2-40B4-BE49-F238E27FC236}">
                  <a16:creationId xmlns:a16="http://schemas.microsoft.com/office/drawing/2014/main" id="{6EAC3B3C-39C2-4E14-A717-4C06A8D89CFE}"/>
                </a:ext>
              </a:extLst>
            </p:cNvPr>
            <p:cNvSpPr>
              <a:spLocks/>
            </p:cNvSpPr>
            <p:nvPr/>
          </p:nvSpPr>
          <p:spPr bwMode="auto">
            <a:xfrm>
              <a:off x="7791451" y="1814513"/>
              <a:ext cx="3379788" cy="1958975"/>
            </a:xfrm>
            <a:custGeom>
              <a:avLst/>
              <a:gdLst>
                <a:gd name="T0" fmla="*/ 0 w 2129"/>
                <a:gd name="T1" fmla="*/ 617 h 1234"/>
                <a:gd name="T2" fmla="*/ 1061 w 2129"/>
                <a:gd name="T3" fmla="*/ 1234 h 1234"/>
                <a:gd name="T4" fmla="*/ 2129 w 2129"/>
                <a:gd name="T5" fmla="*/ 617 h 1234"/>
                <a:gd name="T6" fmla="*/ 1069 w 2129"/>
                <a:gd name="T7" fmla="*/ 0 h 1234"/>
                <a:gd name="T8" fmla="*/ 0 w 2129"/>
                <a:gd name="T9" fmla="*/ 617 h 1234"/>
              </a:gdLst>
              <a:ahLst/>
              <a:cxnLst>
                <a:cxn ang="0">
                  <a:pos x="T0" y="T1"/>
                </a:cxn>
                <a:cxn ang="0">
                  <a:pos x="T2" y="T3"/>
                </a:cxn>
                <a:cxn ang="0">
                  <a:pos x="T4" y="T5"/>
                </a:cxn>
                <a:cxn ang="0">
                  <a:pos x="T6" y="T7"/>
                </a:cxn>
                <a:cxn ang="0">
                  <a:pos x="T8" y="T9"/>
                </a:cxn>
              </a:cxnLst>
              <a:rect l="0" t="0" r="r" b="b"/>
              <a:pathLst>
                <a:path w="2129" h="1234">
                  <a:moveTo>
                    <a:pt x="0" y="617"/>
                  </a:moveTo>
                  <a:lnTo>
                    <a:pt x="1061" y="1234"/>
                  </a:lnTo>
                  <a:lnTo>
                    <a:pt x="2129" y="617"/>
                  </a:lnTo>
                  <a:lnTo>
                    <a:pt x="1069" y="0"/>
                  </a:lnTo>
                  <a:lnTo>
                    <a:pt x="0" y="6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48" name="Freeform 7">
              <a:extLst>
                <a:ext uri="{FF2B5EF4-FFF2-40B4-BE49-F238E27FC236}">
                  <a16:creationId xmlns:a16="http://schemas.microsoft.com/office/drawing/2014/main" id="{F9743AAA-3C93-4DBB-B919-E1123838B52B}"/>
                </a:ext>
              </a:extLst>
            </p:cNvPr>
            <p:cNvSpPr>
              <a:spLocks/>
            </p:cNvSpPr>
            <p:nvPr/>
          </p:nvSpPr>
          <p:spPr bwMode="auto">
            <a:xfrm>
              <a:off x="7861301" y="1852613"/>
              <a:ext cx="3240088" cy="1882775"/>
            </a:xfrm>
            <a:custGeom>
              <a:avLst/>
              <a:gdLst>
                <a:gd name="T0" fmla="*/ 0 w 2041"/>
                <a:gd name="T1" fmla="*/ 593 h 1186"/>
                <a:gd name="T2" fmla="*/ 1025 w 2041"/>
                <a:gd name="T3" fmla="*/ 0 h 1186"/>
                <a:gd name="T4" fmla="*/ 2041 w 2041"/>
                <a:gd name="T5" fmla="*/ 593 h 1186"/>
                <a:gd name="T6" fmla="*/ 1017 w 2041"/>
                <a:gd name="T7" fmla="*/ 1186 h 1186"/>
                <a:gd name="T8" fmla="*/ 0 w 2041"/>
                <a:gd name="T9" fmla="*/ 593 h 1186"/>
              </a:gdLst>
              <a:ahLst/>
              <a:cxnLst>
                <a:cxn ang="0">
                  <a:pos x="T0" y="T1"/>
                </a:cxn>
                <a:cxn ang="0">
                  <a:pos x="T2" y="T3"/>
                </a:cxn>
                <a:cxn ang="0">
                  <a:pos x="T4" y="T5"/>
                </a:cxn>
                <a:cxn ang="0">
                  <a:pos x="T6" y="T7"/>
                </a:cxn>
                <a:cxn ang="0">
                  <a:pos x="T8" y="T9"/>
                </a:cxn>
              </a:cxnLst>
              <a:rect l="0" t="0" r="r" b="b"/>
              <a:pathLst>
                <a:path w="2041" h="1186">
                  <a:moveTo>
                    <a:pt x="0" y="593"/>
                  </a:moveTo>
                  <a:lnTo>
                    <a:pt x="1025" y="0"/>
                  </a:lnTo>
                  <a:lnTo>
                    <a:pt x="2041" y="593"/>
                  </a:lnTo>
                  <a:lnTo>
                    <a:pt x="1017" y="1186"/>
                  </a:lnTo>
                  <a:lnTo>
                    <a:pt x="0" y="5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49" name="Freeform 8">
              <a:extLst>
                <a:ext uri="{FF2B5EF4-FFF2-40B4-BE49-F238E27FC236}">
                  <a16:creationId xmlns:a16="http://schemas.microsoft.com/office/drawing/2014/main" id="{7495218E-DC58-47E0-A7B1-C6BF0ABF62F3}"/>
                </a:ext>
              </a:extLst>
            </p:cNvPr>
            <p:cNvSpPr>
              <a:spLocks/>
            </p:cNvSpPr>
            <p:nvPr/>
          </p:nvSpPr>
          <p:spPr bwMode="auto">
            <a:xfrm>
              <a:off x="7780338" y="2794001"/>
              <a:ext cx="1695450" cy="1276350"/>
            </a:xfrm>
            <a:custGeom>
              <a:avLst/>
              <a:gdLst>
                <a:gd name="T0" fmla="*/ 1068 w 1068"/>
                <a:gd name="T1" fmla="*/ 617 h 804"/>
                <a:gd name="T2" fmla="*/ 1068 w 1068"/>
                <a:gd name="T3" fmla="*/ 804 h 804"/>
                <a:gd name="T4" fmla="*/ 0 w 1068"/>
                <a:gd name="T5" fmla="*/ 187 h 804"/>
                <a:gd name="T6" fmla="*/ 7 w 1068"/>
                <a:gd name="T7" fmla="*/ 0 h 804"/>
                <a:gd name="T8" fmla="*/ 1068 w 1068"/>
                <a:gd name="T9" fmla="*/ 617 h 804"/>
              </a:gdLst>
              <a:ahLst/>
              <a:cxnLst>
                <a:cxn ang="0">
                  <a:pos x="T0" y="T1"/>
                </a:cxn>
                <a:cxn ang="0">
                  <a:pos x="T2" y="T3"/>
                </a:cxn>
                <a:cxn ang="0">
                  <a:pos x="T4" y="T5"/>
                </a:cxn>
                <a:cxn ang="0">
                  <a:pos x="T6" y="T7"/>
                </a:cxn>
                <a:cxn ang="0">
                  <a:pos x="T8" y="T9"/>
                </a:cxn>
              </a:cxnLst>
              <a:rect l="0" t="0" r="r" b="b"/>
              <a:pathLst>
                <a:path w="1068" h="804">
                  <a:moveTo>
                    <a:pt x="1068" y="617"/>
                  </a:moveTo>
                  <a:lnTo>
                    <a:pt x="1068" y="804"/>
                  </a:lnTo>
                  <a:lnTo>
                    <a:pt x="0" y="187"/>
                  </a:lnTo>
                  <a:lnTo>
                    <a:pt x="7" y="0"/>
                  </a:lnTo>
                  <a:lnTo>
                    <a:pt x="1068" y="617"/>
                  </a:lnTo>
                  <a:close/>
                </a:path>
              </a:pathLst>
            </a:custGeom>
            <a:solidFill>
              <a:srgbClr val="2094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0" name="Freeform 9">
              <a:extLst>
                <a:ext uri="{FF2B5EF4-FFF2-40B4-BE49-F238E27FC236}">
                  <a16:creationId xmlns:a16="http://schemas.microsoft.com/office/drawing/2014/main" id="{739F085B-776E-4F88-A7A4-1F5B7832DB5F}"/>
                </a:ext>
              </a:extLst>
            </p:cNvPr>
            <p:cNvSpPr>
              <a:spLocks/>
            </p:cNvSpPr>
            <p:nvPr/>
          </p:nvSpPr>
          <p:spPr bwMode="auto">
            <a:xfrm>
              <a:off x="3902076" y="2794001"/>
              <a:ext cx="511175" cy="612775"/>
            </a:xfrm>
            <a:custGeom>
              <a:avLst/>
              <a:gdLst>
                <a:gd name="T0" fmla="*/ 5 w 81"/>
                <a:gd name="T1" fmla="*/ 44 h 97"/>
                <a:gd name="T2" fmla="*/ 4 w 81"/>
                <a:gd name="T3" fmla="*/ 44 h 97"/>
                <a:gd name="T4" fmla="*/ 4 w 81"/>
                <a:gd name="T5" fmla="*/ 45 h 97"/>
                <a:gd name="T6" fmla="*/ 3 w 81"/>
                <a:gd name="T7" fmla="*/ 45 h 97"/>
                <a:gd name="T8" fmla="*/ 3 w 81"/>
                <a:gd name="T9" fmla="*/ 45 h 97"/>
                <a:gd name="T10" fmla="*/ 3 w 81"/>
                <a:gd name="T11" fmla="*/ 46 h 97"/>
                <a:gd name="T12" fmla="*/ 2 w 81"/>
                <a:gd name="T13" fmla="*/ 46 h 97"/>
                <a:gd name="T14" fmla="*/ 2 w 81"/>
                <a:gd name="T15" fmla="*/ 46 h 97"/>
                <a:gd name="T16" fmla="*/ 2 w 81"/>
                <a:gd name="T17" fmla="*/ 47 h 97"/>
                <a:gd name="T18" fmla="*/ 1 w 81"/>
                <a:gd name="T19" fmla="*/ 47 h 97"/>
                <a:gd name="T20" fmla="*/ 1 w 81"/>
                <a:gd name="T21" fmla="*/ 47 h 97"/>
                <a:gd name="T22" fmla="*/ 1 w 81"/>
                <a:gd name="T23" fmla="*/ 47 h 97"/>
                <a:gd name="T24" fmla="*/ 1 w 81"/>
                <a:gd name="T25" fmla="*/ 48 h 97"/>
                <a:gd name="T26" fmla="*/ 1 w 81"/>
                <a:gd name="T27" fmla="*/ 48 h 97"/>
                <a:gd name="T28" fmla="*/ 1 w 81"/>
                <a:gd name="T29" fmla="*/ 48 h 97"/>
                <a:gd name="T30" fmla="*/ 0 w 81"/>
                <a:gd name="T31" fmla="*/ 49 h 97"/>
                <a:gd name="T32" fmla="*/ 0 w 81"/>
                <a:gd name="T33" fmla="*/ 49 h 97"/>
                <a:gd name="T34" fmla="*/ 0 w 81"/>
                <a:gd name="T35" fmla="*/ 49 h 97"/>
                <a:gd name="T36" fmla="*/ 0 w 81"/>
                <a:gd name="T37" fmla="*/ 49 h 97"/>
                <a:gd name="T38" fmla="*/ 0 w 81"/>
                <a:gd name="T39" fmla="*/ 50 h 97"/>
                <a:gd name="T40" fmla="*/ 0 w 81"/>
                <a:gd name="T41" fmla="*/ 50 h 97"/>
                <a:gd name="T42" fmla="*/ 0 w 81"/>
                <a:gd name="T43" fmla="*/ 50 h 97"/>
                <a:gd name="T44" fmla="*/ 0 w 81"/>
                <a:gd name="T45" fmla="*/ 50 h 97"/>
                <a:gd name="T46" fmla="*/ 0 w 81"/>
                <a:gd name="T47" fmla="*/ 97 h 97"/>
                <a:gd name="T48" fmla="*/ 0 w 81"/>
                <a:gd name="T49" fmla="*/ 97 h 97"/>
                <a:gd name="T50" fmla="*/ 0 w 81"/>
                <a:gd name="T51" fmla="*/ 96 h 97"/>
                <a:gd name="T52" fmla="*/ 0 w 81"/>
                <a:gd name="T53" fmla="*/ 96 h 97"/>
                <a:gd name="T54" fmla="*/ 0 w 81"/>
                <a:gd name="T55" fmla="*/ 96 h 97"/>
                <a:gd name="T56" fmla="*/ 0 w 81"/>
                <a:gd name="T57" fmla="*/ 95 h 97"/>
                <a:gd name="T58" fmla="*/ 1 w 81"/>
                <a:gd name="T59" fmla="*/ 95 h 97"/>
                <a:gd name="T60" fmla="*/ 1 w 81"/>
                <a:gd name="T61" fmla="*/ 94 h 97"/>
                <a:gd name="T62" fmla="*/ 1 w 81"/>
                <a:gd name="T63" fmla="*/ 94 h 97"/>
                <a:gd name="T64" fmla="*/ 1 w 81"/>
                <a:gd name="T65" fmla="*/ 93 h 97"/>
                <a:gd name="T66" fmla="*/ 2 w 81"/>
                <a:gd name="T67" fmla="*/ 93 h 97"/>
                <a:gd name="T68" fmla="*/ 2 w 81"/>
                <a:gd name="T69" fmla="*/ 93 h 97"/>
                <a:gd name="T70" fmla="*/ 3 w 81"/>
                <a:gd name="T71" fmla="*/ 92 h 97"/>
                <a:gd name="T72" fmla="*/ 3 w 81"/>
                <a:gd name="T73" fmla="*/ 92 h 97"/>
                <a:gd name="T74" fmla="*/ 4 w 81"/>
                <a:gd name="T75" fmla="*/ 91 h 97"/>
                <a:gd name="T76" fmla="*/ 4 w 81"/>
                <a:gd name="T77" fmla="*/ 91 h 97"/>
                <a:gd name="T78" fmla="*/ 81 w 81"/>
                <a:gd name="T79" fmla="*/ 47 h 97"/>
                <a:gd name="T80" fmla="*/ 81 w 81"/>
                <a:gd name="T81" fmla="*/ 0 h 97"/>
                <a:gd name="T82" fmla="*/ 5 w 81"/>
                <a:gd name="T8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97">
                  <a:moveTo>
                    <a:pt x="5" y="44"/>
                  </a:moveTo>
                  <a:cubicBezTo>
                    <a:pt x="5" y="44"/>
                    <a:pt x="4" y="44"/>
                    <a:pt x="4" y="44"/>
                  </a:cubicBezTo>
                  <a:cubicBezTo>
                    <a:pt x="4" y="44"/>
                    <a:pt x="4" y="44"/>
                    <a:pt x="4" y="45"/>
                  </a:cubicBezTo>
                  <a:cubicBezTo>
                    <a:pt x="4" y="45"/>
                    <a:pt x="4" y="45"/>
                    <a:pt x="3" y="45"/>
                  </a:cubicBezTo>
                  <a:cubicBezTo>
                    <a:pt x="3" y="45"/>
                    <a:pt x="3" y="45"/>
                    <a:pt x="3" y="45"/>
                  </a:cubicBezTo>
                  <a:cubicBezTo>
                    <a:pt x="3" y="45"/>
                    <a:pt x="3" y="46"/>
                    <a:pt x="3" y="46"/>
                  </a:cubicBezTo>
                  <a:cubicBezTo>
                    <a:pt x="2" y="46"/>
                    <a:pt x="2" y="46"/>
                    <a:pt x="2" y="46"/>
                  </a:cubicBezTo>
                  <a:cubicBezTo>
                    <a:pt x="2" y="46"/>
                    <a:pt x="2" y="46"/>
                    <a:pt x="2" y="46"/>
                  </a:cubicBezTo>
                  <a:cubicBezTo>
                    <a:pt x="2" y="46"/>
                    <a:pt x="2" y="46"/>
                    <a:pt x="2" y="47"/>
                  </a:cubicBezTo>
                  <a:cubicBezTo>
                    <a:pt x="2" y="47"/>
                    <a:pt x="1" y="47"/>
                    <a:pt x="1" y="47"/>
                  </a:cubicBezTo>
                  <a:cubicBezTo>
                    <a:pt x="1" y="47"/>
                    <a:pt x="1" y="47"/>
                    <a:pt x="1" y="47"/>
                  </a:cubicBezTo>
                  <a:cubicBezTo>
                    <a:pt x="1" y="47"/>
                    <a:pt x="1" y="47"/>
                    <a:pt x="1" y="47"/>
                  </a:cubicBezTo>
                  <a:cubicBezTo>
                    <a:pt x="1" y="48"/>
                    <a:pt x="1" y="48"/>
                    <a:pt x="1" y="48"/>
                  </a:cubicBezTo>
                  <a:cubicBezTo>
                    <a:pt x="1" y="48"/>
                    <a:pt x="1" y="48"/>
                    <a:pt x="1" y="48"/>
                  </a:cubicBezTo>
                  <a:cubicBezTo>
                    <a:pt x="1" y="48"/>
                    <a:pt x="1" y="48"/>
                    <a:pt x="1" y="48"/>
                  </a:cubicBezTo>
                  <a:cubicBezTo>
                    <a:pt x="1" y="48"/>
                    <a:pt x="0" y="48"/>
                    <a:pt x="0" y="49"/>
                  </a:cubicBezTo>
                  <a:cubicBezTo>
                    <a:pt x="0" y="49"/>
                    <a:pt x="0" y="49"/>
                    <a:pt x="0" y="49"/>
                  </a:cubicBezTo>
                  <a:cubicBezTo>
                    <a:pt x="0" y="49"/>
                    <a:pt x="0" y="49"/>
                    <a:pt x="0" y="49"/>
                  </a:cubicBezTo>
                  <a:cubicBezTo>
                    <a:pt x="0" y="49"/>
                    <a:pt x="0" y="49"/>
                    <a:pt x="0" y="49"/>
                  </a:cubicBezTo>
                  <a:cubicBezTo>
                    <a:pt x="0" y="49"/>
                    <a:pt x="0" y="50"/>
                    <a:pt x="0" y="50"/>
                  </a:cubicBezTo>
                  <a:cubicBezTo>
                    <a:pt x="0" y="50"/>
                    <a:pt x="0" y="50"/>
                    <a:pt x="0" y="50"/>
                  </a:cubicBezTo>
                  <a:cubicBezTo>
                    <a:pt x="0" y="50"/>
                    <a:pt x="0" y="50"/>
                    <a:pt x="0" y="50"/>
                  </a:cubicBezTo>
                  <a:cubicBezTo>
                    <a:pt x="0" y="50"/>
                    <a:pt x="0" y="50"/>
                    <a:pt x="0" y="50"/>
                  </a:cubicBezTo>
                  <a:cubicBezTo>
                    <a:pt x="0" y="97"/>
                    <a:pt x="0" y="97"/>
                    <a:pt x="0" y="97"/>
                  </a:cubicBezTo>
                  <a:cubicBezTo>
                    <a:pt x="0" y="97"/>
                    <a:pt x="0" y="97"/>
                    <a:pt x="0" y="97"/>
                  </a:cubicBezTo>
                  <a:cubicBezTo>
                    <a:pt x="0" y="97"/>
                    <a:pt x="0" y="97"/>
                    <a:pt x="0" y="96"/>
                  </a:cubicBezTo>
                  <a:cubicBezTo>
                    <a:pt x="0" y="96"/>
                    <a:pt x="0" y="96"/>
                    <a:pt x="0" y="96"/>
                  </a:cubicBezTo>
                  <a:cubicBezTo>
                    <a:pt x="0" y="96"/>
                    <a:pt x="0" y="96"/>
                    <a:pt x="0" y="96"/>
                  </a:cubicBezTo>
                  <a:cubicBezTo>
                    <a:pt x="0" y="95"/>
                    <a:pt x="0" y="95"/>
                    <a:pt x="0" y="95"/>
                  </a:cubicBezTo>
                  <a:cubicBezTo>
                    <a:pt x="0" y="95"/>
                    <a:pt x="1" y="95"/>
                    <a:pt x="1" y="95"/>
                  </a:cubicBezTo>
                  <a:cubicBezTo>
                    <a:pt x="1" y="95"/>
                    <a:pt x="1" y="94"/>
                    <a:pt x="1" y="94"/>
                  </a:cubicBezTo>
                  <a:cubicBezTo>
                    <a:pt x="1" y="94"/>
                    <a:pt x="1" y="94"/>
                    <a:pt x="1" y="94"/>
                  </a:cubicBezTo>
                  <a:cubicBezTo>
                    <a:pt x="1" y="94"/>
                    <a:pt x="1" y="94"/>
                    <a:pt x="1" y="93"/>
                  </a:cubicBezTo>
                  <a:cubicBezTo>
                    <a:pt x="2" y="93"/>
                    <a:pt x="2" y="93"/>
                    <a:pt x="2" y="93"/>
                  </a:cubicBezTo>
                  <a:cubicBezTo>
                    <a:pt x="2" y="93"/>
                    <a:pt x="2" y="93"/>
                    <a:pt x="2" y="93"/>
                  </a:cubicBezTo>
                  <a:cubicBezTo>
                    <a:pt x="3" y="92"/>
                    <a:pt x="3" y="92"/>
                    <a:pt x="3" y="92"/>
                  </a:cubicBezTo>
                  <a:cubicBezTo>
                    <a:pt x="3" y="92"/>
                    <a:pt x="3" y="92"/>
                    <a:pt x="3" y="92"/>
                  </a:cubicBezTo>
                  <a:cubicBezTo>
                    <a:pt x="3" y="92"/>
                    <a:pt x="4" y="92"/>
                    <a:pt x="4" y="91"/>
                  </a:cubicBezTo>
                  <a:cubicBezTo>
                    <a:pt x="4" y="91"/>
                    <a:pt x="4" y="91"/>
                    <a:pt x="4" y="91"/>
                  </a:cubicBezTo>
                  <a:cubicBezTo>
                    <a:pt x="81" y="47"/>
                    <a:pt x="81" y="47"/>
                    <a:pt x="81" y="47"/>
                  </a:cubicBezTo>
                  <a:cubicBezTo>
                    <a:pt x="81" y="0"/>
                    <a:pt x="81" y="0"/>
                    <a:pt x="81" y="0"/>
                  </a:cubicBezTo>
                  <a:lnTo>
                    <a:pt x="5" y="44"/>
                  </a:lnTo>
                  <a:close/>
                </a:path>
              </a:pathLst>
            </a:custGeom>
            <a:solidFill>
              <a:srgbClr val="BC60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1" name="Freeform 10">
              <a:extLst>
                <a:ext uri="{FF2B5EF4-FFF2-40B4-BE49-F238E27FC236}">
                  <a16:creationId xmlns:a16="http://schemas.microsoft.com/office/drawing/2014/main" id="{D279BCA2-41A1-48CA-9071-6BDA08025E7B}"/>
                </a:ext>
              </a:extLst>
            </p:cNvPr>
            <p:cNvSpPr>
              <a:spLocks/>
            </p:cNvSpPr>
            <p:nvPr/>
          </p:nvSpPr>
          <p:spPr bwMode="auto">
            <a:xfrm>
              <a:off x="1033463" y="1814513"/>
              <a:ext cx="3379788" cy="1958975"/>
            </a:xfrm>
            <a:custGeom>
              <a:avLst/>
              <a:gdLst>
                <a:gd name="T0" fmla="*/ 536 w 536"/>
                <a:gd name="T1" fmla="*/ 155 h 310"/>
                <a:gd name="T2" fmla="*/ 460 w 536"/>
                <a:gd name="T3" fmla="*/ 199 h 310"/>
                <a:gd name="T4" fmla="*/ 460 w 536"/>
                <a:gd name="T5" fmla="*/ 212 h 310"/>
                <a:gd name="T6" fmla="*/ 465 w 536"/>
                <a:gd name="T7" fmla="*/ 214 h 310"/>
                <a:gd name="T8" fmla="*/ 491 w 536"/>
                <a:gd name="T9" fmla="*/ 224 h 310"/>
                <a:gd name="T10" fmla="*/ 493 w 536"/>
                <a:gd name="T11" fmla="*/ 225 h 310"/>
                <a:gd name="T12" fmla="*/ 493 w 536"/>
                <a:gd name="T13" fmla="*/ 282 h 310"/>
                <a:gd name="T14" fmla="*/ 387 w 536"/>
                <a:gd name="T15" fmla="*/ 284 h 310"/>
                <a:gd name="T16" fmla="*/ 371 w 536"/>
                <a:gd name="T17" fmla="*/ 269 h 310"/>
                <a:gd name="T18" fmla="*/ 367 w 536"/>
                <a:gd name="T19" fmla="*/ 266 h 310"/>
                <a:gd name="T20" fmla="*/ 345 w 536"/>
                <a:gd name="T21" fmla="*/ 266 h 310"/>
                <a:gd name="T22" fmla="*/ 269 w 536"/>
                <a:gd name="T23" fmla="*/ 310 h 310"/>
                <a:gd name="T24" fmla="*/ 0 w 536"/>
                <a:gd name="T25" fmla="*/ 155 h 310"/>
                <a:gd name="T26" fmla="*/ 267 w 536"/>
                <a:gd name="T27" fmla="*/ 0 h 310"/>
                <a:gd name="T28" fmla="*/ 536 w 536"/>
                <a:gd name="T29"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6" h="310">
                  <a:moveTo>
                    <a:pt x="536" y="155"/>
                  </a:moveTo>
                  <a:cubicBezTo>
                    <a:pt x="460" y="199"/>
                    <a:pt x="460" y="199"/>
                    <a:pt x="460" y="199"/>
                  </a:cubicBezTo>
                  <a:cubicBezTo>
                    <a:pt x="453" y="203"/>
                    <a:pt x="454" y="209"/>
                    <a:pt x="460" y="212"/>
                  </a:cubicBezTo>
                  <a:cubicBezTo>
                    <a:pt x="461" y="213"/>
                    <a:pt x="463" y="213"/>
                    <a:pt x="465" y="214"/>
                  </a:cubicBezTo>
                  <a:cubicBezTo>
                    <a:pt x="474" y="216"/>
                    <a:pt x="483" y="219"/>
                    <a:pt x="491" y="224"/>
                  </a:cubicBezTo>
                  <a:cubicBezTo>
                    <a:pt x="492" y="224"/>
                    <a:pt x="493" y="225"/>
                    <a:pt x="493" y="225"/>
                  </a:cubicBezTo>
                  <a:cubicBezTo>
                    <a:pt x="519" y="241"/>
                    <a:pt x="519" y="266"/>
                    <a:pt x="493" y="282"/>
                  </a:cubicBezTo>
                  <a:cubicBezTo>
                    <a:pt x="465" y="300"/>
                    <a:pt x="417" y="301"/>
                    <a:pt x="387" y="284"/>
                  </a:cubicBezTo>
                  <a:cubicBezTo>
                    <a:pt x="380" y="279"/>
                    <a:pt x="374" y="274"/>
                    <a:pt x="371" y="269"/>
                  </a:cubicBezTo>
                  <a:cubicBezTo>
                    <a:pt x="370" y="268"/>
                    <a:pt x="369" y="267"/>
                    <a:pt x="367" y="266"/>
                  </a:cubicBezTo>
                  <a:cubicBezTo>
                    <a:pt x="361" y="262"/>
                    <a:pt x="351" y="262"/>
                    <a:pt x="345" y="266"/>
                  </a:cubicBezTo>
                  <a:cubicBezTo>
                    <a:pt x="269" y="310"/>
                    <a:pt x="269" y="310"/>
                    <a:pt x="269" y="310"/>
                  </a:cubicBezTo>
                  <a:cubicBezTo>
                    <a:pt x="0" y="155"/>
                    <a:pt x="0" y="155"/>
                    <a:pt x="0" y="155"/>
                  </a:cubicBezTo>
                  <a:cubicBezTo>
                    <a:pt x="267" y="0"/>
                    <a:pt x="267" y="0"/>
                    <a:pt x="267" y="0"/>
                  </a:cubicBezTo>
                  <a:lnTo>
                    <a:pt x="536" y="1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2" name="Freeform 11">
              <a:extLst>
                <a:ext uri="{FF2B5EF4-FFF2-40B4-BE49-F238E27FC236}">
                  <a16:creationId xmlns:a16="http://schemas.microsoft.com/office/drawing/2014/main" id="{74636A02-1F6D-4F83-8603-AAA8A0AC2E2D}"/>
                </a:ext>
              </a:extLst>
            </p:cNvPr>
            <p:cNvSpPr>
              <a:spLocks/>
            </p:cNvSpPr>
            <p:nvPr/>
          </p:nvSpPr>
          <p:spPr bwMode="auto">
            <a:xfrm>
              <a:off x="1103313" y="1852613"/>
              <a:ext cx="3240088" cy="1882775"/>
            </a:xfrm>
            <a:custGeom>
              <a:avLst/>
              <a:gdLst>
                <a:gd name="T0" fmla="*/ 0 w 514"/>
                <a:gd name="T1" fmla="*/ 149 h 298"/>
                <a:gd name="T2" fmla="*/ 256 w 514"/>
                <a:gd name="T3" fmla="*/ 0 h 298"/>
                <a:gd name="T4" fmla="*/ 514 w 514"/>
                <a:gd name="T5" fmla="*/ 149 h 298"/>
                <a:gd name="T6" fmla="*/ 446 w 514"/>
                <a:gd name="T7" fmla="*/ 188 h 298"/>
                <a:gd name="T8" fmla="*/ 439 w 514"/>
                <a:gd name="T9" fmla="*/ 200 h 298"/>
                <a:gd name="T10" fmla="*/ 446 w 514"/>
                <a:gd name="T11" fmla="*/ 211 h 298"/>
                <a:gd name="T12" fmla="*/ 453 w 514"/>
                <a:gd name="T13" fmla="*/ 213 h 298"/>
                <a:gd name="T14" fmla="*/ 477 w 514"/>
                <a:gd name="T15" fmla="*/ 222 h 298"/>
                <a:gd name="T16" fmla="*/ 480 w 514"/>
                <a:gd name="T17" fmla="*/ 224 h 298"/>
                <a:gd name="T18" fmla="*/ 496 w 514"/>
                <a:gd name="T19" fmla="*/ 248 h 298"/>
                <a:gd name="T20" fmla="*/ 479 w 514"/>
                <a:gd name="T21" fmla="*/ 272 h 298"/>
                <a:gd name="T22" fmla="*/ 428 w 514"/>
                <a:gd name="T23" fmla="*/ 285 h 298"/>
                <a:gd name="T24" fmla="*/ 379 w 514"/>
                <a:gd name="T25" fmla="*/ 273 h 298"/>
                <a:gd name="T26" fmla="*/ 364 w 514"/>
                <a:gd name="T27" fmla="*/ 260 h 298"/>
                <a:gd name="T28" fmla="*/ 359 w 514"/>
                <a:gd name="T29" fmla="*/ 255 h 298"/>
                <a:gd name="T30" fmla="*/ 345 w 514"/>
                <a:gd name="T31" fmla="*/ 252 h 298"/>
                <a:gd name="T32" fmla="*/ 331 w 514"/>
                <a:gd name="T33" fmla="*/ 255 h 298"/>
                <a:gd name="T34" fmla="*/ 258 w 514"/>
                <a:gd name="T35" fmla="*/ 298 h 298"/>
                <a:gd name="T36" fmla="*/ 0 w 514"/>
                <a:gd name="T3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4" h="298">
                  <a:moveTo>
                    <a:pt x="0" y="149"/>
                  </a:moveTo>
                  <a:cubicBezTo>
                    <a:pt x="256" y="0"/>
                    <a:pt x="256" y="0"/>
                    <a:pt x="256" y="0"/>
                  </a:cubicBezTo>
                  <a:cubicBezTo>
                    <a:pt x="514" y="149"/>
                    <a:pt x="514" y="149"/>
                    <a:pt x="514" y="149"/>
                  </a:cubicBezTo>
                  <a:cubicBezTo>
                    <a:pt x="446" y="188"/>
                    <a:pt x="446" y="188"/>
                    <a:pt x="446" y="188"/>
                  </a:cubicBezTo>
                  <a:cubicBezTo>
                    <a:pt x="441" y="191"/>
                    <a:pt x="439" y="195"/>
                    <a:pt x="439" y="200"/>
                  </a:cubicBezTo>
                  <a:cubicBezTo>
                    <a:pt x="439" y="204"/>
                    <a:pt x="441" y="208"/>
                    <a:pt x="446" y="211"/>
                  </a:cubicBezTo>
                  <a:cubicBezTo>
                    <a:pt x="448" y="212"/>
                    <a:pt x="450" y="213"/>
                    <a:pt x="453" y="213"/>
                  </a:cubicBezTo>
                  <a:cubicBezTo>
                    <a:pt x="462" y="215"/>
                    <a:pt x="470" y="218"/>
                    <a:pt x="477" y="222"/>
                  </a:cubicBezTo>
                  <a:cubicBezTo>
                    <a:pt x="478" y="223"/>
                    <a:pt x="479" y="223"/>
                    <a:pt x="480" y="224"/>
                  </a:cubicBezTo>
                  <a:cubicBezTo>
                    <a:pt x="490" y="231"/>
                    <a:pt x="496" y="239"/>
                    <a:pt x="496" y="248"/>
                  </a:cubicBezTo>
                  <a:cubicBezTo>
                    <a:pt x="496" y="257"/>
                    <a:pt x="490" y="265"/>
                    <a:pt x="479" y="272"/>
                  </a:cubicBezTo>
                  <a:cubicBezTo>
                    <a:pt x="466" y="280"/>
                    <a:pt x="448" y="285"/>
                    <a:pt x="428" y="285"/>
                  </a:cubicBezTo>
                  <a:cubicBezTo>
                    <a:pt x="410" y="285"/>
                    <a:pt x="392" y="281"/>
                    <a:pt x="379" y="273"/>
                  </a:cubicBezTo>
                  <a:cubicBezTo>
                    <a:pt x="372" y="269"/>
                    <a:pt x="367" y="265"/>
                    <a:pt x="364" y="260"/>
                  </a:cubicBezTo>
                  <a:cubicBezTo>
                    <a:pt x="363" y="258"/>
                    <a:pt x="361" y="256"/>
                    <a:pt x="359" y="255"/>
                  </a:cubicBezTo>
                  <a:cubicBezTo>
                    <a:pt x="355" y="253"/>
                    <a:pt x="350" y="252"/>
                    <a:pt x="345" y="252"/>
                  </a:cubicBezTo>
                  <a:cubicBezTo>
                    <a:pt x="340" y="252"/>
                    <a:pt x="335" y="253"/>
                    <a:pt x="331" y="255"/>
                  </a:cubicBezTo>
                  <a:cubicBezTo>
                    <a:pt x="258" y="298"/>
                    <a:pt x="258" y="298"/>
                    <a:pt x="258" y="298"/>
                  </a:cubicBezTo>
                  <a:lnTo>
                    <a:pt x="0" y="1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3" name="Freeform 12">
              <a:extLst>
                <a:ext uri="{FF2B5EF4-FFF2-40B4-BE49-F238E27FC236}">
                  <a16:creationId xmlns:a16="http://schemas.microsoft.com/office/drawing/2014/main" id="{0D89CCEC-AA47-4015-A938-FFFF6A1C34AF}"/>
                </a:ext>
              </a:extLst>
            </p:cNvPr>
            <p:cNvSpPr>
              <a:spLocks/>
            </p:cNvSpPr>
            <p:nvPr/>
          </p:nvSpPr>
          <p:spPr bwMode="auto">
            <a:xfrm>
              <a:off x="2728913" y="3419476"/>
              <a:ext cx="1531938" cy="650875"/>
            </a:xfrm>
            <a:custGeom>
              <a:avLst/>
              <a:gdLst>
                <a:gd name="T0" fmla="*/ 243 w 243"/>
                <a:gd name="T1" fmla="*/ 4 h 103"/>
                <a:gd name="T2" fmla="*/ 242 w 243"/>
                <a:gd name="T3" fmla="*/ 8 h 103"/>
                <a:gd name="T4" fmla="*/ 240 w 243"/>
                <a:gd name="T5" fmla="*/ 13 h 103"/>
                <a:gd name="T6" fmla="*/ 237 w 243"/>
                <a:gd name="T7" fmla="*/ 17 h 103"/>
                <a:gd name="T8" fmla="*/ 232 w 243"/>
                <a:gd name="T9" fmla="*/ 22 h 103"/>
                <a:gd name="T10" fmla="*/ 228 w 243"/>
                <a:gd name="T11" fmla="*/ 25 h 103"/>
                <a:gd name="T12" fmla="*/ 222 w 243"/>
                <a:gd name="T13" fmla="*/ 29 h 103"/>
                <a:gd name="T14" fmla="*/ 214 w 243"/>
                <a:gd name="T15" fmla="*/ 34 h 103"/>
                <a:gd name="T16" fmla="*/ 205 w 243"/>
                <a:gd name="T17" fmla="*/ 37 h 103"/>
                <a:gd name="T18" fmla="*/ 198 w 243"/>
                <a:gd name="T19" fmla="*/ 39 h 103"/>
                <a:gd name="T20" fmla="*/ 191 w 243"/>
                <a:gd name="T21" fmla="*/ 40 h 103"/>
                <a:gd name="T22" fmla="*/ 183 w 243"/>
                <a:gd name="T23" fmla="*/ 42 h 103"/>
                <a:gd name="T24" fmla="*/ 173 w 243"/>
                <a:gd name="T25" fmla="*/ 42 h 103"/>
                <a:gd name="T26" fmla="*/ 166 w 243"/>
                <a:gd name="T27" fmla="*/ 42 h 103"/>
                <a:gd name="T28" fmla="*/ 159 w 243"/>
                <a:gd name="T29" fmla="*/ 42 h 103"/>
                <a:gd name="T30" fmla="*/ 152 w 243"/>
                <a:gd name="T31" fmla="*/ 41 h 103"/>
                <a:gd name="T32" fmla="*/ 145 w 243"/>
                <a:gd name="T33" fmla="*/ 39 h 103"/>
                <a:gd name="T34" fmla="*/ 137 w 243"/>
                <a:gd name="T35" fmla="*/ 38 h 103"/>
                <a:gd name="T36" fmla="*/ 128 w 243"/>
                <a:gd name="T37" fmla="*/ 34 h 103"/>
                <a:gd name="T38" fmla="*/ 122 w 243"/>
                <a:gd name="T39" fmla="*/ 32 h 103"/>
                <a:gd name="T40" fmla="*/ 98 w 243"/>
                <a:gd name="T41" fmla="*/ 12 h 103"/>
                <a:gd name="T42" fmla="*/ 96 w 243"/>
                <a:gd name="T43" fmla="*/ 11 h 103"/>
                <a:gd name="T44" fmla="*/ 93 w 243"/>
                <a:gd name="T45" fmla="*/ 10 h 103"/>
                <a:gd name="T46" fmla="*/ 91 w 243"/>
                <a:gd name="T47" fmla="*/ 9 h 103"/>
                <a:gd name="T48" fmla="*/ 89 w 243"/>
                <a:gd name="T49" fmla="*/ 9 h 103"/>
                <a:gd name="T50" fmla="*/ 87 w 243"/>
                <a:gd name="T51" fmla="*/ 9 h 103"/>
                <a:gd name="T52" fmla="*/ 84 w 243"/>
                <a:gd name="T53" fmla="*/ 9 h 103"/>
                <a:gd name="T54" fmla="*/ 82 w 243"/>
                <a:gd name="T55" fmla="*/ 10 h 103"/>
                <a:gd name="T56" fmla="*/ 80 w 243"/>
                <a:gd name="T57" fmla="*/ 10 h 103"/>
                <a:gd name="T58" fmla="*/ 76 w 243"/>
                <a:gd name="T59" fmla="*/ 12 h 103"/>
                <a:gd name="T60" fmla="*/ 77 w 243"/>
                <a:gd name="T61" fmla="*/ 58 h 103"/>
                <a:gd name="T62" fmla="*/ 80 w 243"/>
                <a:gd name="T63" fmla="*/ 57 h 103"/>
                <a:gd name="T64" fmla="*/ 84 w 243"/>
                <a:gd name="T65" fmla="*/ 56 h 103"/>
                <a:gd name="T66" fmla="*/ 87 w 243"/>
                <a:gd name="T67" fmla="*/ 56 h 103"/>
                <a:gd name="T68" fmla="*/ 90 w 243"/>
                <a:gd name="T69" fmla="*/ 56 h 103"/>
                <a:gd name="T70" fmla="*/ 94 w 243"/>
                <a:gd name="T71" fmla="*/ 57 h 103"/>
                <a:gd name="T72" fmla="*/ 97 w 243"/>
                <a:gd name="T73" fmla="*/ 58 h 103"/>
                <a:gd name="T74" fmla="*/ 121 w 243"/>
                <a:gd name="T75" fmla="*/ 78 h 103"/>
                <a:gd name="T76" fmla="*/ 127 w 243"/>
                <a:gd name="T77" fmla="*/ 81 h 103"/>
                <a:gd name="T78" fmla="*/ 133 w 243"/>
                <a:gd name="T79" fmla="*/ 83 h 103"/>
                <a:gd name="T80" fmla="*/ 139 w 243"/>
                <a:gd name="T81" fmla="*/ 85 h 103"/>
                <a:gd name="T82" fmla="*/ 145 w 243"/>
                <a:gd name="T83" fmla="*/ 86 h 103"/>
                <a:gd name="T84" fmla="*/ 151 w 243"/>
                <a:gd name="T85" fmla="*/ 88 h 103"/>
                <a:gd name="T86" fmla="*/ 157 w 243"/>
                <a:gd name="T87" fmla="*/ 88 h 103"/>
                <a:gd name="T88" fmla="*/ 162 w 243"/>
                <a:gd name="T89" fmla="*/ 89 h 103"/>
                <a:gd name="T90" fmla="*/ 167 w 243"/>
                <a:gd name="T91" fmla="*/ 89 h 103"/>
                <a:gd name="T92" fmla="*/ 175 w 243"/>
                <a:gd name="T93" fmla="*/ 89 h 103"/>
                <a:gd name="T94" fmla="*/ 182 w 243"/>
                <a:gd name="T95" fmla="*/ 88 h 103"/>
                <a:gd name="T96" fmla="*/ 188 w 243"/>
                <a:gd name="T97" fmla="*/ 88 h 103"/>
                <a:gd name="T98" fmla="*/ 194 w 243"/>
                <a:gd name="T99" fmla="*/ 87 h 103"/>
                <a:gd name="T100" fmla="*/ 201 w 243"/>
                <a:gd name="T101" fmla="*/ 85 h 103"/>
                <a:gd name="T102" fmla="*/ 206 w 243"/>
                <a:gd name="T103" fmla="*/ 84 h 103"/>
                <a:gd name="T104" fmla="*/ 215 w 243"/>
                <a:gd name="T105" fmla="*/ 80 h 103"/>
                <a:gd name="T106" fmla="*/ 223 w 243"/>
                <a:gd name="T107" fmla="*/ 76 h 103"/>
                <a:gd name="T108" fmla="*/ 228 w 243"/>
                <a:gd name="T109" fmla="*/ 72 h 103"/>
                <a:gd name="T110" fmla="*/ 232 w 243"/>
                <a:gd name="T111" fmla="*/ 69 h 103"/>
                <a:gd name="T112" fmla="*/ 236 w 243"/>
                <a:gd name="T113" fmla="*/ 65 h 103"/>
                <a:gd name="T114" fmla="*/ 238 w 243"/>
                <a:gd name="T115" fmla="*/ 62 h 103"/>
                <a:gd name="T116" fmla="*/ 241 w 243"/>
                <a:gd name="T117" fmla="*/ 58 h 103"/>
                <a:gd name="T118" fmla="*/ 242 w 243"/>
                <a:gd name="T119" fmla="*/ 55 h 103"/>
                <a:gd name="T120" fmla="*/ 243 w 243"/>
                <a:gd name="T121" fmla="*/ 52 h 103"/>
                <a:gd name="T122" fmla="*/ 243 w 243"/>
                <a:gd name="T123" fmla="*/ 48 h 103"/>
                <a:gd name="T124" fmla="*/ 243 w 243"/>
                <a:gd name="T125"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103">
                  <a:moveTo>
                    <a:pt x="243" y="1"/>
                  </a:moveTo>
                  <a:cubicBezTo>
                    <a:pt x="243" y="1"/>
                    <a:pt x="243" y="2"/>
                    <a:pt x="243" y="2"/>
                  </a:cubicBezTo>
                  <a:cubicBezTo>
                    <a:pt x="243" y="2"/>
                    <a:pt x="243" y="3"/>
                    <a:pt x="243" y="3"/>
                  </a:cubicBezTo>
                  <a:cubicBezTo>
                    <a:pt x="243" y="3"/>
                    <a:pt x="243" y="4"/>
                    <a:pt x="243" y="4"/>
                  </a:cubicBezTo>
                  <a:cubicBezTo>
                    <a:pt x="243" y="5"/>
                    <a:pt x="243" y="5"/>
                    <a:pt x="243" y="5"/>
                  </a:cubicBezTo>
                  <a:cubicBezTo>
                    <a:pt x="243" y="6"/>
                    <a:pt x="243" y="6"/>
                    <a:pt x="242" y="6"/>
                  </a:cubicBezTo>
                  <a:cubicBezTo>
                    <a:pt x="242" y="7"/>
                    <a:pt x="242" y="7"/>
                    <a:pt x="242" y="7"/>
                  </a:cubicBezTo>
                  <a:cubicBezTo>
                    <a:pt x="242" y="8"/>
                    <a:pt x="242" y="8"/>
                    <a:pt x="242" y="8"/>
                  </a:cubicBezTo>
                  <a:cubicBezTo>
                    <a:pt x="242" y="9"/>
                    <a:pt x="242" y="9"/>
                    <a:pt x="242" y="9"/>
                  </a:cubicBezTo>
                  <a:cubicBezTo>
                    <a:pt x="241" y="10"/>
                    <a:pt x="241" y="10"/>
                    <a:pt x="241" y="10"/>
                  </a:cubicBezTo>
                  <a:cubicBezTo>
                    <a:pt x="241" y="11"/>
                    <a:pt x="241" y="11"/>
                    <a:pt x="241" y="11"/>
                  </a:cubicBezTo>
                  <a:cubicBezTo>
                    <a:pt x="240" y="12"/>
                    <a:pt x="240" y="12"/>
                    <a:pt x="240" y="13"/>
                  </a:cubicBezTo>
                  <a:cubicBezTo>
                    <a:pt x="240" y="13"/>
                    <a:pt x="240" y="13"/>
                    <a:pt x="240" y="13"/>
                  </a:cubicBezTo>
                  <a:cubicBezTo>
                    <a:pt x="239" y="14"/>
                    <a:pt x="239" y="14"/>
                    <a:pt x="238" y="15"/>
                  </a:cubicBezTo>
                  <a:cubicBezTo>
                    <a:pt x="238" y="15"/>
                    <a:pt x="238" y="16"/>
                    <a:pt x="238" y="16"/>
                  </a:cubicBezTo>
                  <a:cubicBezTo>
                    <a:pt x="238" y="16"/>
                    <a:pt x="237" y="17"/>
                    <a:pt x="237" y="17"/>
                  </a:cubicBezTo>
                  <a:cubicBezTo>
                    <a:pt x="237" y="17"/>
                    <a:pt x="237" y="18"/>
                    <a:pt x="236" y="18"/>
                  </a:cubicBezTo>
                  <a:cubicBezTo>
                    <a:pt x="236" y="18"/>
                    <a:pt x="235" y="19"/>
                    <a:pt x="235" y="20"/>
                  </a:cubicBezTo>
                  <a:cubicBezTo>
                    <a:pt x="235" y="20"/>
                    <a:pt x="235" y="20"/>
                    <a:pt x="234" y="20"/>
                  </a:cubicBezTo>
                  <a:cubicBezTo>
                    <a:pt x="234" y="21"/>
                    <a:pt x="233" y="22"/>
                    <a:pt x="232" y="22"/>
                  </a:cubicBezTo>
                  <a:cubicBezTo>
                    <a:pt x="232" y="23"/>
                    <a:pt x="232" y="23"/>
                    <a:pt x="231" y="23"/>
                  </a:cubicBezTo>
                  <a:cubicBezTo>
                    <a:pt x="231" y="23"/>
                    <a:pt x="231" y="24"/>
                    <a:pt x="230" y="24"/>
                  </a:cubicBezTo>
                  <a:cubicBezTo>
                    <a:pt x="230" y="24"/>
                    <a:pt x="230" y="24"/>
                    <a:pt x="229" y="25"/>
                  </a:cubicBezTo>
                  <a:cubicBezTo>
                    <a:pt x="229" y="25"/>
                    <a:pt x="229" y="25"/>
                    <a:pt x="228" y="25"/>
                  </a:cubicBezTo>
                  <a:cubicBezTo>
                    <a:pt x="228" y="26"/>
                    <a:pt x="228" y="26"/>
                    <a:pt x="227" y="26"/>
                  </a:cubicBezTo>
                  <a:cubicBezTo>
                    <a:pt x="227" y="27"/>
                    <a:pt x="227" y="27"/>
                    <a:pt x="226" y="27"/>
                  </a:cubicBezTo>
                  <a:cubicBezTo>
                    <a:pt x="226" y="27"/>
                    <a:pt x="225" y="28"/>
                    <a:pt x="224" y="28"/>
                  </a:cubicBezTo>
                  <a:cubicBezTo>
                    <a:pt x="224" y="29"/>
                    <a:pt x="223" y="29"/>
                    <a:pt x="222" y="29"/>
                  </a:cubicBezTo>
                  <a:cubicBezTo>
                    <a:pt x="221" y="30"/>
                    <a:pt x="220" y="31"/>
                    <a:pt x="219" y="31"/>
                  </a:cubicBezTo>
                  <a:cubicBezTo>
                    <a:pt x="219" y="31"/>
                    <a:pt x="219" y="31"/>
                    <a:pt x="219" y="31"/>
                  </a:cubicBezTo>
                  <a:cubicBezTo>
                    <a:pt x="218" y="32"/>
                    <a:pt x="216" y="33"/>
                    <a:pt x="215" y="33"/>
                  </a:cubicBezTo>
                  <a:cubicBezTo>
                    <a:pt x="215" y="33"/>
                    <a:pt x="214" y="34"/>
                    <a:pt x="214" y="34"/>
                  </a:cubicBezTo>
                  <a:cubicBezTo>
                    <a:pt x="213" y="34"/>
                    <a:pt x="212" y="35"/>
                    <a:pt x="211" y="35"/>
                  </a:cubicBezTo>
                  <a:cubicBezTo>
                    <a:pt x="211" y="35"/>
                    <a:pt x="210" y="35"/>
                    <a:pt x="210" y="35"/>
                  </a:cubicBezTo>
                  <a:cubicBezTo>
                    <a:pt x="209" y="36"/>
                    <a:pt x="207" y="36"/>
                    <a:pt x="206" y="37"/>
                  </a:cubicBezTo>
                  <a:cubicBezTo>
                    <a:pt x="206" y="37"/>
                    <a:pt x="205" y="37"/>
                    <a:pt x="205" y="37"/>
                  </a:cubicBezTo>
                  <a:cubicBezTo>
                    <a:pt x="204" y="37"/>
                    <a:pt x="203" y="38"/>
                    <a:pt x="203" y="38"/>
                  </a:cubicBezTo>
                  <a:cubicBezTo>
                    <a:pt x="202" y="38"/>
                    <a:pt x="202" y="38"/>
                    <a:pt x="201" y="38"/>
                  </a:cubicBezTo>
                  <a:cubicBezTo>
                    <a:pt x="201" y="38"/>
                    <a:pt x="200" y="38"/>
                    <a:pt x="199" y="39"/>
                  </a:cubicBezTo>
                  <a:cubicBezTo>
                    <a:pt x="199" y="39"/>
                    <a:pt x="198" y="39"/>
                    <a:pt x="198" y="39"/>
                  </a:cubicBezTo>
                  <a:cubicBezTo>
                    <a:pt x="197" y="39"/>
                    <a:pt x="197" y="39"/>
                    <a:pt x="196" y="39"/>
                  </a:cubicBezTo>
                  <a:cubicBezTo>
                    <a:pt x="195" y="40"/>
                    <a:pt x="195" y="40"/>
                    <a:pt x="194" y="40"/>
                  </a:cubicBezTo>
                  <a:cubicBezTo>
                    <a:pt x="194" y="40"/>
                    <a:pt x="193" y="40"/>
                    <a:pt x="193" y="40"/>
                  </a:cubicBezTo>
                  <a:cubicBezTo>
                    <a:pt x="192" y="40"/>
                    <a:pt x="192" y="40"/>
                    <a:pt x="191" y="40"/>
                  </a:cubicBezTo>
                  <a:cubicBezTo>
                    <a:pt x="190" y="40"/>
                    <a:pt x="189" y="41"/>
                    <a:pt x="188" y="41"/>
                  </a:cubicBezTo>
                  <a:cubicBezTo>
                    <a:pt x="188" y="41"/>
                    <a:pt x="187" y="41"/>
                    <a:pt x="187" y="41"/>
                  </a:cubicBezTo>
                  <a:cubicBezTo>
                    <a:pt x="186" y="41"/>
                    <a:pt x="185" y="41"/>
                    <a:pt x="183" y="41"/>
                  </a:cubicBezTo>
                  <a:cubicBezTo>
                    <a:pt x="183" y="41"/>
                    <a:pt x="183" y="41"/>
                    <a:pt x="183" y="42"/>
                  </a:cubicBezTo>
                  <a:cubicBezTo>
                    <a:pt x="181" y="42"/>
                    <a:pt x="180" y="42"/>
                    <a:pt x="179" y="42"/>
                  </a:cubicBezTo>
                  <a:cubicBezTo>
                    <a:pt x="179" y="42"/>
                    <a:pt x="178" y="42"/>
                    <a:pt x="178" y="42"/>
                  </a:cubicBezTo>
                  <a:cubicBezTo>
                    <a:pt x="177" y="42"/>
                    <a:pt x="176" y="42"/>
                    <a:pt x="175" y="42"/>
                  </a:cubicBezTo>
                  <a:cubicBezTo>
                    <a:pt x="174" y="42"/>
                    <a:pt x="174" y="42"/>
                    <a:pt x="173" y="42"/>
                  </a:cubicBezTo>
                  <a:cubicBezTo>
                    <a:pt x="173" y="42"/>
                    <a:pt x="172" y="42"/>
                    <a:pt x="171" y="42"/>
                  </a:cubicBezTo>
                  <a:cubicBezTo>
                    <a:pt x="171" y="42"/>
                    <a:pt x="170" y="42"/>
                    <a:pt x="170" y="42"/>
                  </a:cubicBezTo>
                  <a:cubicBezTo>
                    <a:pt x="169" y="42"/>
                    <a:pt x="168" y="42"/>
                    <a:pt x="168" y="42"/>
                  </a:cubicBezTo>
                  <a:cubicBezTo>
                    <a:pt x="167" y="42"/>
                    <a:pt x="166" y="42"/>
                    <a:pt x="166" y="42"/>
                  </a:cubicBezTo>
                  <a:cubicBezTo>
                    <a:pt x="165" y="42"/>
                    <a:pt x="165" y="42"/>
                    <a:pt x="164" y="42"/>
                  </a:cubicBezTo>
                  <a:cubicBezTo>
                    <a:pt x="163" y="42"/>
                    <a:pt x="163" y="42"/>
                    <a:pt x="162" y="42"/>
                  </a:cubicBezTo>
                  <a:cubicBezTo>
                    <a:pt x="162" y="42"/>
                    <a:pt x="161" y="42"/>
                    <a:pt x="160" y="42"/>
                  </a:cubicBezTo>
                  <a:cubicBezTo>
                    <a:pt x="160" y="42"/>
                    <a:pt x="159" y="42"/>
                    <a:pt x="159" y="42"/>
                  </a:cubicBezTo>
                  <a:cubicBezTo>
                    <a:pt x="158" y="41"/>
                    <a:pt x="157" y="41"/>
                    <a:pt x="157" y="41"/>
                  </a:cubicBezTo>
                  <a:cubicBezTo>
                    <a:pt x="156" y="41"/>
                    <a:pt x="156" y="41"/>
                    <a:pt x="155" y="41"/>
                  </a:cubicBezTo>
                  <a:cubicBezTo>
                    <a:pt x="154" y="41"/>
                    <a:pt x="154" y="41"/>
                    <a:pt x="153" y="41"/>
                  </a:cubicBezTo>
                  <a:cubicBezTo>
                    <a:pt x="153" y="41"/>
                    <a:pt x="152" y="41"/>
                    <a:pt x="152" y="41"/>
                  </a:cubicBezTo>
                  <a:cubicBezTo>
                    <a:pt x="151" y="41"/>
                    <a:pt x="150" y="40"/>
                    <a:pt x="150" y="40"/>
                  </a:cubicBezTo>
                  <a:cubicBezTo>
                    <a:pt x="149" y="40"/>
                    <a:pt x="149" y="40"/>
                    <a:pt x="148" y="40"/>
                  </a:cubicBezTo>
                  <a:cubicBezTo>
                    <a:pt x="147" y="40"/>
                    <a:pt x="147" y="40"/>
                    <a:pt x="146" y="40"/>
                  </a:cubicBezTo>
                  <a:cubicBezTo>
                    <a:pt x="146" y="40"/>
                    <a:pt x="145" y="40"/>
                    <a:pt x="145" y="39"/>
                  </a:cubicBezTo>
                  <a:cubicBezTo>
                    <a:pt x="144" y="39"/>
                    <a:pt x="143" y="39"/>
                    <a:pt x="142" y="39"/>
                  </a:cubicBezTo>
                  <a:cubicBezTo>
                    <a:pt x="142" y="39"/>
                    <a:pt x="141" y="39"/>
                    <a:pt x="141" y="39"/>
                  </a:cubicBezTo>
                  <a:cubicBezTo>
                    <a:pt x="140" y="38"/>
                    <a:pt x="139" y="38"/>
                    <a:pt x="139" y="38"/>
                  </a:cubicBezTo>
                  <a:cubicBezTo>
                    <a:pt x="138" y="38"/>
                    <a:pt x="138" y="38"/>
                    <a:pt x="137" y="38"/>
                  </a:cubicBezTo>
                  <a:cubicBezTo>
                    <a:pt x="136" y="37"/>
                    <a:pt x="135" y="37"/>
                    <a:pt x="133" y="36"/>
                  </a:cubicBezTo>
                  <a:cubicBezTo>
                    <a:pt x="133" y="36"/>
                    <a:pt x="133" y="36"/>
                    <a:pt x="133" y="36"/>
                  </a:cubicBezTo>
                  <a:cubicBezTo>
                    <a:pt x="132" y="36"/>
                    <a:pt x="131" y="35"/>
                    <a:pt x="129" y="35"/>
                  </a:cubicBezTo>
                  <a:cubicBezTo>
                    <a:pt x="129" y="35"/>
                    <a:pt x="128" y="35"/>
                    <a:pt x="128" y="34"/>
                  </a:cubicBezTo>
                  <a:cubicBezTo>
                    <a:pt x="127" y="34"/>
                    <a:pt x="127" y="34"/>
                    <a:pt x="127" y="34"/>
                  </a:cubicBezTo>
                  <a:cubicBezTo>
                    <a:pt x="126" y="34"/>
                    <a:pt x="125" y="33"/>
                    <a:pt x="125" y="33"/>
                  </a:cubicBezTo>
                  <a:cubicBezTo>
                    <a:pt x="125" y="33"/>
                    <a:pt x="124" y="33"/>
                    <a:pt x="124" y="33"/>
                  </a:cubicBezTo>
                  <a:cubicBezTo>
                    <a:pt x="123" y="32"/>
                    <a:pt x="123" y="32"/>
                    <a:pt x="122" y="32"/>
                  </a:cubicBezTo>
                  <a:cubicBezTo>
                    <a:pt x="122" y="31"/>
                    <a:pt x="121" y="31"/>
                    <a:pt x="121" y="31"/>
                  </a:cubicBezTo>
                  <a:cubicBezTo>
                    <a:pt x="120" y="31"/>
                    <a:pt x="119" y="30"/>
                    <a:pt x="118" y="30"/>
                  </a:cubicBezTo>
                  <a:cubicBezTo>
                    <a:pt x="111" y="25"/>
                    <a:pt x="105" y="20"/>
                    <a:pt x="102" y="15"/>
                  </a:cubicBezTo>
                  <a:cubicBezTo>
                    <a:pt x="101" y="14"/>
                    <a:pt x="100" y="13"/>
                    <a:pt x="98" y="12"/>
                  </a:cubicBezTo>
                  <a:cubicBezTo>
                    <a:pt x="98" y="11"/>
                    <a:pt x="97" y="11"/>
                    <a:pt x="97" y="11"/>
                  </a:cubicBezTo>
                  <a:cubicBezTo>
                    <a:pt x="97" y="11"/>
                    <a:pt x="97" y="11"/>
                    <a:pt x="97" y="11"/>
                  </a:cubicBezTo>
                  <a:cubicBezTo>
                    <a:pt x="96" y="11"/>
                    <a:pt x="96" y="11"/>
                    <a:pt x="96" y="11"/>
                  </a:cubicBezTo>
                  <a:cubicBezTo>
                    <a:pt x="96" y="11"/>
                    <a:pt x="96" y="11"/>
                    <a:pt x="96" y="11"/>
                  </a:cubicBezTo>
                  <a:cubicBezTo>
                    <a:pt x="95" y="10"/>
                    <a:pt x="95" y="10"/>
                    <a:pt x="94" y="10"/>
                  </a:cubicBezTo>
                  <a:cubicBezTo>
                    <a:pt x="94" y="10"/>
                    <a:pt x="94" y="10"/>
                    <a:pt x="94" y="10"/>
                  </a:cubicBezTo>
                  <a:cubicBezTo>
                    <a:pt x="94" y="10"/>
                    <a:pt x="94" y="10"/>
                    <a:pt x="94" y="10"/>
                  </a:cubicBezTo>
                  <a:cubicBezTo>
                    <a:pt x="93" y="10"/>
                    <a:pt x="93" y="10"/>
                    <a:pt x="93" y="10"/>
                  </a:cubicBezTo>
                  <a:cubicBezTo>
                    <a:pt x="93" y="10"/>
                    <a:pt x="92" y="10"/>
                    <a:pt x="92" y="10"/>
                  </a:cubicBezTo>
                  <a:cubicBezTo>
                    <a:pt x="92" y="10"/>
                    <a:pt x="92" y="10"/>
                    <a:pt x="92" y="10"/>
                  </a:cubicBezTo>
                  <a:cubicBezTo>
                    <a:pt x="92" y="9"/>
                    <a:pt x="91" y="9"/>
                    <a:pt x="91" y="9"/>
                  </a:cubicBezTo>
                  <a:cubicBezTo>
                    <a:pt x="91" y="9"/>
                    <a:pt x="91" y="9"/>
                    <a:pt x="91" y="9"/>
                  </a:cubicBezTo>
                  <a:cubicBezTo>
                    <a:pt x="91" y="9"/>
                    <a:pt x="91" y="9"/>
                    <a:pt x="91" y="9"/>
                  </a:cubicBezTo>
                  <a:cubicBezTo>
                    <a:pt x="90" y="9"/>
                    <a:pt x="90" y="9"/>
                    <a:pt x="90" y="9"/>
                  </a:cubicBezTo>
                  <a:cubicBezTo>
                    <a:pt x="90" y="9"/>
                    <a:pt x="89" y="9"/>
                    <a:pt x="89" y="9"/>
                  </a:cubicBezTo>
                  <a:cubicBezTo>
                    <a:pt x="89" y="9"/>
                    <a:pt x="89" y="9"/>
                    <a:pt x="89" y="9"/>
                  </a:cubicBezTo>
                  <a:cubicBezTo>
                    <a:pt x="89" y="9"/>
                    <a:pt x="88" y="9"/>
                    <a:pt x="88" y="9"/>
                  </a:cubicBezTo>
                  <a:cubicBezTo>
                    <a:pt x="88" y="9"/>
                    <a:pt x="88" y="9"/>
                    <a:pt x="88" y="9"/>
                  </a:cubicBezTo>
                  <a:cubicBezTo>
                    <a:pt x="88" y="9"/>
                    <a:pt x="88" y="9"/>
                    <a:pt x="88" y="9"/>
                  </a:cubicBezTo>
                  <a:cubicBezTo>
                    <a:pt x="87" y="9"/>
                    <a:pt x="87" y="9"/>
                    <a:pt x="87" y="9"/>
                  </a:cubicBezTo>
                  <a:cubicBezTo>
                    <a:pt x="86" y="9"/>
                    <a:pt x="86" y="9"/>
                    <a:pt x="86" y="9"/>
                  </a:cubicBezTo>
                  <a:cubicBezTo>
                    <a:pt x="86" y="9"/>
                    <a:pt x="86" y="9"/>
                    <a:pt x="86" y="9"/>
                  </a:cubicBezTo>
                  <a:cubicBezTo>
                    <a:pt x="86" y="9"/>
                    <a:pt x="85" y="9"/>
                    <a:pt x="85" y="9"/>
                  </a:cubicBezTo>
                  <a:cubicBezTo>
                    <a:pt x="85" y="9"/>
                    <a:pt x="85" y="9"/>
                    <a:pt x="84" y="9"/>
                  </a:cubicBezTo>
                  <a:cubicBezTo>
                    <a:pt x="84" y="9"/>
                    <a:pt x="84" y="9"/>
                    <a:pt x="84" y="9"/>
                  </a:cubicBezTo>
                  <a:cubicBezTo>
                    <a:pt x="84" y="9"/>
                    <a:pt x="83" y="9"/>
                    <a:pt x="83" y="9"/>
                  </a:cubicBezTo>
                  <a:cubicBezTo>
                    <a:pt x="83" y="9"/>
                    <a:pt x="83" y="9"/>
                    <a:pt x="82" y="9"/>
                  </a:cubicBezTo>
                  <a:cubicBezTo>
                    <a:pt x="82" y="9"/>
                    <a:pt x="82" y="10"/>
                    <a:pt x="82" y="10"/>
                  </a:cubicBezTo>
                  <a:cubicBezTo>
                    <a:pt x="82" y="10"/>
                    <a:pt x="81" y="10"/>
                    <a:pt x="81" y="10"/>
                  </a:cubicBezTo>
                  <a:cubicBezTo>
                    <a:pt x="81" y="10"/>
                    <a:pt x="81" y="10"/>
                    <a:pt x="81" y="10"/>
                  </a:cubicBezTo>
                  <a:cubicBezTo>
                    <a:pt x="80" y="10"/>
                    <a:pt x="80" y="10"/>
                    <a:pt x="80" y="10"/>
                  </a:cubicBezTo>
                  <a:cubicBezTo>
                    <a:pt x="80" y="10"/>
                    <a:pt x="80" y="10"/>
                    <a:pt x="80" y="10"/>
                  </a:cubicBezTo>
                  <a:cubicBezTo>
                    <a:pt x="79" y="10"/>
                    <a:pt x="79" y="10"/>
                    <a:pt x="79" y="10"/>
                  </a:cubicBezTo>
                  <a:cubicBezTo>
                    <a:pt x="79" y="10"/>
                    <a:pt x="78" y="11"/>
                    <a:pt x="78" y="11"/>
                  </a:cubicBezTo>
                  <a:cubicBezTo>
                    <a:pt x="78" y="11"/>
                    <a:pt x="78" y="11"/>
                    <a:pt x="78" y="11"/>
                  </a:cubicBezTo>
                  <a:cubicBezTo>
                    <a:pt x="77" y="11"/>
                    <a:pt x="77" y="11"/>
                    <a:pt x="76" y="12"/>
                  </a:cubicBezTo>
                  <a:cubicBezTo>
                    <a:pt x="0" y="56"/>
                    <a:pt x="0" y="56"/>
                    <a:pt x="0" y="56"/>
                  </a:cubicBezTo>
                  <a:cubicBezTo>
                    <a:pt x="0" y="103"/>
                    <a:pt x="0" y="103"/>
                    <a:pt x="0" y="103"/>
                  </a:cubicBezTo>
                  <a:cubicBezTo>
                    <a:pt x="76" y="59"/>
                    <a:pt x="76" y="59"/>
                    <a:pt x="76" y="59"/>
                  </a:cubicBezTo>
                  <a:cubicBezTo>
                    <a:pt x="76" y="58"/>
                    <a:pt x="77" y="58"/>
                    <a:pt x="77" y="58"/>
                  </a:cubicBezTo>
                  <a:cubicBezTo>
                    <a:pt x="78" y="58"/>
                    <a:pt x="78" y="58"/>
                    <a:pt x="78" y="58"/>
                  </a:cubicBezTo>
                  <a:cubicBezTo>
                    <a:pt x="78" y="57"/>
                    <a:pt x="79" y="57"/>
                    <a:pt x="79" y="57"/>
                  </a:cubicBezTo>
                  <a:cubicBezTo>
                    <a:pt x="79" y="57"/>
                    <a:pt x="79" y="57"/>
                    <a:pt x="80" y="57"/>
                  </a:cubicBezTo>
                  <a:cubicBezTo>
                    <a:pt x="80" y="57"/>
                    <a:pt x="80" y="57"/>
                    <a:pt x="80" y="57"/>
                  </a:cubicBezTo>
                  <a:cubicBezTo>
                    <a:pt x="81" y="57"/>
                    <a:pt x="81" y="57"/>
                    <a:pt x="81" y="57"/>
                  </a:cubicBezTo>
                  <a:cubicBezTo>
                    <a:pt x="81" y="57"/>
                    <a:pt x="82" y="56"/>
                    <a:pt x="82" y="56"/>
                  </a:cubicBezTo>
                  <a:cubicBezTo>
                    <a:pt x="82" y="56"/>
                    <a:pt x="82" y="56"/>
                    <a:pt x="82" y="56"/>
                  </a:cubicBezTo>
                  <a:cubicBezTo>
                    <a:pt x="83" y="56"/>
                    <a:pt x="84" y="56"/>
                    <a:pt x="84" y="56"/>
                  </a:cubicBezTo>
                  <a:cubicBezTo>
                    <a:pt x="84" y="56"/>
                    <a:pt x="84" y="56"/>
                    <a:pt x="85" y="56"/>
                  </a:cubicBezTo>
                  <a:cubicBezTo>
                    <a:pt x="85" y="56"/>
                    <a:pt x="85" y="56"/>
                    <a:pt x="86" y="56"/>
                  </a:cubicBezTo>
                  <a:cubicBezTo>
                    <a:pt x="86" y="56"/>
                    <a:pt x="86" y="56"/>
                    <a:pt x="87" y="56"/>
                  </a:cubicBezTo>
                  <a:cubicBezTo>
                    <a:pt x="87" y="56"/>
                    <a:pt x="87" y="56"/>
                    <a:pt x="87" y="56"/>
                  </a:cubicBezTo>
                  <a:cubicBezTo>
                    <a:pt x="88" y="56"/>
                    <a:pt x="88" y="56"/>
                    <a:pt x="88" y="56"/>
                  </a:cubicBezTo>
                  <a:cubicBezTo>
                    <a:pt x="88" y="56"/>
                    <a:pt x="89" y="56"/>
                    <a:pt x="89" y="56"/>
                  </a:cubicBezTo>
                  <a:cubicBezTo>
                    <a:pt x="89" y="56"/>
                    <a:pt x="89" y="56"/>
                    <a:pt x="90" y="56"/>
                  </a:cubicBezTo>
                  <a:cubicBezTo>
                    <a:pt x="90" y="56"/>
                    <a:pt x="90" y="56"/>
                    <a:pt x="90" y="56"/>
                  </a:cubicBezTo>
                  <a:cubicBezTo>
                    <a:pt x="91" y="56"/>
                    <a:pt x="91" y="56"/>
                    <a:pt x="91" y="56"/>
                  </a:cubicBezTo>
                  <a:cubicBezTo>
                    <a:pt x="91" y="56"/>
                    <a:pt x="92" y="56"/>
                    <a:pt x="92" y="56"/>
                  </a:cubicBezTo>
                  <a:cubicBezTo>
                    <a:pt x="92" y="56"/>
                    <a:pt x="92" y="56"/>
                    <a:pt x="93" y="56"/>
                  </a:cubicBezTo>
                  <a:cubicBezTo>
                    <a:pt x="93" y="57"/>
                    <a:pt x="93" y="57"/>
                    <a:pt x="94" y="57"/>
                  </a:cubicBezTo>
                  <a:cubicBezTo>
                    <a:pt x="94" y="57"/>
                    <a:pt x="94" y="57"/>
                    <a:pt x="94" y="57"/>
                  </a:cubicBezTo>
                  <a:cubicBezTo>
                    <a:pt x="95" y="57"/>
                    <a:pt x="95" y="57"/>
                    <a:pt x="96" y="57"/>
                  </a:cubicBezTo>
                  <a:cubicBezTo>
                    <a:pt x="96" y="58"/>
                    <a:pt x="96" y="58"/>
                    <a:pt x="96" y="58"/>
                  </a:cubicBezTo>
                  <a:cubicBezTo>
                    <a:pt x="97" y="58"/>
                    <a:pt x="97" y="58"/>
                    <a:pt x="97" y="58"/>
                  </a:cubicBezTo>
                  <a:cubicBezTo>
                    <a:pt x="97" y="58"/>
                    <a:pt x="98" y="58"/>
                    <a:pt x="98" y="59"/>
                  </a:cubicBezTo>
                  <a:cubicBezTo>
                    <a:pt x="99" y="59"/>
                    <a:pt x="101" y="60"/>
                    <a:pt x="101" y="62"/>
                  </a:cubicBezTo>
                  <a:cubicBezTo>
                    <a:pt x="105" y="67"/>
                    <a:pt x="111" y="72"/>
                    <a:pt x="118" y="76"/>
                  </a:cubicBezTo>
                  <a:cubicBezTo>
                    <a:pt x="119" y="77"/>
                    <a:pt x="120" y="77"/>
                    <a:pt x="121" y="78"/>
                  </a:cubicBezTo>
                  <a:cubicBezTo>
                    <a:pt x="121" y="78"/>
                    <a:pt x="121" y="78"/>
                    <a:pt x="122" y="78"/>
                  </a:cubicBezTo>
                  <a:cubicBezTo>
                    <a:pt x="122" y="79"/>
                    <a:pt x="123" y="79"/>
                    <a:pt x="124" y="79"/>
                  </a:cubicBezTo>
                  <a:cubicBezTo>
                    <a:pt x="124" y="80"/>
                    <a:pt x="124" y="80"/>
                    <a:pt x="125" y="80"/>
                  </a:cubicBezTo>
                  <a:cubicBezTo>
                    <a:pt x="125" y="80"/>
                    <a:pt x="126" y="80"/>
                    <a:pt x="127" y="81"/>
                  </a:cubicBezTo>
                  <a:cubicBezTo>
                    <a:pt x="127" y="81"/>
                    <a:pt x="127" y="81"/>
                    <a:pt x="128" y="81"/>
                  </a:cubicBezTo>
                  <a:cubicBezTo>
                    <a:pt x="128" y="81"/>
                    <a:pt x="128" y="81"/>
                    <a:pt x="129" y="82"/>
                  </a:cubicBezTo>
                  <a:cubicBezTo>
                    <a:pt x="129" y="82"/>
                    <a:pt x="129" y="82"/>
                    <a:pt x="129" y="82"/>
                  </a:cubicBezTo>
                  <a:cubicBezTo>
                    <a:pt x="131" y="82"/>
                    <a:pt x="132" y="83"/>
                    <a:pt x="133" y="83"/>
                  </a:cubicBezTo>
                  <a:cubicBezTo>
                    <a:pt x="133" y="83"/>
                    <a:pt x="133" y="83"/>
                    <a:pt x="133" y="83"/>
                  </a:cubicBezTo>
                  <a:cubicBezTo>
                    <a:pt x="135" y="84"/>
                    <a:pt x="136" y="84"/>
                    <a:pt x="137" y="84"/>
                  </a:cubicBezTo>
                  <a:cubicBezTo>
                    <a:pt x="137" y="84"/>
                    <a:pt x="138" y="85"/>
                    <a:pt x="138" y="85"/>
                  </a:cubicBezTo>
                  <a:cubicBezTo>
                    <a:pt x="138" y="85"/>
                    <a:pt x="138" y="85"/>
                    <a:pt x="139" y="85"/>
                  </a:cubicBezTo>
                  <a:cubicBezTo>
                    <a:pt x="139" y="85"/>
                    <a:pt x="140" y="85"/>
                    <a:pt x="141" y="85"/>
                  </a:cubicBezTo>
                  <a:cubicBezTo>
                    <a:pt x="141" y="86"/>
                    <a:pt x="142" y="86"/>
                    <a:pt x="142" y="86"/>
                  </a:cubicBezTo>
                  <a:cubicBezTo>
                    <a:pt x="143" y="86"/>
                    <a:pt x="144" y="86"/>
                    <a:pt x="144" y="86"/>
                  </a:cubicBezTo>
                  <a:cubicBezTo>
                    <a:pt x="145" y="86"/>
                    <a:pt x="145" y="86"/>
                    <a:pt x="145" y="86"/>
                  </a:cubicBezTo>
                  <a:cubicBezTo>
                    <a:pt x="146" y="86"/>
                    <a:pt x="146" y="87"/>
                    <a:pt x="146" y="87"/>
                  </a:cubicBezTo>
                  <a:cubicBezTo>
                    <a:pt x="147" y="87"/>
                    <a:pt x="147" y="87"/>
                    <a:pt x="148" y="87"/>
                  </a:cubicBezTo>
                  <a:cubicBezTo>
                    <a:pt x="148" y="87"/>
                    <a:pt x="149" y="87"/>
                    <a:pt x="149" y="87"/>
                  </a:cubicBezTo>
                  <a:cubicBezTo>
                    <a:pt x="150" y="87"/>
                    <a:pt x="151" y="87"/>
                    <a:pt x="151" y="88"/>
                  </a:cubicBezTo>
                  <a:cubicBezTo>
                    <a:pt x="152" y="88"/>
                    <a:pt x="152" y="88"/>
                    <a:pt x="153" y="88"/>
                  </a:cubicBezTo>
                  <a:cubicBezTo>
                    <a:pt x="153" y="88"/>
                    <a:pt x="153" y="88"/>
                    <a:pt x="153" y="88"/>
                  </a:cubicBezTo>
                  <a:cubicBezTo>
                    <a:pt x="154" y="88"/>
                    <a:pt x="154" y="88"/>
                    <a:pt x="155" y="88"/>
                  </a:cubicBezTo>
                  <a:cubicBezTo>
                    <a:pt x="155" y="88"/>
                    <a:pt x="156" y="88"/>
                    <a:pt x="157" y="88"/>
                  </a:cubicBezTo>
                  <a:cubicBezTo>
                    <a:pt x="157" y="88"/>
                    <a:pt x="158" y="88"/>
                    <a:pt x="158" y="88"/>
                  </a:cubicBezTo>
                  <a:cubicBezTo>
                    <a:pt x="159" y="88"/>
                    <a:pt x="159" y="88"/>
                    <a:pt x="160" y="89"/>
                  </a:cubicBezTo>
                  <a:cubicBezTo>
                    <a:pt x="160" y="89"/>
                    <a:pt x="160" y="89"/>
                    <a:pt x="160" y="89"/>
                  </a:cubicBezTo>
                  <a:cubicBezTo>
                    <a:pt x="161" y="89"/>
                    <a:pt x="161" y="89"/>
                    <a:pt x="162" y="89"/>
                  </a:cubicBezTo>
                  <a:cubicBezTo>
                    <a:pt x="163" y="89"/>
                    <a:pt x="163" y="89"/>
                    <a:pt x="164" y="89"/>
                  </a:cubicBezTo>
                  <a:cubicBezTo>
                    <a:pt x="164" y="89"/>
                    <a:pt x="165" y="89"/>
                    <a:pt x="166" y="89"/>
                  </a:cubicBezTo>
                  <a:cubicBezTo>
                    <a:pt x="166" y="89"/>
                    <a:pt x="167" y="89"/>
                    <a:pt x="167" y="89"/>
                  </a:cubicBezTo>
                  <a:cubicBezTo>
                    <a:pt x="167" y="89"/>
                    <a:pt x="167" y="89"/>
                    <a:pt x="167" y="89"/>
                  </a:cubicBezTo>
                  <a:cubicBezTo>
                    <a:pt x="168" y="89"/>
                    <a:pt x="169" y="89"/>
                    <a:pt x="169" y="89"/>
                  </a:cubicBezTo>
                  <a:cubicBezTo>
                    <a:pt x="170" y="89"/>
                    <a:pt x="171" y="89"/>
                    <a:pt x="171" y="89"/>
                  </a:cubicBezTo>
                  <a:cubicBezTo>
                    <a:pt x="172" y="89"/>
                    <a:pt x="172" y="89"/>
                    <a:pt x="173" y="89"/>
                  </a:cubicBezTo>
                  <a:cubicBezTo>
                    <a:pt x="174" y="89"/>
                    <a:pt x="174" y="89"/>
                    <a:pt x="175" y="89"/>
                  </a:cubicBezTo>
                  <a:cubicBezTo>
                    <a:pt x="175" y="89"/>
                    <a:pt x="175" y="89"/>
                    <a:pt x="175" y="89"/>
                  </a:cubicBezTo>
                  <a:cubicBezTo>
                    <a:pt x="176" y="89"/>
                    <a:pt x="177" y="89"/>
                    <a:pt x="178" y="89"/>
                  </a:cubicBezTo>
                  <a:cubicBezTo>
                    <a:pt x="178" y="89"/>
                    <a:pt x="178" y="89"/>
                    <a:pt x="179" y="89"/>
                  </a:cubicBezTo>
                  <a:cubicBezTo>
                    <a:pt x="180" y="89"/>
                    <a:pt x="181" y="88"/>
                    <a:pt x="182" y="88"/>
                  </a:cubicBezTo>
                  <a:cubicBezTo>
                    <a:pt x="182" y="88"/>
                    <a:pt x="183" y="88"/>
                    <a:pt x="183" y="88"/>
                  </a:cubicBezTo>
                  <a:cubicBezTo>
                    <a:pt x="183" y="88"/>
                    <a:pt x="183" y="88"/>
                    <a:pt x="183" y="88"/>
                  </a:cubicBezTo>
                  <a:cubicBezTo>
                    <a:pt x="184" y="88"/>
                    <a:pt x="186" y="88"/>
                    <a:pt x="187" y="88"/>
                  </a:cubicBezTo>
                  <a:cubicBezTo>
                    <a:pt x="187" y="88"/>
                    <a:pt x="188" y="88"/>
                    <a:pt x="188" y="88"/>
                  </a:cubicBezTo>
                  <a:cubicBezTo>
                    <a:pt x="189" y="87"/>
                    <a:pt x="190" y="87"/>
                    <a:pt x="191" y="87"/>
                  </a:cubicBezTo>
                  <a:cubicBezTo>
                    <a:pt x="192" y="87"/>
                    <a:pt x="192" y="87"/>
                    <a:pt x="192" y="87"/>
                  </a:cubicBezTo>
                  <a:cubicBezTo>
                    <a:pt x="192" y="87"/>
                    <a:pt x="192" y="87"/>
                    <a:pt x="192" y="87"/>
                  </a:cubicBezTo>
                  <a:cubicBezTo>
                    <a:pt x="193" y="87"/>
                    <a:pt x="194" y="87"/>
                    <a:pt x="194" y="87"/>
                  </a:cubicBezTo>
                  <a:cubicBezTo>
                    <a:pt x="195" y="86"/>
                    <a:pt x="195" y="86"/>
                    <a:pt x="196" y="86"/>
                  </a:cubicBezTo>
                  <a:cubicBezTo>
                    <a:pt x="197" y="86"/>
                    <a:pt x="197" y="86"/>
                    <a:pt x="198" y="86"/>
                  </a:cubicBezTo>
                  <a:cubicBezTo>
                    <a:pt x="198" y="86"/>
                    <a:pt x="199" y="86"/>
                    <a:pt x="199" y="85"/>
                  </a:cubicBezTo>
                  <a:cubicBezTo>
                    <a:pt x="200" y="85"/>
                    <a:pt x="201" y="85"/>
                    <a:pt x="201" y="85"/>
                  </a:cubicBezTo>
                  <a:cubicBezTo>
                    <a:pt x="202" y="85"/>
                    <a:pt x="202" y="85"/>
                    <a:pt x="203" y="85"/>
                  </a:cubicBezTo>
                  <a:cubicBezTo>
                    <a:pt x="203" y="84"/>
                    <a:pt x="204" y="84"/>
                    <a:pt x="204" y="84"/>
                  </a:cubicBezTo>
                  <a:cubicBezTo>
                    <a:pt x="205" y="84"/>
                    <a:pt x="205" y="84"/>
                    <a:pt x="206" y="84"/>
                  </a:cubicBezTo>
                  <a:cubicBezTo>
                    <a:pt x="206" y="84"/>
                    <a:pt x="206" y="84"/>
                    <a:pt x="206" y="84"/>
                  </a:cubicBezTo>
                  <a:cubicBezTo>
                    <a:pt x="207" y="83"/>
                    <a:pt x="209" y="83"/>
                    <a:pt x="210" y="82"/>
                  </a:cubicBezTo>
                  <a:cubicBezTo>
                    <a:pt x="210" y="82"/>
                    <a:pt x="211" y="82"/>
                    <a:pt x="211" y="82"/>
                  </a:cubicBezTo>
                  <a:cubicBezTo>
                    <a:pt x="212" y="81"/>
                    <a:pt x="213" y="81"/>
                    <a:pt x="214" y="80"/>
                  </a:cubicBezTo>
                  <a:cubicBezTo>
                    <a:pt x="214" y="80"/>
                    <a:pt x="215" y="80"/>
                    <a:pt x="215" y="80"/>
                  </a:cubicBezTo>
                  <a:cubicBezTo>
                    <a:pt x="216" y="80"/>
                    <a:pt x="217" y="79"/>
                    <a:pt x="219" y="78"/>
                  </a:cubicBezTo>
                  <a:cubicBezTo>
                    <a:pt x="219" y="78"/>
                    <a:pt x="219" y="78"/>
                    <a:pt x="219" y="78"/>
                  </a:cubicBezTo>
                  <a:cubicBezTo>
                    <a:pt x="220" y="77"/>
                    <a:pt x="221" y="77"/>
                    <a:pt x="222" y="76"/>
                  </a:cubicBezTo>
                  <a:cubicBezTo>
                    <a:pt x="222" y="76"/>
                    <a:pt x="223" y="76"/>
                    <a:pt x="223" y="76"/>
                  </a:cubicBezTo>
                  <a:cubicBezTo>
                    <a:pt x="223" y="76"/>
                    <a:pt x="224" y="76"/>
                    <a:pt x="224" y="75"/>
                  </a:cubicBezTo>
                  <a:cubicBezTo>
                    <a:pt x="225" y="75"/>
                    <a:pt x="225" y="74"/>
                    <a:pt x="226" y="74"/>
                  </a:cubicBezTo>
                  <a:cubicBezTo>
                    <a:pt x="226" y="74"/>
                    <a:pt x="227" y="73"/>
                    <a:pt x="227" y="73"/>
                  </a:cubicBezTo>
                  <a:cubicBezTo>
                    <a:pt x="227" y="73"/>
                    <a:pt x="228" y="73"/>
                    <a:pt x="228" y="72"/>
                  </a:cubicBezTo>
                  <a:cubicBezTo>
                    <a:pt x="229" y="72"/>
                    <a:pt x="229" y="72"/>
                    <a:pt x="229" y="72"/>
                  </a:cubicBezTo>
                  <a:cubicBezTo>
                    <a:pt x="230" y="71"/>
                    <a:pt x="230" y="71"/>
                    <a:pt x="230" y="71"/>
                  </a:cubicBezTo>
                  <a:cubicBezTo>
                    <a:pt x="231" y="70"/>
                    <a:pt x="231" y="70"/>
                    <a:pt x="231" y="70"/>
                  </a:cubicBezTo>
                  <a:cubicBezTo>
                    <a:pt x="231" y="70"/>
                    <a:pt x="232" y="69"/>
                    <a:pt x="232" y="69"/>
                  </a:cubicBezTo>
                  <a:cubicBezTo>
                    <a:pt x="232" y="69"/>
                    <a:pt x="232" y="69"/>
                    <a:pt x="232" y="69"/>
                  </a:cubicBezTo>
                  <a:cubicBezTo>
                    <a:pt x="233" y="68"/>
                    <a:pt x="234" y="68"/>
                    <a:pt x="234" y="67"/>
                  </a:cubicBezTo>
                  <a:cubicBezTo>
                    <a:pt x="234" y="67"/>
                    <a:pt x="235" y="67"/>
                    <a:pt x="235" y="66"/>
                  </a:cubicBezTo>
                  <a:cubicBezTo>
                    <a:pt x="235" y="66"/>
                    <a:pt x="236" y="65"/>
                    <a:pt x="236" y="65"/>
                  </a:cubicBezTo>
                  <a:cubicBezTo>
                    <a:pt x="236" y="65"/>
                    <a:pt x="236" y="64"/>
                    <a:pt x="237" y="64"/>
                  </a:cubicBezTo>
                  <a:cubicBezTo>
                    <a:pt x="237" y="64"/>
                    <a:pt x="237" y="64"/>
                    <a:pt x="237" y="64"/>
                  </a:cubicBezTo>
                  <a:cubicBezTo>
                    <a:pt x="237" y="64"/>
                    <a:pt x="237" y="63"/>
                    <a:pt x="238" y="63"/>
                  </a:cubicBezTo>
                  <a:cubicBezTo>
                    <a:pt x="238" y="62"/>
                    <a:pt x="238" y="62"/>
                    <a:pt x="238" y="62"/>
                  </a:cubicBezTo>
                  <a:cubicBezTo>
                    <a:pt x="239" y="61"/>
                    <a:pt x="239" y="61"/>
                    <a:pt x="240" y="60"/>
                  </a:cubicBezTo>
                  <a:cubicBezTo>
                    <a:pt x="240" y="60"/>
                    <a:pt x="240" y="60"/>
                    <a:pt x="240" y="60"/>
                  </a:cubicBezTo>
                  <a:cubicBezTo>
                    <a:pt x="240" y="60"/>
                    <a:pt x="240" y="60"/>
                    <a:pt x="240" y="60"/>
                  </a:cubicBezTo>
                  <a:cubicBezTo>
                    <a:pt x="240" y="59"/>
                    <a:pt x="240" y="58"/>
                    <a:pt x="241" y="58"/>
                  </a:cubicBezTo>
                  <a:cubicBezTo>
                    <a:pt x="241" y="58"/>
                    <a:pt x="241" y="57"/>
                    <a:pt x="241" y="57"/>
                  </a:cubicBezTo>
                  <a:cubicBezTo>
                    <a:pt x="241" y="57"/>
                    <a:pt x="241" y="56"/>
                    <a:pt x="241" y="56"/>
                  </a:cubicBezTo>
                  <a:cubicBezTo>
                    <a:pt x="241" y="56"/>
                    <a:pt x="241" y="56"/>
                    <a:pt x="241" y="56"/>
                  </a:cubicBezTo>
                  <a:cubicBezTo>
                    <a:pt x="242" y="56"/>
                    <a:pt x="242" y="55"/>
                    <a:pt x="242" y="55"/>
                  </a:cubicBezTo>
                  <a:cubicBezTo>
                    <a:pt x="242" y="55"/>
                    <a:pt x="242" y="54"/>
                    <a:pt x="242" y="54"/>
                  </a:cubicBezTo>
                  <a:cubicBezTo>
                    <a:pt x="242" y="54"/>
                    <a:pt x="242" y="53"/>
                    <a:pt x="242" y="53"/>
                  </a:cubicBezTo>
                  <a:cubicBezTo>
                    <a:pt x="242" y="53"/>
                    <a:pt x="243" y="52"/>
                    <a:pt x="243" y="52"/>
                  </a:cubicBezTo>
                  <a:cubicBezTo>
                    <a:pt x="243" y="52"/>
                    <a:pt x="243" y="52"/>
                    <a:pt x="243" y="52"/>
                  </a:cubicBezTo>
                  <a:cubicBezTo>
                    <a:pt x="243" y="51"/>
                    <a:pt x="243" y="51"/>
                    <a:pt x="243" y="51"/>
                  </a:cubicBezTo>
                  <a:cubicBezTo>
                    <a:pt x="243" y="51"/>
                    <a:pt x="243" y="50"/>
                    <a:pt x="243" y="50"/>
                  </a:cubicBezTo>
                  <a:cubicBezTo>
                    <a:pt x="243" y="50"/>
                    <a:pt x="243" y="49"/>
                    <a:pt x="243" y="49"/>
                  </a:cubicBezTo>
                  <a:cubicBezTo>
                    <a:pt x="243" y="49"/>
                    <a:pt x="243" y="48"/>
                    <a:pt x="243" y="48"/>
                  </a:cubicBezTo>
                  <a:cubicBezTo>
                    <a:pt x="243" y="48"/>
                    <a:pt x="243" y="47"/>
                    <a:pt x="243" y="47"/>
                  </a:cubicBezTo>
                  <a:cubicBezTo>
                    <a:pt x="243" y="47"/>
                    <a:pt x="243" y="47"/>
                    <a:pt x="243" y="47"/>
                  </a:cubicBezTo>
                  <a:cubicBezTo>
                    <a:pt x="243" y="0"/>
                    <a:pt x="243" y="0"/>
                    <a:pt x="243" y="0"/>
                  </a:cubicBezTo>
                  <a:cubicBezTo>
                    <a:pt x="243" y="0"/>
                    <a:pt x="243" y="1"/>
                    <a:pt x="243" y="1"/>
                  </a:cubicBezTo>
                  <a:close/>
                </a:path>
              </a:pathLst>
            </a:custGeom>
            <a:solidFill>
              <a:srgbClr val="BC60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4" name="Freeform 13">
              <a:extLst>
                <a:ext uri="{FF2B5EF4-FFF2-40B4-BE49-F238E27FC236}">
                  <a16:creationId xmlns:a16="http://schemas.microsoft.com/office/drawing/2014/main" id="{1CB454D1-5EDA-41FB-9393-B13CCD462DFA}"/>
                </a:ext>
              </a:extLst>
            </p:cNvPr>
            <p:cNvSpPr>
              <a:spLocks/>
            </p:cNvSpPr>
            <p:nvPr/>
          </p:nvSpPr>
          <p:spPr bwMode="auto">
            <a:xfrm>
              <a:off x="1033463" y="2794001"/>
              <a:ext cx="1695450" cy="1276350"/>
            </a:xfrm>
            <a:custGeom>
              <a:avLst/>
              <a:gdLst>
                <a:gd name="T0" fmla="*/ 1068 w 1068"/>
                <a:gd name="T1" fmla="*/ 617 h 804"/>
                <a:gd name="T2" fmla="*/ 1068 w 1068"/>
                <a:gd name="T3" fmla="*/ 804 h 804"/>
                <a:gd name="T4" fmla="*/ 0 w 1068"/>
                <a:gd name="T5" fmla="*/ 187 h 804"/>
                <a:gd name="T6" fmla="*/ 0 w 1068"/>
                <a:gd name="T7" fmla="*/ 0 h 804"/>
                <a:gd name="T8" fmla="*/ 1068 w 1068"/>
                <a:gd name="T9" fmla="*/ 617 h 804"/>
              </a:gdLst>
              <a:ahLst/>
              <a:cxnLst>
                <a:cxn ang="0">
                  <a:pos x="T0" y="T1"/>
                </a:cxn>
                <a:cxn ang="0">
                  <a:pos x="T2" y="T3"/>
                </a:cxn>
                <a:cxn ang="0">
                  <a:pos x="T4" y="T5"/>
                </a:cxn>
                <a:cxn ang="0">
                  <a:pos x="T6" y="T7"/>
                </a:cxn>
                <a:cxn ang="0">
                  <a:pos x="T8" y="T9"/>
                </a:cxn>
              </a:cxnLst>
              <a:rect l="0" t="0" r="r" b="b"/>
              <a:pathLst>
                <a:path w="1068" h="804">
                  <a:moveTo>
                    <a:pt x="1068" y="617"/>
                  </a:moveTo>
                  <a:lnTo>
                    <a:pt x="1068" y="804"/>
                  </a:lnTo>
                  <a:lnTo>
                    <a:pt x="0" y="187"/>
                  </a:lnTo>
                  <a:lnTo>
                    <a:pt x="0" y="0"/>
                  </a:lnTo>
                  <a:lnTo>
                    <a:pt x="1068" y="61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5" name="Freeform 14">
              <a:extLst>
                <a:ext uri="{FF2B5EF4-FFF2-40B4-BE49-F238E27FC236}">
                  <a16:creationId xmlns:a16="http://schemas.microsoft.com/office/drawing/2014/main" id="{60D0AA56-5EE4-4043-8053-5B8CF1701B03}"/>
                </a:ext>
              </a:extLst>
            </p:cNvPr>
            <p:cNvSpPr>
              <a:spLocks/>
            </p:cNvSpPr>
            <p:nvPr/>
          </p:nvSpPr>
          <p:spPr bwMode="auto">
            <a:xfrm>
              <a:off x="5591176" y="3148013"/>
              <a:ext cx="360363" cy="600075"/>
            </a:xfrm>
            <a:custGeom>
              <a:avLst/>
              <a:gdLst>
                <a:gd name="T0" fmla="*/ 57 w 57"/>
                <a:gd name="T1" fmla="*/ 4 h 95"/>
                <a:gd name="T2" fmla="*/ 56 w 57"/>
                <a:gd name="T3" fmla="*/ 7 h 95"/>
                <a:gd name="T4" fmla="*/ 55 w 57"/>
                <a:gd name="T5" fmla="*/ 10 h 95"/>
                <a:gd name="T6" fmla="*/ 54 w 57"/>
                <a:gd name="T7" fmla="*/ 13 h 95"/>
                <a:gd name="T8" fmla="*/ 52 w 57"/>
                <a:gd name="T9" fmla="*/ 16 h 95"/>
                <a:gd name="T10" fmla="*/ 49 w 57"/>
                <a:gd name="T11" fmla="*/ 20 h 95"/>
                <a:gd name="T12" fmla="*/ 46 w 57"/>
                <a:gd name="T13" fmla="*/ 23 h 95"/>
                <a:gd name="T14" fmla="*/ 42 w 57"/>
                <a:gd name="T15" fmla="*/ 26 h 95"/>
                <a:gd name="T16" fmla="*/ 39 w 57"/>
                <a:gd name="T17" fmla="*/ 28 h 95"/>
                <a:gd name="T18" fmla="*/ 32 w 57"/>
                <a:gd name="T19" fmla="*/ 32 h 95"/>
                <a:gd name="T20" fmla="*/ 28 w 57"/>
                <a:gd name="T21" fmla="*/ 34 h 95"/>
                <a:gd name="T22" fmla="*/ 20 w 57"/>
                <a:gd name="T23" fmla="*/ 37 h 95"/>
                <a:gd name="T24" fmla="*/ 14 w 57"/>
                <a:gd name="T25" fmla="*/ 39 h 95"/>
                <a:gd name="T26" fmla="*/ 8 w 57"/>
                <a:gd name="T27" fmla="*/ 41 h 95"/>
                <a:gd name="T28" fmla="*/ 6 w 57"/>
                <a:gd name="T29" fmla="*/ 41 h 95"/>
                <a:gd name="T30" fmla="*/ 5 w 57"/>
                <a:gd name="T31" fmla="*/ 42 h 95"/>
                <a:gd name="T32" fmla="*/ 3 w 57"/>
                <a:gd name="T33" fmla="*/ 43 h 95"/>
                <a:gd name="T34" fmla="*/ 2 w 57"/>
                <a:gd name="T35" fmla="*/ 45 h 95"/>
                <a:gd name="T36" fmla="*/ 1 w 57"/>
                <a:gd name="T37" fmla="*/ 45 h 95"/>
                <a:gd name="T38" fmla="*/ 1 w 57"/>
                <a:gd name="T39" fmla="*/ 46 h 95"/>
                <a:gd name="T40" fmla="*/ 1 w 57"/>
                <a:gd name="T41" fmla="*/ 47 h 95"/>
                <a:gd name="T42" fmla="*/ 0 w 57"/>
                <a:gd name="T43" fmla="*/ 48 h 95"/>
                <a:gd name="T44" fmla="*/ 0 w 57"/>
                <a:gd name="T45" fmla="*/ 95 h 95"/>
                <a:gd name="T46" fmla="*/ 0 w 57"/>
                <a:gd name="T47" fmla="*/ 94 h 95"/>
                <a:gd name="T48" fmla="*/ 1 w 57"/>
                <a:gd name="T49" fmla="*/ 92 h 95"/>
                <a:gd name="T50" fmla="*/ 2 w 57"/>
                <a:gd name="T51" fmla="*/ 91 h 95"/>
                <a:gd name="T52" fmla="*/ 4 w 57"/>
                <a:gd name="T53" fmla="*/ 90 h 95"/>
                <a:gd name="T54" fmla="*/ 5 w 57"/>
                <a:gd name="T55" fmla="*/ 89 h 95"/>
                <a:gd name="T56" fmla="*/ 8 w 57"/>
                <a:gd name="T57" fmla="*/ 87 h 95"/>
                <a:gd name="T58" fmla="*/ 14 w 57"/>
                <a:gd name="T59" fmla="*/ 86 h 95"/>
                <a:gd name="T60" fmla="*/ 19 w 57"/>
                <a:gd name="T61" fmla="*/ 84 h 95"/>
                <a:gd name="T62" fmla="*/ 24 w 57"/>
                <a:gd name="T63" fmla="*/ 83 h 95"/>
                <a:gd name="T64" fmla="*/ 31 w 57"/>
                <a:gd name="T65" fmla="*/ 80 h 95"/>
                <a:gd name="T66" fmla="*/ 37 w 57"/>
                <a:gd name="T67" fmla="*/ 77 h 95"/>
                <a:gd name="T68" fmla="*/ 40 w 57"/>
                <a:gd name="T69" fmla="*/ 74 h 95"/>
                <a:gd name="T70" fmla="*/ 43 w 57"/>
                <a:gd name="T71" fmla="*/ 72 h 95"/>
                <a:gd name="T72" fmla="*/ 46 w 57"/>
                <a:gd name="T73" fmla="*/ 70 h 95"/>
                <a:gd name="T74" fmla="*/ 49 w 57"/>
                <a:gd name="T75" fmla="*/ 67 h 95"/>
                <a:gd name="T76" fmla="*/ 51 w 57"/>
                <a:gd name="T77" fmla="*/ 64 h 95"/>
                <a:gd name="T78" fmla="*/ 53 w 57"/>
                <a:gd name="T79" fmla="*/ 61 h 95"/>
                <a:gd name="T80" fmla="*/ 54 w 57"/>
                <a:gd name="T81" fmla="*/ 59 h 95"/>
                <a:gd name="T82" fmla="*/ 55 w 57"/>
                <a:gd name="T83" fmla="*/ 56 h 95"/>
                <a:gd name="T84" fmla="*/ 56 w 57"/>
                <a:gd name="T85" fmla="*/ 54 h 95"/>
                <a:gd name="T86" fmla="*/ 57 w 57"/>
                <a:gd name="T87" fmla="*/ 52 h 95"/>
                <a:gd name="T88" fmla="*/ 57 w 57"/>
                <a:gd name="T89" fmla="*/ 49 h 95"/>
                <a:gd name="T90" fmla="*/ 57 w 57"/>
                <a:gd name="T9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 h="95">
                  <a:moveTo>
                    <a:pt x="57" y="2"/>
                  </a:moveTo>
                  <a:cubicBezTo>
                    <a:pt x="57" y="2"/>
                    <a:pt x="57" y="2"/>
                    <a:pt x="57" y="3"/>
                  </a:cubicBezTo>
                  <a:cubicBezTo>
                    <a:pt x="57" y="3"/>
                    <a:pt x="57" y="3"/>
                    <a:pt x="57" y="4"/>
                  </a:cubicBezTo>
                  <a:cubicBezTo>
                    <a:pt x="57" y="4"/>
                    <a:pt x="57" y="5"/>
                    <a:pt x="57" y="5"/>
                  </a:cubicBezTo>
                  <a:cubicBezTo>
                    <a:pt x="57" y="5"/>
                    <a:pt x="57" y="6"/>
                    <a:pt x="57" y="6"/>
                  </a:cubicBezTo>
                  <a:cubicBezTo>
                    <a:pt x="56" y="6"/>
                    <a:pt x="56" y="7"/>
                    <a:pt x="56" y="7"/>
                  </a:cubicBezTo>
                  <a:cubicBezTo>
                    <a:pt x="56" y="7"/>
                    <a:pt x="56" y="8"/>
                    <a:pt x="56" y="8"/>
                  </a:cubicBezTo>
                  <a:cubicBezTo>
                    <a:pt x="56" y="8"/>
                    <a:pt x="56" y="9"/>
                    <a:pt x="56" y="9"/>
                  </a:cubicBezTo>
                  <a:cubicBezTo>
                    <a:pt x="56" y="9"/>
                    <a:pt x="55" y="10"/>
                    <a:pt x="55" y="10"/>
                  </a:cubicBezTo>
                  <a:cubicBezTo>
                    <a:pt x="55" y="10"/>
                    <a:pt x="55" y="11"/>
                    <a:pt x="55" y="11"/>
                  </a:cubicBezTo>
                  <a:cubicBezTo>
                    <a:pt x="55" y="11"/>
                    <a:pt x="55" y="12"/>
                    <a:pt x="54" y="12"/>
                  </a:cubicBezTo>
                  <a:cubicBezTo>
                    <a:pt x="54" y="12"/>
                    <a:pt x="54" y="13"/>
                    <a:pt x="54" y="13"/>
                  </a:cubicBezTo>
                  <a:cubicBezTo>
                    <a:pt x="54" y="13"/>
                    <a:pt x="54" y="14"/>
                    <a:pt x="53" y="14"/>
                  </a:cubicBezTo>
                  <a:cubicBezTo>
                    <a:pt x="53" y="14"/>
                    <a:pt x="53" y="15"/>
                    <a:pt x="53" y="15"/>
                  </a:cubicBezTo>
                  <a:cubicBezTo>
                    <a:pt x="52" y="16"/>
                    <a:pt x="52" y="16"/>
                    <a:pt x="52" y="16"/>
                  </a:cubicBezTo>
                  <a:cubicBezTo>
                    <a:pt x="52" y="17"/>
                    <a:pt x="51" y="17"/>
                    <a:pt x="51" y="17"/>
                  </a:cubicBezTo>
                  <a:cubicBezTo>
                    <a:pt x="51" y="18"/>
                    <a:pt x="51" y="18"/>
                    <a:pt x="51" y="18"/>
                  </a:cubicBezTo>
                  <a:cubicBezTo>
                    <a:pt x="50" y="19"/>
                    <a:pt x="49" y="20"/>
                    <a:pt x="49" y="20"/>
                  </a:cubicBezTo>
                  <a:cubicBezTo>
                    <a:pt x="48" y="20"/>
                    <a:pt x="48" y="21"/>
                    <a:pt x="48" y="21"/>
                  </a:cubicBezTo>
                  <a:cubicBezTo>
                    <a:pt x="48" y="21"/>
                    <a:pt x="47" y="22"/>
                    <a:pt x="46" y="23"/>
                  </a:cubicBezTo>
                  <a:cubicBezTo>
                    <a:pt x="46" y="23"/>
                    <a:pt x="46" y="23"/>
                    <a:pt x="46" y="23"/>
                  </a:cubicBezTo>
                  <a:cubicBezTo>
                    <a:pt x="45" y="24"/>
                    <a:pt x="45" y="24"/>
                    <a:pt x="45" y="24"/>
                  </a:cubicBezTo>
                  <a:cubicBezTo>
                    <a:pt x="44" y="24"/>
                    <a:pt x="44" y="25"/>
                    <a:pt x="44" y="25"/>
                  </a:cubicBezTo>
                  <a:cubicBezTo>
                    <a:pt x="43" y="25"/>
                    <a:pt x="43" y="26"/>
                    <a:pt x="42" y="26"/>
                  </a:cubicBezTo>
                  <a:cubicBezTo>
                    <a:pt x="42" y="26"/>
                    <a:pt x="42" y="26"/>
                    <a:pt x="41" y="27"/>
                  </a:cubicBezTo>
                  <a:cubicBezTo>
                    <a:pt x="41" y="27"/>
                    <a:pt x="41" y="27"/>
                    <a:pt x="40" y="28"/>
                  </a:cubicBezTo>
                  <a:cubicBezTo>
                    <a:pt x="40" y="28"/>
                    <a:pt x="39" y="28"/>
                    <a:pt x="39" y="28"/>
                  </a:cubicBezTo>
                  <a:cubicBezTo>
                    <a:pt x="38" y="29"/>
                    <a:pt x="38" y="29"/>
                    <a:pt x="38" y="29"/>
                  </a:cubicBezTo>
                  <a:cubicBezTo>
                    <a:pt x="37" y="30"/>
                    <a:pt x="36" y="30"/>
                    <a:pt x="36" y="30"/>
                  </a:cubicBezTo>
                  <a:cubicBezTo>
                    <a:pt x="35" y="31"/>
                    <a:pt x="34" y="32"/>
                    <a:pt x="32" y="32"/>
                  </a:cubicBezTo>
                  <a:cubicBezTo>
                    <a:pt x="32" y="32"/>
                    <a:pt x="32" y="33"/>
                    <a:pt x="31" y="33"/>
                  </a:cubicBezTo>
                  <a:cubicBezTo>
                    <a:pt x="30" y="33"/>
                    <a:pt x="30" y="34"/>
                    <a:pt x="29" y="34"/>
                  </a:cubicBezTo>
                  <a:cubicBezTo>
                    <a:pt x="28" y="34"/>
                    <a:pt x="28" y="34"/>
                    <a:pt x="28" y="34"/>
                  </a:cubicBezTo>
                  <a:cubicBezTo>
                    <a:pt x="26" y="35"/>
                    <a:pt x="25" y="35"/>
                    <a:pt x="24" y="36"/>
                  </a:cubicBezTo>
                  <a:cubicBezTo>
                    <a:pt x="24" y="36"/>
                    <a:pt x="24" y="36"/>
                    <a:pt x="24" y="36"/>
                  </a:cubicBezTo>
                  <a:cubicBezTo>
                    <a:pt x="23" y="36"/>
                    <a:pt x="21" y="37"/>
                    <a:pt x="20" y="37"/>
                  </a:cubicBezTo>
                  <a:cubicBezTo>
                    <a:pt x="20" y="37"/>
                    <a:pt x="19" y="38"/>
                    <a:pt x="19" y="38"/>
                  </a:cubicBezTo>
                  <a:cubicBezTo>
                    <a:pt x="18" y="38"/>
                    <a:pt x="17" y="38"/>
                    <a:pt x="16" y="39"/>
                  </a:cubicBezTo>
                  <a:cubicBezTo>
                    <a:pt x="15" y="39"/>
                    <a:pt x="15" y="39"/>
                    <a:pt x="14" y="39"/>
                  </a:cubicBezTo>
                  <a:cubicBezTo>
                    <a:pt x="13" y="39"/>
                    <a:pt x="12" y="40"/>
                    <a:pt x="10" y="40"/>
                  </a:cubicBezTo>
                  <a:cubicBezTo>
                    <a:pt x="10" y="40"/>
                    <a:pt x="9" y="40"/>
                    <a:pt x="8" y="40"/>
                  </a:cubicBezTo>
                  <a:cubicBezTo>
                    <a:pt x="8" y="40"/>
                    <a:pt x="8" y="41"/>
                    <a:pt x="8" y="41"/>
                  </a:cubicBezTo>
                  <a:cubicBezTo>
                    <a:pt x="8" y="41"/>
                    <a:pt x="8" y="41"/>
                    <a:pt x="8" y="41"/>
                  </a:cubicBezTo>
                  <a:cubicBezTo>
                    <a:pt x="8" y="41"/>
                    <a:pt x="7" y="41"/>
                    <a:pt x="6" y="41"/>
                  </a:cubicBezTo>
                  <a:cubicBezTo>
                    <a:pt x="6" y="41"/>
                    <a:pt x="6" y="41"/>
                    <a:pt x="6" y="41"/>
                  </a:cubicBezTo>
                  <a:cubicBezTo>
                    <a:pt x="6" y="41"/>
                    <a:pt x="5" y="42"/>
                    <a:pt x="5" y="42"/>
                  </a:cubicBezTo>
                  <a:cubicBezTo>
                    <a:pt x="5" y="42"/>
                    <a:pt x="5" y="42"/>
                    <a:pt x="5" y="42"/>
                  </a:cubicBezTo>
                  <a:cubicBezTo>
                    <a:pt x="5" y="42"/>
                    <a:pt x="5" y="42"/>
                    <a:pt x="5" y="42"/>
                  </a:cubicBezTo>
                  <a:cubicBezTo>
                    <a:pt x="4" y="42"/>
                    <a:pt x="4" y="42"/>
                    <a:pt x="4" y="43"/>
                  </a:cubicBezTo>
                  <a:cubicBezTo>
                    <a:pt x="4" y="43"/>
                    <a:pt x="4" y="43"/>
                    <a:pt x="4" y="43"/>
                  </a:cubicBezTo>
                  <a:cubicBezTo>
                    <a:pt x="3" y="43"/>
                    <a:pt x="3" y="43"/>
                    <a:pt x="3" y="43"/>
                  </a:cubicBezTo>
                  <a:cubicBezTo>
                    <a:pt x="3" y="43"/>
                    <a:pt x="3" y="43"/>
                    <a:pt x="3" y="43"/>
                  </a:cubicBezTo>
                  <a:cubicBezTo>
                    <a:pt x="3" y="44"/>
                    <a:pt x="3" y="44"/>
                    <a:pt x="3" y="44"/>
                  </a:cubicBezTo>
                  <a:cubicBezTo>
                    <a:pt x="2" y="44"/>
                    <a:pt x="2" y="44"/>
                    <a:pt x="2" y="45"/>
                  </a:cubicBezTo>
                  <a:cubicBezTo>
                    <a:pt x="2" y="45"/>
                    <a:pt x="2" y="45"/>
                    <a:pt x="2" y="45"/>
                  </a:cubicBezTo>
                  <a:cubicBezTo>
                    <a:pt x="2" y="45"/>
                    <a:pt x="2" y="45"/>
                    <a:pt x="2" y="45"/>
                  </a:cubicBezTo>
                  <a:cubicBezTo>
                    <a:pt x="2"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7"/>
                    <a:pt x="1" y="47"/>
                    <a:pt x="1" y="47"/>
                  </a:cubicBezTo>
                  <a:cubicBezTo>
                    <a:pt x="1" y="47"/>
                    <a:pt x="1" y="47"/>
                    <a:pt x="1" y="47"/>
                  </a:cubicBezTo>
                  <a:cubicBezTo>
                    <a:pt x="1" y="47"/>
                    <a:pt x="1" y="47"/>
                    <a:pt x="1" y="47"/>
                  </a:cubicBezTo>
                  <a:cubicBezTo>
                    <a:pt x="0" y="48"/>
                    <a:pt x="0" y="48"/>
                    <a:pt x="0" y="48"/>
                  </a:cubicBezTo>
                  <a:cubicBezTo>
                    <a:pt x="0" y="48"/>
                    <a:pt x="0" y="48"/>
                    <a:pt x="0" y="48"/>
                  </a:cubicBezTo>
                  <a:cubicBezTo>
                    <a:pt x="0" y="48"/>
                    <a:pt x="0" y="48"/>
                    <a:pt x="0" y="48"/>
                  </a:cubicBezTo>
                  <a:cubicBezTo>
                    <a:pt x="0" y="95"/>
                    <a:pt x="0" y="95"/>
                    <a:pt x="0" y="95"/>
                  </a:cubicBezTo>
                  <a:cubicBezTo>
                    <a:pt x="0" y="95"/>
                    <a:pt x="0" y="95"/>
                    <a:pt x="0" y="95"/>
                  </a:cubicBezTo>
                  <a:cubicBezTo>
                    <a:pt x="0" y="95"/>
                    <a:pt x="0" y="94"/>
                    <a:pt x="0" y="94"/>
                  </a:cubicBezTo>
                  <a:cubicBezTo>
                    <a:pt x="0" y="94"/>
                    <a:pt x="0" y="94"/>
                    <a:pt x="0" y="94"/>
                  </a:cubicBezTo>
                  <a:cubicBezTo>
                    <a:pt x="0" y="94"/>
                    <a:pt x="1" y="94"/>
                    <a:pt x="1" y="93"/>
                  </a:cubicBezTo>
                  <a:cubicBezTo>
                    <a:pt x="1" y="93"/>
                    <a:pt x="1" y="93"/>
                    <a:pt x="1" y="93"/>
                  </a:cubicBezTo>
                  <a:cubicBezTo>
                    <a:pt x="1" y="93"/>
                    <a:pt x="1" y="93"/>
                    <a:pt x="1" y="92"/>
                  </a:cubicBezTo>
                  <a:cubicBezTo>
                    <a:pt x="1" y="92"/>
                    <a:pt x="1" y="92"/>
                    <a:pt x="1" y="92"/>
                  </a:cubicBezTo>
                  <a:cubicBezTo>
                    <a:pt x="1" y="92"/>
                    <a:pt x="1" y="92"/>
                    <a:pt x="2" y="91"/>
                  </a:cubicBezTo>
                  <a:cubicBezTo>
                    <a:pt x="2" y="91"/>
                    <a:pt x="2" y="91"/>
                    <a:pt x="2" y="91"/>
                  </a:cubicBezTo>
                  <a:cubicBezTo>
                    <a:pt x="2" y="91"/>
                    <a:pt x="2" y="91"/>
                    <a:pt x="3" y="90"/>
                  </a:cubicBezTo>
                  <a:cubicBezTo>
                    <a:pt x="3" y="90"/>
                    <a:pt x="3" y="90"/>
                    <a:pt x="3" y="90"/>
                  </a:cubicBezTo>
                  <a:cubicBezTo>
                    <a:pt x="3" y="90"/>
                    <a:pt x="3" y="90"/>
                    <a:pt x="4" y="90"/>
                  </a:cubicBezTo>
                  <a:cubicBezTo>
                    <a:pt x="4" y="90"/>
                    <a:pt x="4" y="90"/>
                    <a:pt x="4" y="90"/>
                  </a:cubicBezTo>
                  <a:cubicBezTo>
                    <a:pt x="4" y="89"/>
                    <a:pt x="4" y="89"/>
                    <a:pt x="4" y="89"/>
                  </a:cubicBezTo>
                  <a:cubicBezTo>
                    <a:pt x="5" y="89"/>
                    <a:pt x="5" y="89"/>
                    <a:pt x="5" y="89"/>
                  </a:cubicBezTo>
                  <a:cubicBezTo>
                    <a:pt x="5" y="89"/>
                    <a:pt x="6" y="88"/>
                    <a:pt x="6" y="88"/>
                  </a:cubicBezTo>
                  <a:cubicBezTo>
                    <a:pt x="6" y="88"/>
                    <a:pt x="6" y="88"/>
                    <a:pt x="6" y="88"/>
                  </a:cubicBezTo>
                  <a:cubicBezTo>
                    <a:pt x="7" y="88"/>
                    <a:pt x="7" y="88"/>
                    <a:pt x="8" y="87"/>
                  </a:cubicBezTo>
                  <a:cubicBezTo>
                    <a:pt x="8" y="87"/>
                    <a:pt x="8" y="87"/>
                    <a:pt x="8" y="87"/>
                  </a:cubicBezTo>
                  <a:cubicBezTo>
                    <a:pt x="9" y="87"/>
                    <a:pt x="9" y="87"/>
                    <a:pt x="10" y="87"/>
                  </a:cubicBezTo>
                  <a:cubicBezTo>
                    <a:pt x="12" y="86"/>
                    <a:pt x="13" y="86"/>
                    <a:pt x="14" y="86"/>
                  </a:cubicBezTo>
                  <a:cubicBezTo>
                    <a:pt x="15" y="86"/>
                    <a:pt x="15" y="86"/>
                    <a:pt x="16" y="85"/>
                  </a:cubicBezTo>
                  <a:cubicBezTo>
                    <a:pt x="17" y="85"/>
                    <a:pt x="18" y="85"/>
                    <a:pt x="19" y="85"/>
                  </a:cubicBezTo>
                  <a:cubicBezTo>
                    <a:pt x="19" y="84"/>
                    <a:pt x="19" y="84"/>
                    <a:pt x="19" y="84"/>
                  </a:cubicBezTo>
                  <a:cubicBezTo>
                    <a:pt x="20" y="84"/>
                    <a:pt x="20" y="84"/>
                    <a:pt x="20" y="84"/>
                  </a:cubicBezTo>
                  <a:cubicBezTo>
                    <a:pt x="21" y="84"/>
                    <a:pt x="22" y="83"/>
                    <a:pt x="24" y="83"/>
                  </a:cubicBezTo>
                  <a:cubicBezTo>
                    <a:pt x="24" y="83"/>
                    <a:pt x="24" y="83"/>
                    <a:pt x="24" y="83"/>
                  </a:cubicBezTo>
                  <a:cubicBezTo>
                    <a:pt x="25" y="82"/>
                    <a:pt x="26" y="82"/>
                    <a:pt x="27" y="81"/>
                  </a:cubicBezTo>
                  <a:cubicBezTo>
                    <a:pt x="28" y="81"/>
                    <a:pt x="28" y="81"/>
                    <a:pt x="29" y="81"/>
                  </a:cubicBezTo>
                  <a:cubicBezTo>
                    <a:pt x="29" y="80"/>
                    <a:pt x="30" y="80"/>
                    <a:pt x="31" y="80"/>
                  </a:cubicBezTo>
                  <a:cubicBezTo>
                    <a:pt x="32" y="79"/>
                    <a:pt x="32" y="79"/>
                    <a:pt x="32" y="79"/>
                  </a:cubicBezTo>
                  <a:cubicBezTo>
                    <a:pt x="33" y="78"/>
                    <a:pt x="35" y="78"/>
                    <a:pt x="36" y="77"/>
                  </a:cubicBezTo>
                  <a:cubicBezTo>
                    <a:pt x="36" y="77"/>
                    <a:pt x="36" y="77"/>
                    <a:pt x="37" y="77"/>
                  </a:cubicBezTo>
                  <a:cubicBezTo>
                    <a:pt x="37" y="76"/>
                    <a:pt x="37" y="76"/>
                    <a:pt x="37" y="76"/>
                  </a:cubicBezTo>
                  <a:cubicBezTo>
                    <a:pt x="38" y="76"/>
                    <a:pt x="38" y="76"/>
                    <a:pt x="39" y="75"/>
                  </a:cubicBezTo>
                  <a:cubicBezTo>
                    <a:pt x="39" y="75"/>
                    <a:pt x="40" y="75"/>
                    <a:pt x="40" y="74"/>
                  </a:cubicBezTo>
                  <a:cubicBezTo>
                    <a:pt x="40" y="74"/>
                    <a:pt x="41" y="74"/>
                    <a:pt x="41" y="74"/>
                  </a:cubicBezTo>
                  <a:cubicBezTo>
                    <a:pt x="42" y="73"/>
                    <a:pt x="42" y="73"/>
                    <a:pt x="42" y="73"/>
                  </a:cubicBezTo>
                  <a:cubicBezTo>
                    <a:pt x="43" y="72"/>
                    <a:pt x="43" y="72"/>
                    <a:pt x="43" y="72"/>
                  </a:cubicBezTo>
                  <a:cubicBezTo>
                    <a:pt x="44" y="72"/>
                    <a:pt x="44" y="71"/>
                    <a:pt x="44" y="71"/>
                  </a:cubicBezTo>
                  <a:cubicBezTo>
                    <a:pt x="45" y="71"/>
                    <a:pt x="45" y="70"/>
                    <a:pt x="46" y="70"/>
                  </a:cubicBezTo>
                  <a:cubicBezTo>
                    <a:pt x="46" y="70"/>
                    <a:pt x="46" y="70"/>
                    <a:pt x="46" y="70"/>
                  </a:cubicBezTo>
                  <a:cubicBezTo>
                    <a:pt x="46" y="70"/>
                    <a:pt x="46" y="69"/>
                    <a:pt x="46" y="69"/>
                  </a:cubicBezTo>
                  <a:cubicBezTo>
                    <a:pt x="47" y="69"/>
                    <a:pt x="47" y="68"/>
                    <a:pt x="48" y="68"/>
                  </a:cubicBezTo>
                  <a:cubicBezTo>
                    <a:pt x="48" y="68"/>
                    <a:pt x="48" y="67"/>
                    <a:pt x="49" y="67"/>
                  </a:cubicBezTo>
                  <a:cubicBezTo>
                    <a:pt x="49" y="66"/>
                    <a:pt x="50" y="66"/>
                    <a:pt x="50" y="65"/>
                  </a:cubicBezTo>
                  <a:cubicBezTo>
                    <a:pt x="50" y="65"/>
                    <a:pt x="50" y="65"/>
                    <a:pt x="50" y="65"/>
                  </a:cubicBezTo>
                  <a:cubicBezTo>
                    <a:pt x="51" y="65"/>
                    <a:pt x="51" y="64"/>
                    <a:pt x="51" y="64"/>
                  </a:cubicBezTo>
                  <a:cubicBezTo>
                    <a:pt x="51" y="64"/>
                    <a:pt x="52" y="63"/>
                    <a:pt x="52" y="63"/>
                  </a:cubicBezTo>
                  <a:cubicBezTo>
                    <a:pt x="52" y="63"/>
                    <a:pt x="52" y="62"/>
                    <a:pt x="52" y="62"/>
                  </a:cubicBezTo>
                  <a:cubicBezTo>
                    <a:pt x="53" y="62"/>
                    <a:pt x="53" y="61"/>
                    <a:pt x="53" y="61"/>
                  </a:cubicBezTo>
                  <a:cubicBezTo>
                    <a:pt x="53" y="61"/>
                    <a:pt x="53" y="61"/>
                    <a:pt x="53" y="60"/>
                  </a:cubicBezTo>
                  <a:cubicBezTo>
                    <a:pt x="54" y="60"/>
                    <a:pt x="54" y="60"/>
                    <a:pt x="54" y="60"/>
                  </a:cubicBezTo>
                  <a:cubicBezTo>
                    <a:pt x="54" y="60"/>
                    <a:pt x="54" y="59"/>
                    <a:pt x="54" y="59"/>
                  </a:cubicBezTo>
                  <a:cubicBezTo>
                    <a:pt x="54" y="59"/>
                    <a:pt x="55" y="58"/>
                    <a:pt x="55" y="58"/>
                  </a:cubicBezTo>
                  <a:cubicBezTo>
                    <a:pt x="55" y="58"/>
                    <a:pt x="55" y="57"/>
                    <a:pt x="55" y="57"/>
                  </a:cubicBezTo>
                  <a:cubicBezTo>
                    <a:pt x="55" y="57"/>
                    <a:pt x="55" y="56"/>
                    <a:pt x="55" y="56"/>
                  </a:cubicBezTo>
                  <a:cubicBezTo>
                    <a:pt x="55" y="56"/>
                    <a:pt x="55" y="56"/>
                    <a:pt x="56" y="56"/>
                  </a:cubicBezTo>
                  <a:cubicBezTo>
                    <a:pt x="56" y="55"/>
                    <a:pt x="56" y="55"/>
                    <a:pt x="56" y="55"/>
                  </a:cubicBezTo>
                  <a:cubicBezTo>
                    <a:pt x="56" y="54"/>
                    <a:pt x="56" y="54"/>
                    <a:pt x="56" y="54"/>
                  </a:cubicBezTo>
                  <a:cubicBezTo>
                    <a:pt x="56" y="53"/>
                    <a:pt x="56" y="53"/>
                    <a:pt x="56" y="53"/>
                  </a:cubicBezTo>
                  <a:cubicBezTo>
                    <a:pt x="56" y="53"/>
                    <a:pt x="57" y="52"/>
                    <a:pt x="57" y="52"/>
                  </a:cubicBezTo>
                  <a:cubicBezTo>
                    <a:pt x="57" y="52"/>
                    <a:pt x="57" y="52"/>
                    <a:pt x="57" y="52"/>
                  </a:cubicBezTo>
                  <a:cubicBezTo>
                    <a:pt x="57" y="51"/>
                    <a:pt x="57" y="51"/>
                    <a:pt x="57" y="51"/>
                  </a:cubicBezTo>
                  <a:cubicBezTo>
                    <a:pt x="57" y="50"/>
                    <a:pt x="57" y="50"/>
                    <a:pt x="57" y="50"/>
                  </a:cubicBezTo>
                  <a:cubicBezTo>
                    <a:pt x="57" y="49"/>
                    <a:pt x="57" y="49"/>
                    <a:pt x="57" y="49"/>
                  </a:cubicBezTo>
                  <a:cubicBezTo>
                    <a:pt x="57" y="48"/>
                    <a:pt x="57" y="48"/>
                    <a:pt x="57" y="48"/>
                  </a:cubicBezTo>
                  <a:cubicBezTo>
                    <a:pt x="57" y="48"/>
                    <a:pt x="57" y="48"/>
                    <a:pt x="57" y="47"/>
                  </a:cubicBezTo>
                  <a:cubicBezTo>
                    <a:pt x="57" y="0"/>
                    <a:pt x="57" y="0"/>
                    <a:pt x="57" y="0"/>
                  </a:cubicBezTo>
                  <a:cubicBezTo>
                    <a:pt x="57" y="1"/>
                    <a:pt x="57" y="1"/>
                    <a:pt x="57" y="2"/>
                  </a:cubicBezTo>
                  <a:close/>
                </a:path>
              </a:pathLst>
            </a:custGeom>
            <a:solidFill>
              <a:srgbClr val="3E3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6" name="Freeform 15">
              <a:extLst>
                <a:ext uri="{FF2B5EF4-FFF2-40B4-BE49-F238E27FC236}">
                  <a16:creationId xmlns:a16="http://schemas.microsoft.com/office/drawing/2014/main" id="{185ABE75-231E-4A1E-ADE3-31A2F499D715}"/>
                </a:ext>
              </a:extLst>
            </p:cNvPr>
            <p:cNvSpPr>
              <a:spLocks/>
            </p:cNvSpPr>
            <p:nvPr/>
          </p:nvSpPr>
          <p:spPr bwMode="auto">
            <a:xfrm>
              <a:off x="2728913" y="2794001"/>
              <a:ext cx="3379788" cy="1958975"/>
            </a:xfrm>
            <a:custGeom>
              <a:avLst/>
              <a:gdLst>
                <a:gd name="T0" fmla="*/ 490 w 536"/>
                <a:gd name="T1" fmla="*/ 26 h 310"/>
                <a:gd name="T2" fmla="*/ 490 w 536"/>
                <a:gd name="T3" fmla="*/ 86 h 310"/>
                <a:gd name="T4" fmla="*/ 464 w 536"/>
                <a:gd name="T5" fmla="*/ 96 h 310"/>
                <a:gd name="T6" fmla="*/ 459 w 536"/>
                <a:gd name="T7" fmla="*/ 111 h 310"/>
                <a:gd name="T8" fmla="*/ 536 w 536"/>
                <a:gd name="T9" fmla="*/ 155 h 310"/>
                <a:gd name="T10" fmla="*/ 269 w 536"/>
                <a:gd name="T11" fmla="*/ 310 h 310"/>
                <a:gd name="T12" fmla="*/ 0 w 536"/>
                <a:gd name="T13" fmla="*/ 155 h 310"/>
                <a:gd name="T14" fmla="*/ 77 w 536"/>
                <a:gd name="T15" fmla="*/ 110 h 310"/>
                <a:gd name="T16" fmla="*/ 98 w 536"/>
                <a:gd name="T17" fmla="*/ 111 h 310"/>
                <a:gd name="T18" fmla="*/ 102 w 536"/>
                <a:gd name="T19" fmla="*/ 114 h 310"/>
                <a:gd name="T20" fmla="*/ 118 w 536"/>
                <a:gd name="T21" fmla="*/ 129 h 310"/>
                <a:gd name="T22" fmla="*/ 224 w 536"/>
                <a:gd name="T23" fmla="*/ 127 h 310"/>
                <a:gd name="T24" fmla="*/ 224 w 536"/>
                <a:gd name="T25" fmla="*/ 70 h 310"/>
                <a:gd name="T26" fmla="*/ 222 w 536"/>
                <a:gd name="T27" fmla="*/ 69 h 310"/>
                <a:gd name="T28" fmla="*/ 196 w 536"/>
                <a:gd name="T29" fmla="*/ 59 h 310"/>
                <a:gd name="T30" fmla="*/ 191 w 536"/>
                <a:gd name="T31" fmla="*/ 57 h 310"/>
                <a:gd name="T32" fmla="*/ 190 w 536"/>
                <a:gd name="T33" fmla="*/ 45 h 310"/>
                <a:gd name="T34" fmla="*/ 267 w 536"/>
                <a:gd name="T35" fmla="*/ 0 h 310"/>
                <a:gd name="T36" fmla="*/ 344 w 536"/>
                <a:gd name="T37" fmla="*/ 44 h 310"/>
                <a:gd name="T38" fmla="*/ 369 w 536"/>
                <a:gd name="T39" fmla="*/ 41 h 310"/>
                <a:gd name="T40" fmla="*/ 389 w 536"/>
                <a:gd name="T41" fmla="*/ 25 h 310"/>
                <a:gd name="T42" fmla="*/ 487 w 536"/>
                <a:gd name="T43" fmla="*/ 25 h 310"/>
                <a:gd name="T44" fmla="*/ 490 w 536"/>
                <a:gd name="T45" fmla="*/ 2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6" h="310">
                  <a:moveTo>
                    <a:pt x="490" y="26"/>
                  </a:moveTo>
                  <a:cubicBezTo>
                    <a:pt x="518" y="43"/>
                    <a:pt x="518" y="70"/>
                    <a:pt x="490" y="86"/>
                  </a:cubicBezTo>
                  <a:cubicBezTo>
                    <a:pt x="482" y="91"/>
                    <a:pt x="474" y="94"/>
                    <a:pt x="464" y="96"/>
                  </a:cubicBezTo>
                  <a:cubicBezTo>
                    <a:pt x="454" y="98"/>
                    <a:pt x="451" y="106"/>
                    <a:pt x="459" y="111"/>
                  </a:cubicBezTo>
                  <a:cubicBezTo>
                    <a:pt x="536" y="155"/>
                    <a:pt x="536" y="155"/>
                    <a:pt x="536" y="155"/>
                  </a:cubicBezTo>
                  <a:cubicBezTo>
                    <a:pt x="269" y="310"/>
                    <a:pt x="269" y="310"/>
                    <a:pt x="269" y="310"/>
                  </a:cubicBezTo>
                  <a:cubicBezTo>
                    <a:pt x="0" y="155"/>
                    <a:pt x="0" y="155"/>
                    <a:pt x="0" y="155"/>
                  </a:cubicBezTo>
                  <a:cubicBezTo>
                    <a:pt x="77" y="110"/>
                    <a:pt x="77" y="110"/>
                    <a:pt x="77" y="110"/>
                  </a:cubicBezTo>
                  <a:cubicBezTo>
                    <a:pt x="83" y="107"/>
                    <a:pt x="92" y="107"/>
                    <a:pt x="98" y="111"/>
                  </a:cubicBezTo>
                  <a:cubicBezTo>
                    <a:pt x="100" y="111"/>
                    <a:pt x="101" y="113"/>
                    <a:pt x="102" y="114"/>
                  </a:cubicBezTo>
                  <a:cubicBezTo>
                    <a:pt x="105" y="119"/>
                    <a:pt x="111" y="124"/>
                    <a:pt x="118" y="129"/>
                  </a:cubicBezTo>
                  <a:cubicBezTo>
                    <a:pt x="148" y="146"/>
                    <a:pt x="196" y="145"/>
                    <a:pt x="224" y="127"/>
                  </a:cubicBezTo>
                  <a:cubicBezTo>
                    <a:pt x="250" y="111"/>
                    <a:pt x="250" y="86"/>
                    <a:pt x="224" y="70"/>
                  </a:cubicBezTo>
                  <a:cubicBezTo>
                    <a:pt x="224" y="70"/>
                    <a:pt x="223" y="69"/>
                    <a:pt x="222" y="69"/>
                  </a:cubicBezTo>
                  <a:cubicBezTo>
                    <a:pt x="214" y="64"/>
                    <a:pt x="205" y="61"/>
                    <a:pt x="196" y="59"/>
                  </a:cubicBezTo>
                  <a:cubicBezTo>
                    <a:pt x="194" y="58"/>
                    <a:pt x="192" y="58"/>
                    <a:pt x="191" y="57"/>
                  </a:cubicBezTo>
                  <a:cubicBezTo>
                    <a:pt x="185" y="54"/>
                    <a:pt x="184" y="48"/>
                    <a:pt x="190" y="45"/>
                  </a:cubicBezTo>
                  <a:cubicBezTo>
                    <a:pt x="267" y="0"/>
                    <a:pt x="267" y="0"/>
                    <a:pt x="267" y="0"/>
                  </a:cubicBezTo>
                  <a:cubicBezTo>
                    <a:pt x="344" y="44"/>
                    <a:pt x="344" y="44"/>
                    <a:pt x="344" y="44"/>
                  </a:cubicBezTo>
                  <a:cubicBezTo>
                    <a:pt x="352" y="49"/>
                    <a:pt x="365" y="47"/>
                    <a:pt x="369" y="41"/>
                  </a:cubicBezTo>
                  <a:cubicBezTo>
                    <a:pt x="373" y="35"/>
                    <a:pt x="380" y="29"/>
                    <a:pt x="389" y="25"/>
                  </a:cubicBezTo>
                  <a:cubicBezTo>
                    <a:pt x="417" y="10"/>
                    <a:pt x="460" y="10"/>
                    <a:pt x="487" y="25"/>
                  </a:cubicBezTo>
                  <a:cubicBezTo>
                    <a:pt x="488" y="25"/>
                    <a:pt x="489" y="26"/>
                    <a:pt x="490"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7" name="Freeform 16">
              <a:extLst>
                <a:ext uri="{FF2B5EF4-FFF2-40B4-BE49-F238E27FC236}">
                  <a16:creationId xmlns:a16="http://schemas.microsoft.com/office/drawing/2014/main" id="{F619F28F-2CF3-4895-A76F-E0B3BD319D0D}"/>
                </a:ext>
              </a:extLst>
            </p:cNvPr>
            <p:cNvSpPr>
              <a:spLocks/>
            </p:cNvSpPr>
            <p:nvPr/>
          </p:nvSpPr>
          <p:spPr bwMode="auto">
            <a:xfrm>
              <a:off x="2798763" y="2832101"/>
              <a:ext cx="3240088" cy="1882775"/>
            </a:xfrm>
            <a:custGeom>
              <a:avLst/>
              <a:gdLst>
                <a:gd name="T0" fmla="*/ 0 w 514"/>
                <a:gd name="T1" fmla="*/ 149 h 298"/>
                <a:gd name="T2" fmla="*/ 68 w 514"/>
                <a:gd name="T3" fmla="*/ 109 h 298"/>
                <a:gd name="T4" fmla="*/ 76 w 514"/>
                <a:gd name="T5" fmla="*/ 107 h 298"/>
                <a:gd name="T6" fmla="*/ 84 w 514"/>
                <a:gd name="T7" fmla="*/ 109 h 298"/>
                <a:gd name="T8" fmla="*/ 86 w 514"/>
                <a:gd name="T9" fmla="*/ 111 h 298"/>
                <a:gd name="T10" fmla="*/ 105 w 514"/>
                <a:gd name="T11" fmla="*/ 127 h 298"/>
                <a:gd name="T12" fmla="*/ 159 w 514"/>
                <a:gd name="T13" fmla="*/ 141 h 298"/>
                <a:gd name="T14" fmla="*/ 216 w 514"/>
                <a:gd name="T15" fmla="*/ 126 h 298"/>
                <a:gd name="T16" fmla="*/ 238 w 514"/>
                <a:gd name="T17" fmla="*/ 93 h 298"/>
                <a:gd name="T18" fmla="*/ 216 w 514"/>
                <a:gd name="T19" fmla="*/ 60 h 298"/>
                <a:gd name="T20" fmla="*/ 213 w 514"/>
                <a:gd name="T21" fmla="*/ 58 h 298"/>
                <a:gd name="T22" fmla="*/ 186 w 514"/>
                <a:gd name="T23" fmla="*/ 48 h 298"/>
                <a:gd name="T24" fmla="*/ 182 w 514"/>
                <a:gd name="T25" fmla="*/ 46 h 298"/>
                <a:gd name="T26" fmla="*/ 180 w 514"/>
                <a:gd name="T27" fmla="*/ 44 h 298"/>
                <a:gd name="T28" fmla="*/ 182 w 514"/>
                <a:gd name="T29" fmla="*/ 43 h 298"/>
                <a:gd name="T30" fmla="*/ 256 w 514"/>
                <a:gd name="T31" fmla="*/ 0 h 298"/>
                <a:gd name="T32" fmla="*/ 330 w 514"/>
                <a:gd name="T33" fmla="*/ 43 h 298"/>
                <a:gd name="T34" fmla="*/ 344 w 514"/>
                <a:gd name="T35" fmla="*/ 46 h 298"/>
                <a:gd name="T36" fmla="*/ 363 w 514"/>
                <a:gd name="T37" fmla="*/ 38 h 298"/>
                <a:gd name="T38" fmla="*/ 380 w 514"/>
                <a:gd name="T39" fmla="*/ 23 h 298"/>
                <a:gd name="T40" fmla="*/ 427 w 514"/>
                <a:gd name="T41" fmla="*/ 13 h 298"/>
                <a:gd name="T42" fmla="*/ 474 w 514"/>
                <a:gd name="T43" fmla="*/ 24 h 298"/>
                <a:gd name="T44" fmla="*/ 476 w 514"/>
                <a:gd name="T45" fmla="*/ 25 h 298"/>
                <a:gd name="T46" fmla="*/ 495 w 514"/>
                <a:gd name="T47" fmla="*/ 50 h 298"/>
                <a:gd name="T48" fmla="*/ 476 w 514"/>
                <a:gd name="T49" fmla="*/ 76 h 298"/>
                <a:gd name="T50" fmla="*/ 452 w 514"/>
                <a:gd name="T51" fmla="*/ 85 h 298"/>
                <a:gd name="T52" fmla="*/ 438 w 514"/>
                <a:gd name="T53" fmla="*/ 97 h 298"/>
                <a:gd name="T54" fmla="*/ 445 w 514"/>
                <a:gd name="T55" fmla="*/ 109 h 298"/>
                <a:gd name="T56" fmla="*/ 514 w 514"/>
                <a:gd name="T57" fmla="*/ 149 h 298"/>
                <a:gd name="T58" fmla="*/ 258 w 514"/>
                <a:gd name="T59" fmla="*/ 298 h 298"/>
                <a:gd name="T60" fmla="*/ 0 w 514"/>
                <a:gd name="T61"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 h="298">
                  <a:moveTo>
                    <a:pt x="0" y="149"/>
                  </a:moveTo>
                  <a:cubicBezTo>
                    <a:pt x="68" y="109"/>
                    <a:pt x="68" y="109"/>
                    <a:pt x="68" y="109"/>
                  </a:cubicBezTo>
                  <a:cubicBezTo>
                    <a:pt x="71" y="108"/>
                    <a:pt x="73" y="107"/>
                    <a:pt x="76" y="107"/>
                  </a:cubicBezTo>
                  <a:cubicBezTo>
                    <a:pt x="79" y="107"/>
                    <a:pt x="82" y="108"/>
                    <a:pt x="84" y="109"/>
                  </a:cubicBezTo>
                  <a:cubicBezTo>
                    <a:pt x="85" y="110"/>
                    <a:pt x="86" y="110"/>
                    <a:pt x="86" y="111"/>
                  </a:cubicBezTo>
                  <a:cubicBezTo>
                    <a:pt x="90" y="117"/>
                    <a:pt x="96" y="123"/>
                    <a:pt x="105" y="127"/>
                  </a:cubicBezTo>
                  <a:cubicBezTo>
                    <a:pt x="119" y="136"/>
                    <a:pt x="139" y="141"/>
                    <a:pt x="159" y="141"/>
                  </a:cubicBezTo>
                  <a:cubicBezTo>
                    <a:pt x="181" y="141"/>
                    <a:pt x="201" y="135"/>
                    <a:pt x="216" y="126"/>
                  </a:cubicBezTo>
                  <a:cubicBezTo>
                    <a:pt x="230" y="117"/>
                    <a:pt x="238" y="105"/>
                    <a:pt x="238" y="93"/>
                  </a:cubicBezTo>
                  <a:cubicBezTo>
                    <a:pt x="238" y="80"/>
                    <a:pt x="230" y="68"/>
                    <a:pt x="216" y="60"/>
                  </a:cubicBezTo>
                  <a:cubicBezTo>
                    <a:pt x="215" y="59"/>
                    <a:pt x="214" y="58"/>
                    <a:pt x="213" y="58"/>
                  </a:cubicBezTo>
                  <a:cubicBezTo>
                    <a:pt x="206" y="53"/>
                    <a:pt x="196" y="50"/>
                    <a:pt x="186" y="48"/>
                  </a:cubicBezTo>
                  <a:cubicBezTo>
                    <a:pt x="185" y="47"/>
                    <a:pt x="183" y="47"/>
                    <a:pt x="182" y="46"/>
                  </a:cubicBezTo>
                  <a:cubicBezTo>
                    <a:pt x="181" y="45"/>
                    <a:pt x="180" y="45"/>
                    <a:pt x="180" y="44"/>
                  </a:cubicBezTo>
                  <a:cubicBezTo>
                    <a:pt x="180" y="44"/>
                    <a:pt x="181" y="44"/>
                    <a:pt x="182" y="43"/>
                  </a:cubicBezTo>
                  <a:cubicBezTo>
                    <a:pt x="256" y="0"/>
                    <a:pt x="256" y="0"/>
                    <a:pt x="256" y="0"/>
                  </a:cubicBezTo>
                  <a:cubicBezTo>
                    <a:pt x="330" y="43"/>
                    <a:pt x="330" y="43"/>
                    <a:pt x="330" y="43"/>
                  </a:cubicBezTo>
                  <a:cubicBezTo>
                    <a:pt x="334" y="45"/>
                    <a:pt x="339" y="46"/>
                    <a:pt x="344" y="46"/>
                  </a:cubicBezTo>
                  <a:cubicBezTo>
                    <a:pt x="350" y="46"/>
                    <a:pt x="359" y="44"/>
                    <a:pt x="363" y="38"/>
                  </a:cubicBezTo>
                  <a:cubicBezTo>
                    <a:pt x="366" y="33"/>
                    <a:pt x="372" y="28"/>
                    <a:pt x="380" y="23"/>
                  </a:cubicBezTo>
                  <a:cubicBezTo>
                    <a:pt x="393" y="17"/>
                    <a:pt x="409" y="13"/>
                    <a:pt x="427" y="13"/>
                  </a:cubicBezTo>
                  <a:cubicBezTo>
                    <a:pt x="444" y="13"/>
                    <a:pt x="461" y="17"/>
                    <a:pt x="474" y="24"/>
                  </a:cubicBezTo>
                  <a:cubicBezTo>
                    <a:pt x="475" y="24"/>
                    <a:pt x="475" y="25"/>
                    <a:pt x="476" y="25"/>
                  </a:cubicBezTo>
                  <a:cubicBezTo>
                    <a:pt x="488" y="32"/>
                    <a:pt x="495" y="41"/>
                    <a:pt x="495" y="50"/>
                  </a:cubicBezTo>
                  <a:cubicBezTo>
                    <a:pt x="495" y="60"/>
                    <a:pt x="488" y="69"/>
                    <a:pt x="476" y="76"/>
                  </a:cubicBezTo>
                  <a:cubicBezTo>
                    <a:pt x="469" y="80"/>
                    <a:pt x="461" y="83"/>
                    <a:pt x="452" y="85"/>
                  </a:cubicBezTo>
                  <a:cubicBezTo>
                    <a:pt x="444" y="86"/>
                    <a:pt x="439" y="91"/>
                    <a:pt x="438" y="97"/>
                  </a:cubicBezTo>
                  <a:cubicBezTo>
                    <a:pt x="437" y="102"/>
                    <a:pt x="440" y="106"/>
                    <a:pt x="445" y="109"/>
                  </a:cubicBezTo>
                  <a:cubicBezTo>
                    <a:pt x="514" y="149"/>
                    <a:pt x="514" y="149"/>
                    <a:pt x="514" y="149"/>
                  </a:cubicBezTo>
                  <a:cubicBezTo>
                    <a:pt x="258" y="298"/>
                    <a:pt x="258" y="298"/>
                    <a:pt x="258" y="298"/>
                  </a:cubicBezTo>
                  <a:lnTo>
                    <a:pt x="0" y="14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8" name="Freeform 17">
              <a:extLst>
                <a:ext uri="{FF2B5EF4-FFF2-40B4-BE49-F238E27FC236}">
                  <a16:creationId xmlns:a16="http://schemas.microsoft.com/office/drawing/2014/main" id="{74414DBB-1050-40F8-9C91-E4016B883648}"/>
                </a:ext>
              </a:extLst>
            </p:cNvPr>
            <p:cNvSpPr>
              <a:spLocks/>
            </p:cNvSpPr>
            <p:nvPr/>
          </p:nvSpPr>
          <p:spPr bwMode="auto">
            <a:xfrm>
              <a:off x="4425951" y="3773488"/>
              <a:ext cx="1682750" cy="1276350"/>
            </a:xfrm>
            <a:custGeom>
              <a:avLst/>
              <a:gdLst>
                <a:gd name="T0" fmla="*/ 1060 w 1060"/>
                <a:gd name="T1" fmla="*/ 0 h 804"/>
                <a:gd name="T2" fmla="*/ 1060 w 1060"/>
                <a:gd name="T3" fmla="*/ 187 h 804"/>
                <a:gd name="T4" fmla="*/ 0 w 1060"/>
                <a:gd name="T5" fmla="*/ 804 h 804"/>
                <a:gd name="T6" fmla="*/ 0 w 1060"/>
                <a:gd name="T7" fmla="*/ 617 h 804"/>
                <a:gd name="T8" fmla="*/ 1060 w 1060"/>
                <a:gd name="T9" fmla="*/ 0 h 804"/>
              </a:gdLst>
              <a:ahLst/>
              <a:cxnLst>
                <a:cxn ang="0">
                  <a:pos x="T0" y="T1"/>
                </a:cxn>
                <a:cxn ang="0">
                  <a:pos x="T2" y="T3"/>
                </a:cxn>
                <a:cxn ang="0">
                  <a:pos x="T4" y="T5"/>
                </a:cxn>
                <a:cxn ang="0">
                  <a:pos x="T6" y="T7"/>
                </a:cxn>
                <a:cxn ang="0">
                  <a:pos x="T8" y="T9"/>
                </a:cxn>
              </a:cxnLst>
              <a:rect l="0" t="0" r="r" b="b"/>
              <a:pathLst>
                <a:path w="1060" h="804">
                  <a:moveTo>
                    <a:pt x="1060" y="0"/>
                  </a:moveTo>
                  <a:lnTo>
                    <a:pt x="1060" y="187"/>
                  </a:lnTo>
                  <a:lnTo>
                    <a:pt x="0" y="804"/>
                  </a:lnTo>
                  <a:lnTo>
                    <a:pt x="0" y="617"/>
                  </a:lnTo>
                  <a:lnTo>
                    <a:pt x="1060"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59" name="Freeform 18">
              <a:extLst>
                <a:ext uri="{FF2B5EF4-FFF2-40B4-BE49-F238E27FC236}">
                  <a16:creationId xmlns:a16="http://schemas.microsoft.com/office/drawing/2014/main" id="{59A2E035-D22D-4EA9-833F-280765309CDC}"/>
                </a:ext>
              </a:extLst>
            </p:cNvPr>
            <p:cNvSpPr>
              <a:spLocks/>
            </p:cNvSpPr>
            <p:nvPr/>
          </p:nvSpPr>
          <p:spPr bwMode="auto">
            <a:xfrm>
              <a:off x="2728913" y="3773488"/>
              <a:ext cx="1697038" cy="1276350"/>
            </a:xfrm>
            <a:custGeom>
              <a:avLst/>
              <a:gdLst>
                <a:gd name="T0" fmla="*/ 1069 w 1069"/>
                <a:gd name="T1" fmla="*/ 617 h 804"/>
                <a:gd name="T2" fmla="*/ 1069 w 1069"/>
                <a:gd name="T3" fmla="*/ 804 h 804"/>
                <a:gd name="T4" fmla="*/ 0 w 1069"/>
                <a:gd name="T5" fmla="*/ 187 h 804"/>
                <a:gd name="T6" fmla="*/ 0 w 1069"/>
                <a:gd name="T7" fmla="*/ 0 h 804"/>
                <a:gd name="T8" fmla="*/ 1069 w 1069"/>
                <a:gd name="T9" fmla="*/ 617 h 804"/>
              </a:gdLst>
              <a:ahLst/>
              <a:cxnLst>
                <a:cxn ang="0">
                  <a:pos x="T0" y="T1"/>
                </a:cxn>
                <a:cxn ang="0">
                  <a:pos x="T2" y="T3"/>
                </a:cxn>
                <a:cxn ang="0">
                  <a:pos x="T4" y="T5"/>
                </a:cxn>
                <a:cxn ang="0">
                  <a:pos x="T6" y="T7"/>
                </a:cxn>
                <a:cxn ang="0">
                  <a:pos x="T8" y="T9"/>
                </a:cxn>
              </a:cxnLst>
              <a:rect l="0" t="0" r="r" b="b"/>
              <a:pathLst>
                <a:path w="1069" h="804">
                  <a:moveTo>
                    <a:pt x="1069" y="617"/>
                  </a:moveTo>
                  <a:lnTo>
                    <a:pt x="1069" y="804"/>
                  </a:lnTo>
                  <a:lnTo>
                    <a:pt x="0" y="187"/>
                  </a:lnTo>
                  <a:lnTo>
                    <a:pt x="0" y="0"/>
                  </a:lnTo>
                  <a:lnTo>
                    <a:pt x="1069" y="61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0" name="Freeform 19">
              <a:extLst>
                <a:ext uri="{FF2B5EF4-FFF2-40B4-BE49-F238E27FC236}">
                  <a16:creationId xmlns:a16="http://schemas.microsoft.com/office/drawing/2014/main" id="{242ABD1E-FC01-40E9-ABF3-0658F0952612}"/>
                </a:ext>
              </a:extLst>
            </p:cNvPr>
            <p:cNvSpPr>
              <a:spLocks/>
            </p:cNvSpPr>
            <p:nvPr/>
          </p:nvSpPr>
          <p:spPr bwMode="auto">
            <a:xfrm>
              <a:off x="7281863" y="2794001"/>
              <a:ext cx="509588" cy="612775"/>
            </a:xfrm>
            <a:custGeom>
              <a:avLst/>
              <a:gdLst>
                <a:gd name="T0" fmla="*/ 5 w 81"/>
                <a:gd name="T1" fmla="*/ 44 h 97"/>
                <a:gd name="T2" fmla="*/ 4 w 81"/>
                <a:gd name="T3" fmla="*/ 44 h 97"/>
                <a:gd name="T4" fmla="*/ 4 w 81"/>
                <a:gd name="T5" fmla="*/ 45 h 97"/>
                <a:gd name="T6" fmla="*/ 4 w 81"/>
                <a:gd name="T7" fmla="*/ 45 h 97"/>
                <a:gd name="T8" fmla="*/ 3 w 81"/>
                <a:gd name="T9" fmla="*/ 45 h 97"/>
                <a:gd name="T10" fmla="*/ 3 w 81"/>
                <a:gd name="T11" fmla="*/ 46 h 97"/>
                <a:gd name="T12" fmla="*/ 2 w 81"/>
                <a:gd name="T13" fmla="*/ 46 h 97"/>
                <a:gd name="T14" fmla="*/ 2 w 81"/>
                <a:gd name="T15" fmla="*/ 46 h 97"/>
                <a:gd name="T16" fmla="*/ 2 w 81"/>
                <a:gd name="T17" fmla="*/ 47 h 97"/>
                <a:gd name="T18" fmla="*/ 2 w 81"/>
                <a:gd name="T19" fmla="*/ 47 h 97"/>
                <a:gd name="T20" fmla="*/ 1 w 81"/>
                <a:gd name="T21" fmla="*/ 47 h 97"/>
                <a:gd name="T22" fmla="*/ 1 w 81"/>
                <a:gd name="T23" fmla="*/ 47 h 97"/>
                <a:gd name="T24" fmla="*/ 1 w 81"/>
                <a:gd name="T25" fmla="*/ 48 h 97"/>
                <a:gd name="T26" fmla="*/ 1 w 81"/>
                <a:gd name="T27" fmla="*/ 48 h 97"/>
                <a:gd name="T28" fmla="*/ 1 w 81"/>
                <a:gd name="T29" fmla="*/ 48 h 97"/>
                <a:gd name="T30" fmla="*/ 1 w 81"/>
                <a:gd name="T31" fmla="*/ 49 h 97"/>
                <a:gd name="T32" fmla="*/ 0 w 81"/>
                <a:gd name="T33" fmla="*/ 49 h 97"/>
                <a:gd name="T34" fmla="*/ 0 w 81"/>
                <a:gd name="T35" fmla="*/ 49 h 97"/>
                <a:gd name="T36" fmla="*/ 0 w 81"/>
                <a:gd name="T37" fmla="*/ 49 h 97"/>
                <a:gd name="T38" fmla="*/ 0 w 81"/>
                <a:gd name="T39" fmla="*/ 50 h 97"/>
                <a:gd name="T40" fmla="*/ 0 w 81"/>
                <a:gd name="T41" fmla="*/ 50 h 97"/>
                <a:gd name="T42" fmla="*/ 0 w 81"/>
                <a:gd name="T43" fmla="*/ 50 h 97"/>
                <a:gd name="T44" fmla="*/ 0 w 81"/>
                <a:gd name="T45" fmla="*/ 50 h 97"/>
                <a:gd name="T46" fmla="*/ 0 w 81"/>
                <a:gd name="T47" fmla="*/ 97 h 97"/>
                <a:gd name="T48" fmla="*/ 0 w 81"/>
                <a:gd name="T49" fmla="*/ 97 h 97"/>
                <a:gd name="T50" fmla="*/ 0 w 81"/>
                <a:gd name="T51" fmla="*/ 96 h 97"/>
                <a:gd name="T52" fmla="*/ 0 w 81"/>
                <a:gd name="T53" fmla="*/ 96 h 97"/>
                <a:gd name="T54" fmla="*/ 0 w 81"/>
                <a:gd name="T55" fmla="*/ 96 h 97"/>
                <a:gd name="T56" fmla="*/ 1 w 81"/>
                <a:gd name="T57" fmla="*/ 95 h 97"/>
                <a:gd name="T58" fmla="*/ 1 w 81"/>
                <a:gd name="T59" fmla="*/ 95 h 97"/>
                <a:gd name="T60" fmla="*/ 1 w 81"/>
                <a:gd name="T61" fmla="*/ 94 h 97"/>
                <a:gd name="T62" fmla="*/ 1 w 81"/>
                <a:gd name="T63" fmla="*/ 94 h 97"/>
                <a:gd name="T64" fmla="*/ 2 w 81"/>
                <a:gd name="T65" fmla="*/ 93 h 97"/>
                <a:gd name="T66" fmla="*/ 2 w 81"/>
                <a:gd name="T67" fmla="*/ 93 h 97"/>
                <a:gd name="T68" fmla="*/ 2 w 81"/>
                <a:gd name="T69" fmla="*/ 93 h 97"/>
                <a:gd name="T70" fmla="*/ 3 w 81"/>
                <a:gd name="T71" fmla="*/ 92 h 97"/>
                <a:gd name="T72" fmla="*/ 3 w 81"/>
                <a:gd name="T73" fmla="*/ 92 h 97"/>
                <a:gd name="T74" fmla="*/ 4 w 81"/>
                <a:gd name="T75" fmla="*/ 91 h 97"/>
                <a:gd name="T76" fmla="*/ 5 w 81"/>
                <a:gd name="T77" fmla="*/ 91 h 97"/>
                <a:gd name="T78" fmla="*/ 81 w 81"/>
                <a:gd name="T79" fmla="*/ 47 h 97"/>
                <a:gd name="T80" fmla="*/ 81 w 81"/>
                <a:gd name="T81" fmla="*/ 0 h 97"/>
                <a:gd name="T82" fmla="*/ 5 w 81"/>
                <a:gd name="T83"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97">
                  <a:moveTo>
                    <a:pt x="5" y="44"/>
                  </a:moveTo>
                  <a:cubicBezTo>
                    <a:pt x="5" y="44"/>
                    <a:pt x="5" y="44"/>
                    <a:pt x="4" y="44"/>
                  </a:cubicBezTo>
                  <a:cubicBezTo>
                    <a:pt x="4" y="44"/>
                    <a:pt x="4" y="44"/>
                    <a:pt x="4" y="45"/>
                  </a:cubicBezTo>
                  <a:cubicBezTo>
                    <a:pt x="4" y="45"/>
                    <a:pt x="4" y="45"/>
                    <a:pt x="4" y="45"/>
                  </a:cubicBezTo>
                  <a:cubicBezTo>
                    <a:pt x="3" y="45"/>
                    <a:pt x="3" y="45"/>
                    <a:pt x="3" y="45"/>
                  </a:cubicBezTo>
                  <a:cubicBezTo>
                    <a:pt x="3" y="45"/>
                    <a:pt x="3" y="46"/>
                    <a:pt x="3" y="46"/>
                  </a:cubicBezTo>
                  <a:cubicBezTo>
                    <a:pt x="3" y="46"/>
                    <a:pt x="3" y="46"/>
                    <a:pt x="2" y="46"/>
                  </a:cubicBezTo>
                  <a:cubicBezTo>
                    <a:pt x="2" y="46"/>
                    <a:pt x="2" y="46"/>
                    <a:pt x="2" y="46"/>
                  </a:cubicBezTo>
                  <a:cubicBezTo>
                    <a:pt x="2" y="46"/>
                    <a:pt x="2" y="46"/>
                    <a:pt x="2" y="47"/>
                  </a:cubicBezTo>
                  <a:cubicBezTo>
                    <a:pt x="2" y="47"/>
                    <a:pt x="2" y="47"/>
                    <a:pt x="2" y="47"/>
                  </a:cubicBezTo>
                  <a:cubicBezTo>
                    <a:pt x="1" y="47"/>
                    <a:pt x="1" y="47"/>
                    <a:pt x="1" y="47"/>
                  </a:cubicBezTo>
                  <a:cubicBezTo>
                    <a:pt x="1" y="47"/>
                    <a:pt x="1" y="47"/>
                    <a:pt x="1" y="47"/>
                  </a:cubicBezTo>
                  <a:cubicBezTo>
                    <a:pt x="1" y="48"/>
                    <a:pt x="1" y="48"/>
                    <a:pt x="1" y="48"/>
                  </a:cubicBezTo>
                  <a:cubicBezTo>
                    <a:pt x="1" y="48"/>
                    <a:pt x="1" y="48"/>
                    <a:pt x="1" y="48"/>
                  </a:cubicBezTo>
                  <a:cubicBezTo>
                    <a:pt x="1" y="48"/>
                    <a:pt x="1" y="48"/>
                    <a:pt x="1" y="48"/>
                  </a:cubicBezTo>
                  <a:cubicBezTo>
                    <a:pt x="1" y="48"/>
                    <a:pt x="1" y="48"/>
                    <a:pt x="1" y="49"/>
                  </a:cubicBezTo>
                  <a:cubicBezTo>
                    <a:pt x="0" y="49"/>
                    <a:pt x="0" y="49"/>
                    <a:pt x="0" y="49"/>
                  </a:cubicBezTo>
                  <a:cubicBezTo>
                    <a:pt x="0" y="49"/>
                    <a:pt x="0" y="49"/>
                    <a:pt x="0" y="49"/>
                  </a:cubicBezTo>
                  <a:cubicBezTo>
                    <a:pt x="0" y="49"/>
                    <a:pt x="0" y="49"/>
                    <a:pt x="0" y="49"/>
                  </a:cubicBezTo>
                  <a:cubicBezTo>
                    <a:pt x="0" y="49"/>
                    <a:pt x="0" y="49"/>
                    <a:pt x="0" y="50"/>
                  </a:cubicBezTo>
                  <a:cubicBezTo>
                    <a:pt x="0" y="50"/>
                    <a:pt x="0" y="50"/>
                    <a:pt x="0" y="50"/>
                  </a:cubicBezTo>
                  <a:cubicBezTo>
                    <a:pt x="0" y="50"/>
                    <a:pt x="0" y="50"/>
                    <a:pt x="0" y="50"/>
                  </a:cubicBezTo>
                  <a:cubicBezTo>
                    <a:pt x="0" y="50"/>
                    <a:pt x="0" y="50"/>
                    <a:pt x="0" y="50"/>
                  </a:cubicBezTo>
                  <a:cubicBezTo>
                    <a:pt x="0" y="97"/>
                    <a:pt x="0" y="97"/>
                    <a:pt x="0" y="97"/>
                  </a:cubicBezTo>
                  <a:cubicBezTo>
                    <a:pt x="0" y="97"/>
                    <a:pt x="0" y="97"/>
                    <a:pt x="0" y="97"/>
                  </a:cubicBezTo>
                  <a:cubicBezTo>
                    <a:pt x="0" y="97"/>
                    <a:pt x="0" y="97"/>
                    <a:pt x="0" y="96"/>
                  </a:cubicBezTo>
                  <a:cubicBezTo>
                    <a:pt x="0" y="96"/>
                    <a:pt x="0" y="96"/>
                    <a:pt x="0" y="96"/>
                  </a:cubicBezTo>
                  <a:cubicBezTo>
                    <a:pt x="0" y="96"/>
                    <a:pt x="0" y="96"/>
                    <a:pt x="0" y="96"/>
                  </a:cubicBezTo>
                  <a:cubicBezTo>
                    <a:pt x="0" y="95"/>
                    <a:pt x="0" y="95"/>
                    <a:pt x="1" y="95"/>
                  </a:cubicBezTo>
                  <a:cubicBezTo>
                    <a:pt x="1" y="95"/>
                    <a:pt x="1" y="95"/>
                    <a:pt x="1" y="95"/>
                  </a:cubicBezTo>
                  <a:cubicBezTo>
                    <a:pt x="1" y="95"/>
                    <a:pt x="1" y="94"/>
                    <a:pt x="1" y="94"/>
                  </a:cubicBezTo>
                  <a:cubicBezTo>
                    <a:pt x="1" y="94"/>
                    <a:pt x="1" y="94"/>
                    <a:pt x="1" y="94"/>
                  </a:cubicBezTo>
                  <a:cubicBezTo>
                    <a:pt x="1" y="94"/>
                    <a:pt x="1" y="94"/>
                    <a:pt x="2" y="93"/>
                  </a:cubicBezTo>
                  <a:cubicBezTo>
                    <a:pt x="2" y="93"/>
                    <a:pt x="2" y="93"/>
                    <a:pt x="2" y="93"/>
                  </a:cubicBezTo>
                  <a:cubicBezTo>
                    <a:pt x="2" y="93"/>
                    <a:pt x="2" y="93"/>
                    <a:pt x="2" y="93"/>
                  </a:cubicBezTo>
                  <a:cubicBezTo>
                    <a:pt x="3" y="92"/>
                    <a:pt x="3" y="92"/>
                    <a:pt x="3" y="92"/>
                  </a:cubicBezTo>
                  <a:cubicBezTo>
                    <a:pt x="3" y="92"/>
                    <a:pt x="3" y="92"/>
                    <a:pt x="3" y="92"/>
                  </a:cubicBezTo>
                  <a:cubicBezTo>
                    <a:pt x="4" y="92"/>
                    <a:pt x="4" y="92"/>
                    <a:pt x="4" y="91"/>
                  </a:cubicBezTo>
                  <a:cubicBezTo>
                    <a:pt x="4" y="91"/>
                    <a:pt x="4" y="91"/>
                    <a:pt x="5" y="91"/>
                  </a:cubicBezTo>
                  <a:cubicBezTo>
                    <a:pt x="81" y="47"/>
                    <a:pt x="81" y="47"/>
                    <a:pt x="81" y="47"/>
                  </a:cubicBezTo>
                  <a:cubicBezTo>
                    <a:pt x="81" y="0"/>
                    <a:pt x="81" y="0"/>
                    <a:pt x="81" y="0"/>
                  </a:cubicBezTo>
                  <a:lnTo>
                    <a:pt x="5" y="44"/>
                  </a:lnTo>
                  <a:close/>
                </a:path>
              </a:pathLst>
            </a:custGeom>
            <a:solidFill>
              <a:srgbClr val="0D4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1" name="Freeform 20">
              <a:extLst>
                <a:ext uri="{FF2B5EF4-FFF2-40B4-BE49-F238E27FC236}">
                  <a16:creationId xmlns:a16="http://schemas.microsoft.com/office/drawing/2014/main" id="{399BFAED-54F0-4393-89F6-CF2D54A40A61}"/>
                </a:ext>
              </a:extLst>
            </p:cNvPr>
            <p:cNvSpPr>
              <a:spLocks/>
            </p:cNvSpPr>
            <p:nvPr/>
          </p:nvSpPr>
          <p:spPr bwMode="auto">
            <a:xfrm>
              <a:off x="6108701" y="3419476"/>
              <a:ext cx="1531938" cy="650875"/>
            </a:xfrm>
            <a:custGeom>
              <a:avLst/>
              <a:gdLst>
                <a:gd name="T0" fmla="*/ 243 w 243"/>
                <a:gd name="T1" fmla="*/ 4 h 103"/>
                <a:gd name="T2" fmla="*/ 242 w 243"/>
                <a:gd name="T3" fmla="*/ 9 h 103"/>
                <a:gd name="T4" fmla="*/ 240 w 243"/>
                <a:gd name="T5" fmla="*/ 13 h 103"/>
                <a:gd name="T6" fmla="*/ 237 w 243"/>
                <a:gd name="T7" fmla="*/ 17 h 103"/>
                <a:gd name="T8" fmla="*/ 232 w 243"/>
                <a:gd name="T9" fmla="*/ 22 h 103"/>
                <a:gd name="T10" fmla="*/ 228 w 243"/>
                <a:gd name="T11" fmla="*/ 26 h 103"/>
                <a:gd name="T12" fmla="*/ 220 w 243"/>
                <a:gd name="T13" fmla="*/ 31 h 103"/>
                <a:gd name="T14" fmla="*/ 213 w 243"/>
                <a:gd name="T15" fmla="*/ 34 h 103"/>
                <a:gd name="T16" fmla="*/ 205 w 243"/>
                <a:gd name="T17" fmla="*/ 37 h 103"/>
                <a:gd name="T18" fmla="*/ 198 w 243"/>
                <a:gd name="T19" fmla="*/ 39 h 103"/>
                <a:gd name="T20" fmla="*/ 192 w 243"/>
                <a:gd name="T21" fmla="*/ 40 h 103"/>
                <a:gd name="T22" fmla="*/ 182 w 243"/>
                <a:gd name="T23" fmla="*/ 41 h 103"/>
                <a:gd name="T24" fmla="*/ 174 w 243"/>
                <a:gd name="T25" fmla="*/ 42 h 103"/>
                <a:gd name="T26" fmla="*/ 166 w 243"/>
                <a:gd name="T27" fmla="*/ 42 h 103"/>
                <a:gd name="T28" fmla="*/ 159 w 243"/>
                <a:gd name="T29" fmla="*/ 42 h 103"/>
                <a:gd name="T30" fmla="*/ 152 w 243"/>
                <a:gd name="T31" fmla="*/ 41 h 103"/>
                <a:gd name="T32" fmla="*/ 145 w 243"/>
                <a:gd name="T33" fmla="*/ 39 h 103"/>
                <a:gd name="T34" fmla="*/ 137 w 243"/>
                <a:gd name="T35" fmla="*/ 37 h 103"/>
                <a:gd name="T36" fmla="*/ 128 w 243"/>
                <a:gd name="T37" fmla="*/ 34 h 103"/>
                <a:gd name="T38" fmla="*/ 118 w 243"/>
                <a:gd name="T39" fmla="*/ 30 h 103"/>
                <a:gd name="T40" fmla="*/ 97 w 243"/>
                <a:gd name="T41" fmla="*/ 11 h 103"/>
                <a:gd name="T42" fmla="*/ 94 w 243"/>
                <a:gd name="T43" fmla="*/ 10 h 103"/>
                <a:gd name="T44" fmla="*/ 92 w 243"/>
                <a:gd name="T45" fmla="*/ 10 h 103"/>
                <a:gd name="T46" fmla="*/ 90 w 243"/>
                <a:gd name="T47" fmla="*/ 9 h 103"/>
                <a:gd name="T48" fmla="*/ 88 w 243"/>
                <a:gd name="T49" fmla="*/ 9 h 103"/>
                <a:gd name="T50" fmla="*/ 86 w 243"/>
                <a:gd name="T51" fmla="*/ 9 h 103"/>
                <a:gd name="T52" fmla="*/ 83 w 243"/>
                <a:gd name="T53" fmla="*/ 9 h 103"/>
                <a:gd name="T54" fmla="*/ 81 w 243"/>
                <a:gd name="T55" fmla="*/ 10 h 103"/>
                <a:gd name="T56" fmla="*/ 78 w 243"/>
                <a:gd name="T57" fmla="*/ 11 h 103"/>
                <a:gd name="T58" fmla="*/ 0 w 243"/>
                <a:gd name="T59" fmla="*/ 103 h 103"/>
                <a:gd name="T60" fmla="*/ 79 w 243"/>
                <a:gd name="T61" fmla="*/ 57 h 103"/>
                <a:gd name="T62" fmla="*/ 82 w 243"/>
                <a:gd name="T63" fmla="*/ 56 h 103"/>
                <a:gd name="T64" fmla="*/ 86 w 243"/>
                <a:gd name="T65" fmla="*/ 56 h 103"/>
                <a:gd name="T66" fmla="*/ 89 w 243"/>
                <a:gd name="T67" fmla="*/ 56 h 103"/>
                <a:gd name="T68" fmla="*/ 92 w 243"/>
                <a:gd name="T69" fmla="*/ 56 h 103"/>
                <a:gd name="T70" fmla="*/ 96 w 243"/>
                <a:gd name="T71" fmla="*/ 57 h 103"/>
                <a:gd name="T72" fmla="*/ 102 w 243"/>
                <a:gd name="T73" fmla="*/ 62 h 103"/>
                <a:gd name="T74" fmla="*/ 125 w 243"/>
                <a:gd name="T75" fmla="*/ 80 h 103"/>
                <a:gd name="T76" fmla="*/ 133 w 243"/>
                <a:gd name="T77" fmla="*/ 83 h 103"/>
                <a:gd name="T78" fmla="*/ 138 w 243"/>
                <a:gd name="T79" fmla="*/ 85 h 103"/>
                <a:gd name="T80" fmla="*/ 145 w 243"/>
                <a:gd name="T81" fmla="*/ 86 h 103"/>
                <a:gd name="T82" fmla="*/ 152 w 243"/>
                <a:gd name="T83" fmla="*/ 88 h 103"/>
                <a:gd name="T84" fmla="*/ 157 w 243"/>
                <a:gd name="T85" fmla="*/ 88 h 103"/>
                <a:gd name="T86" fmla="*/ 162 w 243"/>
                <a:gd name="T87" fmla="*/ 89 h 103"/>
                <a:gd name="T88" fmla="*/ 167 w 243"/>
                <a:gd name="T89" fmla="*/ 89 h 103"/>
                <a:gd name="T90" fmla="*/ 175 w 243"/>
                <a:gd name="T91" fmla="*/ 89 h 103"/>
                <a:gd name="T92" fmla="*/ 182 w 243"/>
                <a:gd name="T93" fmla="*/ 88 h 103"/>
                <a:gd name="T94" fmla="*/ 188 w 243"/>
                <a:gd name="T95" fmla="*/ 88 h 103"/>
                <a:gd name="T96" fmla="*/ 195 w 243"/>
                <a:gd name="T97" fmla="*/ 86 h 103"/>
                <a:gd name="T98" fmla="*/ 202 w 243"/>
                <a:gd name="T99" fmla="*/ 85 h 103"/>
                <a:gd name="T100" fmla="*/ 206 w 243"/>
                <a:gd name="T101" fmla="*/ 84 h 103"/>
                <a:gd name="T102" fmla="*/ 214 w 243"/>
                <a:gd name="T103" fmla="*/ 81 h 103"/>
                <a:gd name="T104" fmla="*/ 223 w 243"/>
                <a:gd name="T105" fmla="*/ 76 h 103"/>
                <a:gd name="T106" fmla="*/ 228 w 243"/>
                <a:gd name="T107" fmla="*/ 73 h 103"/>
                <a:gd name="T108" fmla="*/ 232 w 243"/>
                <a:gd name="T109" fmla="*/ 69 h 103"/>
                <a:gd name="T110" fmla="*/ 236 w 243"/>
                <a:gd name="T111" fmla="*/ 65 h 103"/>
                <a:gd name="T112" fmla="*/ 239 w 243"/>
                <a:gd name="T113" fmla="*/ 62 h 103"/>
                <a:gd name="T114" fmla="*/ 240 w 243"/>
                <a:gd name="T115" fmla="*/ 58 h 103"/>
                <a:gd name="T116" fmla="*/ 242 w 243"/>
                <a:gd name="T117" fmla="*/ 55 h 103"/>
                <a:gd name="T118" fmla="*/ 243 w 243"/>
                <a:gd name="T119" fmla="*/ 52 h 103"/>
                <a:gd name="T120" fmla="*/ 243 w 243"/>
                <a:gd name="T121" fmla="*/ 48 h 103"/>
                <a:gd name="T122" fmla="*/ 243 w 243"/>
                <a:gd name="T123"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03">
                  <a:moveTo>
                    <a:pt x="243" y="1"/>
                  </a:moveTo>
                  <a:cubicBezTo>
                    <a:pt x="243" y="2"/>
                    <a:pt x="243" y="2"/>
                    <a:pt x="243" y="2"/>
                  </a:cubicBezTo>
                  <a:cubicBezTo>
                    <a:pt x="243" y="3"/>
                    <a:pt x="243" y="3"/>
                    <a:pt x="243" y="3"/>
                  </a:cubicBezTo>
                  <a:cubicBezTo>
                    <a:pt x="243" y="4"/>
                    <a:pt x="243" y="4"/>
                    <a:pt x="243" y="4"/>
                  </a:cubicBezTo>
                  <a:cubicBezTo>
                    <a:pt x="243" y="5"/>
                    <a:pt x="243" y="5"/>
                    <a:pt x="243" y="5"/>
                  </a:cubicBezTo>
                  <a:cubicBezTo>
                    <a:pt x="243" y="6"/>
                    <a:pt x="243" y="6"/>
                    <a:pt x="243" y="6"/>
                  </a:cubicBezTo>
                  <a:cubicBezTo>
                    <a:pt x="242" y="7"/>
                    <a:pt x="242" y="7"/>
                    <a:pt x="242" y="8"/>
                  </a:cubicBezTo>
                  <a:cubicBezTo>
                    <a:pt x="242" y="8"/>
                    <a:pt x="242" y="8"/>
                    <a:pt x="242" y="9"/>
                  </a:cubicBezTo>
                  <a:cubicBezTo>
                    <a:pt x="242" y="9"/>
                    <a:pt x="242" y="9"/>
                    <a:pt x="241" y="10"/>
                  </a:cubicBezTo>
                  <a:cubicBezTo>
                    <a:pt x="241" y="10"/>
                    <a:pt x="241" y="10"/>
                    <a:pt x="241" y="11"/>
                  </a:cubicBezTo>
                  <a:cubicBezTo>
                    <a:pt x="241" y="11"/>
                    <a:pt x="241" y="11"/>
                    <a:pt x="241" y="12"/>
                  </a:cubicBezTo>
                  <a:cubicBezTo>
                    <a:pt x="240" y="12"/>
                    <a:pt x="240" y="12"/>
                    <a:pt x="240" y="13"/>
                  </a:cubicBezTo>
                  <a:cubicBezTo>
                    <a:pt x="240" y="13"/>
                    <a:pt x="240" y="13"/>
                    <a:pt x="239" y="14"/>
                  </a:cubicBezTo>
                  <a:cubicBezTo>
                    <a:pt x="239" y="14"/>
                    <a:pt x="239" y="14"/>
                    <a:pt x="239" y="15"/>
                  </a:cubicBezTo>
                  <a:cubicBezTo>
                    <a:pt x="239" y="15"/>
                    <a:pt x="238" y="15"/>
                    <a:pt x="238" y="16"/>
                  </a:cubicBezTo>
                  <a:cubicBezTo>
                    <a:pt x="238" y="16"/>
                    <a:pt x="238" y="17"/>
                    <a:pt x="237" y="17"/>
                  </a:cubicBezTo>
                  <a:cubicBezTo>
                    <a:pt x="237" y="17"/>
                    <a:pt x="237" y="17"/>
                    <a:pt x="237" y="18"/>
                  </a:cubicBezTo>
                  <a:cubicBezTo>
                    <a:pt x="236" y="18"/>
                    <a:pt x="236" y="19"/>
                    <a:pt x="235" y="19"/>
                  </a:cubicBezTo>
                  <a:cubicBezTo>
                    <a:pt x="235" y="20"/>
                    <a:pt x="235" y="20"/>
                    <a:pt x="235" y="20"/>
                  </a:cubicBezTo>
                  <a:cubicBezTo>
                    <a:pt x="234" y="21"/>
                    <a:pt x="233" y="21"/>
                    <a:pt x="232" y="22"/>
                  </a:cubicBezTo>
                  <a:cubicBezTo>
                    <a:pt x="232" y="23"/>
                    <a:pt x="232" y="23"/>
                    <a:pt x="231" y="23"/>
                  </a:cubicBezTo>
                  <a:cubicBezTo>
                    <a:pt x="231" y="24"/>
                    <a:pt x="231" y="24"/>
                    <a:pt x="230" y="24"/>
                  </a:cubicBezTo>
                  <a:cubicBezTo>
                    <a:pt x="230" y="24"/>
                    <a:pt x="229" y="25"/>
                    <a:pt x="229" y="25"/>
                  </a:cubicBezTo>
                  <a:cubicBezTo>
                    <a:pt x="228" y="26"/>
                    <a:pt x="228" y="26"/>
                    <a:pt x="228" y="26"/>
                  </a:cubicBezTo>
                  <a:cubicBezTo>
                    <a:pt x="227" y="26"/>
                    <a:pt x="226" y="27"/>
                    <a:pt x="226" y="28"/>
                  </a:cubicBezTo>
                  <a:cubicBezTo>
                    <a:pt x="225" y="28"/>
                    <a:pt x="225" y="28"/>
                    <a:pt x="225" y="28"/>
                  </a:cubicBezTo>
                  <a:cubicBezTo>
                    <a:pt x="224" y="28"/>
                    <a:pt x="224" y="29"/>
                    <a:pt x="223" y="29"/>
                  </a:cubicBezTo>
                  <a:cubicBezTo>
                    <a:pt x="222" y="30"/>
                    <a:pt x="221" y="30"/>
                    <a:pt x="220" y="31"/>
                  </a:cubicBezTo>
                  <a:cubicBezTo>
                    <a:pt x="219" y="31"/>
                    <a:pt x="218" y="32"/>
                    <a:pt x="217" y="32"/>
                  </a:cubicBezTo>
                  <a:cubicBezTo>
                    <a:pt x="217" y="32"/>
                    <a:pt x="216" y="33"/>
                    <a:pt x="216" y="33"/>
                  </a:cubicBezTo>
                  <a:cubicBezTo>
                    <a:pt x="215" y="33"/>
                    <a:pt x="215" y="33"/>
                    <a:pt x="214" y="34"/>
                  </a:cubicBezTo>
                  <a:cubicBezTo>
                    <a:pt x="214" y="34"/>
                    <a:pt x="213" y="34"/>
                    <a:pt x="213" y="34"/>
                  </a:cubicBezTo>
                  <a:cubicBezTo>
                    <a:pt x="212" y="35"/>
                    <a:pt x="211" y="35"/>
                    <a:pt x="210" y="35"/>
                  </a:cubicBezTo>
                  <a:cubicBezTo>
                    <a:pt x="210" y="35"/>
                    <a:pt x="210" y="35"/>
                    <a:pt x="209" y="36"/>
                  </a:cubicBezTo>
                  <a:cubicBezTo>
                    <a:pt x="208" y="36"/>
                    <a:pt x="207" y="36"/>
                    <a:pt x="206" y="37"/>
                  </a:cubicBezTo>
                  <a:cubicBezTo>
                    <a:pt x="206" y="37"/>
                    <a:pt x="206" y="37"/>
                    <a:pt x="205" y="37"/>
                  </a:cubicBezTo>
                  <a:cubicBezTo>
                    <a:pt x="205" y="37"/>
                    <a:pt x="204" y="37"/>
                    <a:pt x="203" y="38"/>
                  </a:cubicBezTo>
                  <a:cubicBezTo>
                    <a:pt x="203" y="38"/>
                    <a:pt x="202" y="38"/>
                    <a:pt x="202" y="38"/>
                  </a:cubicBezTo>
                  <a:cubicBezTo>
                    <a:pt x="201" y="38"/>
                    <a:pt x="200" y="38"/>
                    <a:pt x="200" y="39"/>
                  </a:cubicBezTo>
                  <a:cubicBezTo>
                    <a:pt x="199" y="39"/>
                    <a:pt x="199" y="39"/>
                    <a:pt x="198" y="39"/>
                  </a:cubicBezTo>
                  <a:cubicBezTo>
                    <a:pt x="198" y="39"/>
                    <a:pt x="197" y="39"/>
                    <a:pt x="196" y="39"/>
                  </a:cubicBezTo>
                  <a:cubicBezTo>
                    <a:pt x="196" y="39"/>
                    <a:pt x="195" y="40"/>
                    <a:pt x="195" y="40"/>
                  </a:cubicBezTo>
                  <a:cubicBezTo>
                    <a:pt x="194" y="40"/>
                    <a:pt x="194" y="40"/>
                    <a:pt x="193" y="40"/>
                  </a:cubicBezTo>
                  <a:cubicBezTo>
                    <a:pt x="193" y="40"/>
                    <a:pt x="192" y="40"/>
                    <a:pt x="192" y="40"/>
                  </a:cubicBezTo>
                  <a:cubicBezTo>
                    <a:pt x="191" y="40"/>
                    <a:pt x="189" y="41"/>
                    <a:pt x="188" y="41"/>
                  </a:cubicBezTo>
                  <a:cubicBezTo>
                    <a:pt x="188" y="41"/>
                    <a:pt x="188" y="41"/>
                    <a:pt x="188" y="41"/>
                  </a:cubicBezTo>
                  <a:cubicBezTo>
                    <a:pt x="186" y="41"/>
                    <a:pt x="185" y="41"/>
                    <a:pt x="183" y="41"/>
                  </a:cubicBezTo>
                  <a:cubicBezTo>
                    <a:pt x="183" y="41"/>
                    <a:pt x="183" y="41"/>
                    <a:pt x="182" y="41"/>
                  </a:cubicBezTo>
                  <a:cubicBezTo>
                    <a:pt x="181" y="42"/>
                    <a:pt x="180" y="42"/>
                    <a:pt x="180" y="42"/>
                  </a:cubicBezTo>
                  <a:cubicBezTo>
                    <a:pt x="179" y="42"/>
                    <a:pt x="179" y="42"/>
                    <a:pt x="178" y="42"/>
                  </a:cubicBezTo>
                  <a:cubicBezTo>
                    <a:pt x="177" y="42"/>
                    <a:pt x="176" y="42"/>
                    <a:pt x="175" y="42"/>
                  </a:cubicBezTo>
                  <a:cubicBezTo>
                    <a:pt x="175" y="42"/>
                    <a:pt x="175" y="42"/>
                    <a:pt x="174" y="42"/>
                  </a:cubicBezTo>
                  <a:cubicBezTo>
                    <a:pt x="173" y="42"/>
                    <a:pt x="172" y="42"/>
                    <a:pt x="171" y="42"/>
                  </a:cubicBezTo>
                  <a:cubicBezTo>
                    <a:pt x="171" y="42"/>
                    <a:pt x="171" y="42"/>
                    <a:pt x="171" y="42"/>
                  </a:cubicBezTo>
                  <a:cubicBezTo>
                    <a:pt x="170" y="42"/>
                    <a:pt x="169" y="42"/>
                    <a:pt x="167" y="42"/>
                  </a:cubicBezTo>
                  <a:cubicBezTo>
                    <a:pt x="167" y="42"/>
                    <a:pt x="166" y="42"/>
                    <a:pt x="166" y="42"/>
                  </a:cubicBezTo>
                  <a:cubicBezTo>
                    <a:pt x="165" y="42"/>
                    <a:pt x="165" y="42"/>
                    <a:pt x="164" y="42"/>
                  </a:cubicBezTo>
                  <a:cubicBezTo>
                    <a:pt x="163" y="42"/>
                    <a:pt x="163" y="42"/>
                    <a:pt x="162" y="42"/>
                  </a:cubicBezTo>
                  <a:cubicBezTo>
                    <a:pt x="162" y="42"/>
                    <a:pt x="161" y="42"/>
                    <a:pt x="160" y="42"/>
                  </a:cubicBezTo>
                  <a:cubicBezTo>
                    <a:pt x="160" y="42"/>
                    <a:pt x="159" y="42"/>
                    <a:pt x="159" y="42"/>
                  </a:cubicBezTo>
                  <a:cubicBezTo>
                    <a:pt x="158" y="41"/>
                    <a:pt x="158" y="41"/>
                    <a:pt x="157" y="41"/>
                  </a:cubicBezTo>
                  <a:cubicBezTo>
                    <a:pt x="156" y="41"/>
                    <a:pt x="156" y="41"/>
                    <a:pt x="155" y="41"/>
                  </a:cubicBezTo>
                  <a:cubicBezTo>
                    <a:pt x="155" y="41"/>
                    <a:pt x="154" y="41"/>
                    <a:pt x="153" y="41"/>
                  </a:cubicBezTo>
                  <a:cubicBezTo>
                    <a:pt x="153" y="41"/>
                    <a:pt x="152" y="41"/>
                    <a:pt x="152" y="41"/>
                  </a:cubicBezTo>
                  <a:cubicBezTo>
                    <a:pt x="151" y="41"/>
                    <a:pt x="151" y="40"/>
                    <a:pt x="150" y="40"/>
                  </a:cubicBezTo>
                  <a:cubicBezTo>
                    <a:pt x="149" y="40"/>
                    <a:pt x="149" y="40"/>
                    <a:pt x="148" y="40"/>
                  </a:cubicBezTo>
                  <a:cubicBezTo>
                    <a:pt x="148" y="40"/>
                    <a:pt x="147" y="40"/>
                    <a:pt x="146" y="40"/>
                  </a:cubicBezTo>
                  <a:cubicBezTo>
                    <a:pt x="146" y="40"/>
                    <a:pt x="146" y="40"/>
                    <a:pt x="145" y="39"/>
                  </a:cubicBezTo>
                  <a:cubicBezTo>
                    <a:pt x="144" y="39"/>
                    <a:pt x="143" y="39"/>
                    <a:pt x="142" y="39"/>
                  </a:cubicBezTo>
                  <a:cubicBezTo>
                    <a:pt x="141" y="39"/>
                    <a:pt x="141" y="39"/>
                    <a:pt x="141" y="39"/>
                  </a:cubicBezTo>
                  <a:cubicBezTo>
                    <a:pt x="140" y="38"/>
                    <a:pt x="139" y="38"/>
                    <a:pt x="138" y="38"/>
                  </a:cubicBezTo>
                  <a:cubicBezTo>
                    <a:pt x="138" y="38"/>
                    <a:pt x="137" y="38"/>
                    <a:pt x="137" y="37"/>
                  </a:cubicBezTo>
                  <a:cubicBezTo>
                    <a:pt x="136" y="37"/>
                    <a:pt x="135" y="37"/>
                    <a:pt x="134" y="36"/>
                  </a:cubicBezTo>
                  <a:cubicBezTo>
                    <a:pt x="134" y="36"/>
                    <a:pt x="133" y="36"/>
                    <a:pt x="133" y="36"/>
                  </a:cubicBezTo>
                  <a:cubicBezTo>
                    <a:pt x="132" y="36"/>
                    <a:pt x="130" y="35"/>
                    <a:pt x="129" y="35"/>
                  </a:cubicBezTo>
                  <a:cubicBezTo>
                    <a:pt x="129" y="35"/>
                    <a:pt x="129" y="35"/>
                    <a:pt x="128" y="34"/>
                  </a:cubicBezTo>
                  <a:cubicBezTo>
                    <a:pt x="127" y="34"/>
                    <a:pt x="126" y="34"/>
                    <a:pt x="126" y="33"/>
                  </a:cubicBezTo>
                  <a:cubicBezTo>
                    <a:pt x="125" y="33"/>
                    <a:pt x="125" y="33"/>
                    <a:pt x="125" y="33"/>
                  </a:cubicBezTo>
                  <a:cubicBezTo>
                    <a:pt x="123" y="32"/>
                    <a:pt x="122" y="32"/>
                    <a:pt x="121" y="31"/>
                  </a:cubicBezTo>
                  <a:cubicBezTo>
                    <a:pt x="120" y="31"/>
                    <a:pt x="119" y="30"/>
                    <a:pt x="118" y="30"/>
                  </a:cubicBezTo>
                  <a:cubicBezTo>
                    <a:pt x="111" y="25"/>
                    <a:pt x="105" y="20"/>
                    <a:pt x="102" y="15"/>
                  </a:cubicBezTo>
                  <a:cubicBezTo>
                    <a:pt x="101" y="14"/>
                    <a:pt x="100" y="12"/>
                    <a:pt x="98" y="12"/>
                  </a:cubicBezTo>
                  <a:cubicBezTo>
                    <a:pt x="98" y="11"/>
                    <a:pt x="97" y="11"/>
                    <a:pt x="97" y="11"/>
                  </a:cubicBezTo>
                  <a:cubicBezTo>
                    <a:pt x="97" y="11"/>
                    <a:pt x="97" y="11"/>
                    <a:pt x="97" y="11"/>
                  </a:cubicBezTo>
                  <a:cubicBezTo>
                    <a:pt x="96" y="11"/>
                    <a:pt x="96" y="11"/>
                    <a:pt x="96" y="11"/>
                  </a:cubicBezTo>
                  <a:cubicBezTo>
                    <a:pt x="96" y="11"/>
                    <a:pt x="96" y="11"/>
                    <a:pt x="96" y="11"/>
                  </a:cubicBezTo>
                  <a:cubicBezTo>
                    <a:pt x="95" y="10"/>
                    <a:pt x="95" y="10"/>
                    <a:pt x="94" y="10"/>
                  </a:cubicBezTo>
                  <a:cubicBezTo>
                    <a:pt x="94" y="10"/>
                    <a:pt x="94" y="10"/>
                    <a:pt x="94" y="10"/>
                  </a:cubicBezTo>
                  <a:cubicBezTo>
                    <a:pt x="94" y="10"/>
                    <a:pt x="94" y="10"/>
                    <a:pt x="94" y="10"/>
                  </a:cubicBezTo>
                  <a:cubicBezTo>
                    <a:pt x="93" y="10"/>
                    <a:pt x="93" y="10"/>
                    <a:pt x="93" y="10"/>
                  </a:cubicBezTo>
                  <a:cubicBezTo>
                    <a:pt x="93" y="10"/>
                    <a:pt x="93" y="10"/>
                    <a:pt x="92" y="10"/>
                  </a:cubicBezTo>
                  <a:cubicBezTo>
                    <a:pt x="92" y="10"/>
                    <a:pt x="92" y="10"/>
                    <a:pt x="92" y="10"/>
                  </a:cubicBezTo>
                  <a:cubicBezTo>
                    <a:pt x="92" y="9"/>
                    <a:pt x="92" y="9"/>
                    <a:pt x="91" y="9"/>
                  </a:cubicBezTo>
                  <a:cubicBezTo>
                    <a:pt x="91" y="9"/>
                    <a:pt x="91" y="9"/>
                    <a:pt x="91" y="9"/>
                  </a:cubicBezTo>
                  <a:cubicBezTo>
                    <a:pt x="91" y="9"/>
                    <a:pt x="91" y="9"/>
                    <a:pt x="91" y="9"/>
                  </a:cubicBezTo>
                  <a:cubicBezTo>
                    <a:pt x="90" y="9"/>
                    <a:pt x="90" y="9"/>
                    <a:pt x="90" y="9"/>
                  </a:cubicBezTo>
                  <a:cubicBezTo>
                    <a:pt x="90" y="9"/>
                    <a:pt x="90" y="9"/>
                    <a:pt x="89" y="9"/>
                  </a:cubicBezTo>
                  <a:cubicBezTo>
                    <a:pt x="89" y="9"/>
                    <a:pt x="89" y="9"/>
                    <a:pt x="89" y="9"/>
                  </a:cubicBezTo>
                  <a:cubicBezTo>
                    <a:pt x="89" y="9"/>
                    <a:pt x="89" y="9"/>
                    <a:pt x="88" y="9"/>
                  </a:cubicBezTo>
                  <a:cubicBezTo>
                    <a:pt x="88" y="9"/>
                    <a:pt x="88" y="9"/>
                    <a:pt x="88" y="9"/>
                  </a:cubicBezTo>
                  <a:cubicBezTo>
                    <a:pt x="88" y="9"/>
                    <a:pt x="88" y="9"/>
                    <a:pt x="88" y="9"/>
                  </a:cubicBezTo>
                  <a:cubicBezTo>
                    <a:pt x="87" y="9"/>
                    <a:pt x="87" y="9"/>
                    <a:pt x="87" y="9"/>
                  </a:cubicBezTo>
                  <a:cubicBezTo>
                    <a:pt x="87" y="9"/>
                    <a:pt x="86" y="9"/>
                    <a:pt x="86" y="9"/>
                  </a:cubicBezTo>
                  <a:cubicBezTo>
                    <a:pt x="86" y="9"/>
                    <a:pt x="86" y="9"/>
                    <a:pt x="86" y="9"/>
                  </a:cubicBezTo>
                  <a:cubicBezTo>
                    <a:pt x="86" y="9"/>
                    <a:pt x="85" y="9"/>
                    <a:pt x="85" y="9"/>
                  </a:cubicBezTo>
                  <a:cubicBezTo>
                    <a:pt x="85" y="9"/>
                    <a:pt x="85" y="9"/>
                    <a:pt x="85" y="9"/>
                  </a:cubicBezTo>
                  <a:cubicBezTo>
                    <a:pt x="84" y="9"/>
                    <a:pt x="84" y="9"/>
                    <a:pt x="84" y="9"/>
                  </a:cubicBezTo>
                  <a:cubicBezTo>
                    <a:pt x="84" y="9"/>
                    <a:pt x="83" y="9"/>
                    <a:pt x="83" y="9"/>
                  </a:cubicBezTo>
                  <a:cubicBezTo>
                    <a:pt x="83" y="9"/>
                    <a:pt x="83" y="9"/>
                    <a:pt x="83" y="9"/>
                  </a:cubicBezTo>
                  <a:cubicBezTo>
                    <a:pt x="82" y="9"/>
                    <a:pt x="82" y="10"/>
                    <a:pt x="82" y="10"/>
                  </a:cubicBezTo>
                  <a:cubicBezTo>
                    <a:pt x="82" y="10"/>
                    <a:pt x="82" y="10"/>
                    <a:pt x="81" y="10"/>
                  </a:cubicBezTo>
                  <a:cubicBezTo>
                    <a:pt x="81" y="10"/>
                    <a:pt x="81" y="10"/>
                    <a:pt x="81" y="10"/>
                  </a:cubicBezTo>
                  <a:cubicBezTo>
                    <a:pt x="80" y="10"/>
                    <a:pt x="80" y="10"/>
                    <a:pt x="80" y="10"/>
                  </a:cubicBezTo>
                  <a:cubicBezTo>
                    <a:pt x="80" y="10"/>
                    <a:pt x="80" y="10"/>
                    <a:pt x="80" y="10"/>
                  </a:cubicBezTo>
                  <a:cubicBezTo>
                    <a:pt x="80" y="10"/>
                    <a:pt x="79" y="10"/>
                    <a:pt x="79" y="10"/>
                  </a:cubicBezTo>
                  <a:cubicBezTo>
                    <a:pt x="79" y="10"/>
                    <a:pt x="79" y="11"/>
                    <a:pt x="78" y="11"/>
                  </a:cubicBezTo>
                  <a:cubicBezTo>
                    <a:pt x="78" y="11"/>
                    <a:pt x="78" y="11"/>
                    <a:pt x="78" y="11"/>
                  </a:cubicBezTo>
                  <a:cubicBezTo>
                    <a:pt x="77" y="11"/>
                    <a:pt x="77" y="11"/>
                    <a:pt x="76" y="12"/>
                  </a:cubicBezTo>
                  <a:cubicBezTo>
                    <a:pt x="0" y="56"/>
                    <a:pt x="0" y="56"/>
                    <a:pt x="0" y="56"/>
                  </a:cubicBezTo>
                  <a:cubicBezTo>
                    <a:pt x="0" y="103"/>
                    <a:pt x="0" y="103"/>
                    <a:pt x="0" y="103"/>
                  </a:cubicBezTo>
                  <a:cubicBezTo>
                    <a:pt x="76" y="59"/>
                    <a:pt x="76" y="59"/>
                    <a:pt x="76" y="59"/>
                  </a:cubicBezTo>
                  <a:cubicBezTo>
                    <a:pt x="77" y="58"/>
                    <a:pt x="77" y="58"/>
                    <a:pt x="78" y="58"/>
                  </a:cubicBezTo>
                  <a:cubicBezTo>
                    <a:pt x="78" y="58"/>
                    <a:pt x="78" y="58"/>
                    <a:pt x="78" y="58"/>
                  </a:cubicBezTo>
                  <a:cubicBezTo>
                    <a:pt x="78" y="57"/>
                    <a:pt x="79" y="57"/>
                    <a:pt x="79" y="57"/>
                  </a:cubicBezTo>
                  <a:cubicBezTo>
                    <a:pt x="79" y="57"/>
                    <a:pt x="80" y="57"/>
                    <a:pt x="80" y="57"/>
                  </a:cubicBezTo>
                  <a:cubicBezTo>
                    <a:pt x="80" y="57"/>
                    <a:pt x="80" y="57"/>
                    <a:pt x="80" y="57"/>
                  </a:cubicBezTo>
                  <a:cubicBezTo>
                    <a:pt x="81" y="57"/>
                    <a:pt x="81" y="57"/>
                    <a:pt x="81" y="57"/>
                  </a:cubicBezTo>
                  <a:cubicBezTo>
                    <a:pt x="81" y="57"/>
                    <a:pt x="82" y="56"/>
                    <a:pt x="82" y="56"/>
                  </a:cubicBezTo>
                  <a:cubicBezTo>
                    <a:pt x="82" y="56"/>
                    <a:pt x="82" y="56"/>
                    <a:pt x="83" y="56"/>
                  </a:cubicBezTo>
                  <a:cubicBezTo>
                    <a:pt x="83" y="56"/>
                    <a:pt x="84" y="56"/>
                    <a:pt x="84" y="56"/>
                  </a:cubicBezTo>
                  <a:cubicBezTo>
                    <a:pt x="84" y="56"/>
                    <a:pt x="85" y="56"/>
                    <a:pt x="85" y="56"/>
                  </a:cubicBezTo>
                  <a:cubicBezTo>
                    <a:pt x="85" y="56"/>
                    <a:pt x="86" y="56"/>
                    <a:pt x="86" y="56"/>
                  </a:cubicBezTo>
                  <a:cubicBezTo>
                    <a:pt x="86" y="56"/>
                    <a:pt x="86" y="56"/>
                    <a:pt x="87" y="56"/>
                  </a:cubicBezTo>
                  <a:cubicBezTo>
                    <a:pt x="87" y="56"/>
                    <a:pt x="87" y="56"/>
                    <a:pt x="87" y="56"/>
                  </a:cubicBezTo>
                  <a:cubicBezTo>
                    <a:pt x="88" y="56"/>
                    <a:pt x="88" y="56"/>
                    <a:pt x="88" y="56"/>
                  </a:cubicBezTo>
                  <a:cubicBezTo>
                    <a:pt x="88" y="56"/>
                    <a:pt x="89" y="56"/>
                    <a:pt x="89" y="56"/>
                  </a:cubicBezTo>
                  <a:cubicBezTo>
                    <a:pt x="89" y="56"/>
                    <a:pt x="89" y="56"/>
                    <a:pt x="90" y="56"/>
                  </a:cubicBezTo>
                  <a:cubicBezTo>
                    <a:pt x="90" y="56"/>
                    <a:pt x="90" y="56"/>
                    <a:pt x="91" y="56"/>
                  </a:cubicBezTo>
                  <a:cubicBezTo>
                    <a:pt x="91" y="56"/>
                    <a:pt x="91" y="56"/>
                    <a:pt x="91" y="56"/>
                  </a:cubicBezTo>
                  <a:cubicBezTo>
                    <a:pt x="91" y="56"/>
                    <a:pt x="92" y="56"/>
                    <a:pt x="92" y="56"/>
                  </a:cubicBezTo>
                  <a:cubicBezTo>
                    <a:pt x="92" y="56"/>
                    <a:pt x="92" y="56"/>
                    <a:pt x="93" y="56"/>
                  </a:cubicBezTo>
                  <a:cubicBezTo>
                    <a:pt x="93" y="57"/>
                    <a:pt x="93" y="57"/>
                    <a:pt x="94" y="57"/>
                  </a:cubicBezTo>
                  <a:cubicBezTo>
                    <a:pt x="94" y="57"/>
                    <a:pt x="94" y="57"/>
                    <a:pt x="94" y="57"/>
                  </a:cubicBezTo>
                  <a:cubicBezTo>
                    <a:pt x="95" y="57"/>
                    <a:pt x="95" y="57"/>
                    <a:pt x="96" y="57"/>
                  </a:cubicBezTo>
                  <a:cubicBezTo>
                    <a:pt x="96" y="58"/>
                    <a:pt x="96" y="58"/>
                    <a:pt x="97" y="58"/>
                  </a:cubicBezTo>
                  <a:cubicBezTo>
                    <a:pt x="97" y="58"/>
                    <a:pt x="97" y="58"/>
                    <a:pt x="97" y="58"/>
                  </a:cubicBezTo>
                  <a:cubicBezTo>
                    <a:pt x="97" y="58"/>
                    <a:pt x="98" y="58"/>
                    <a:pt x="98" y="58"/>
                  </a:cubicBezTo>
                  <a:cubicBezTo>
                    <a:pt x="99" y="59"/>
                    <a:pt x="101" y="60"/>
                    <a:pt x="102" y="62"/>
                  </a:cubicBezTo>
                  <a:cubicBezTo>
                    <a:pt x="105" y="67"/>
                    <a:pt x="111" y="72"/>
                    <a:pt x="118" y="76"/>
                  </a:cubicBezTo>
                  <a:cubicBezTo>
                    <a:pt x="119" y="77"/>
                    <a:pt x="120" y="78"/>
                    <a:pt x="121" y="78"/>
                  </a:cubicBezTo>
                  <a:cubicBezTo>
                    <a:pt x="122" y="79"/>
                    <a:pt x="123" y="79"/>
                    <a:pt x="124" y="80"/>
                  </a:cubicBezTo>
                  <a:cubicBezTo>
                    <a:pt x="125" y="80"/>
                    <a:pt x="125" y="80"/>
                    <a:pt x="125" y="80"/>
                  </a:cubicBezTo>
                  <a:cubicBezTo>
                    <a:pt x="126" y="81"/>
                    <a:pt x="127" y="81"/>
                    <a:pt x="128" y="81"/>
                  </a:cubicBezTo>
                  <a:cubicBezTo>
                    <a:pt x="128" y="81"/>
                    <a:pt x="129" y="81"/>
                    <a:pt x="129" y="82"/>
                  </a:cubicBezTo>
                  <a:cubicBezTo>
                    <a:pt x="129" y="82"/>
                    <a:pt x="129" y="82"/>
                    <a:pt x="129" y="82"/>
                  </a:cubicBezTo>
                  <a:cubicBezTo>
                    <a:pt x="130" y="82"/>
                    <a:pt x="132" y="83"/>
                    <a:pt x="133" y="83"/>
                  </a:cubicBezTo>
                  <a:cubicBezTo>
                    <a:pt x="133" y="83"/>
                    <a:pt x="133" y="83"/>
                    <a:pt x="134" y="83"/>
                  </a:cubicBezTo>
                  <a:cubicBezTo>
                    <a:pt x="135" y="84"/>
                    <a:pt x="136" y="84"/>
                    <a:pt x="137" y="84"/>
                  </a:cubicBezTo>
                  <a:cubicBezTo>
                    <a:pt x="137" y="84"/>
                    <a:pt x="137" y="84"/>
                    <a:pt x="138" y="85"/>
                  </a:cubicBezTo>
                  <a:cubicBezTo>
                    <a:pt x="138" y="85"/>
                    <a:pt x="138" y="85"/>
                    <a:pt x="138" y="85"/>
                  </a:cubicBezTo>
                  <a:cubicBezTo>
                    <a:pt x="139" y="85"/>
                    <a:pt x="140" y="85"/>
                    <a:pt x="141" y="85"/>
                  </a:cubicBezTo>
                  <a:cubicBezTo>
                    <a:pt x="141" y="85"/>
                    <a:pt x="141" y="86"/>
                    <a:pt x="141" y="86"/>
                  </a:cubicBezTo>
                  <a:cubicBezTo>
                    <a:pt x="143" y="86"/>
                    <a:pt x="144" y="86"/>
                    <a:pt x="145" y="86"/>
                  </a:cubicBezTo>
                  <a:cubicBezTo>
                    <a:pt x="145" y="86"/>
                    <a:pt x="145" y="86"/>
                    <a:pt x="145" y="86"/>
                  </a:cubicBezTo>
                  <a:cubicBezTo>
                    <a:pt x="146" y="86"/>
                    <a:pt x="146" y="87"/>
                    <a:pt x="146" y="87"/>
                  </a:cubicBezTo>
                  <a:cubicBezTo>
                    <a:pt x="147" y="87"/>
                    <a:pt x="148" y="87"/>
                    <a:pt x="148" y="87"/>
                  </a:cubicBezTo>
                  <a:cubicBezTo>
                    <a:pt x="149" y="87"/>
                    <a:pt x="149" y="87"/>
                    <a:pt x="150" y="87"/>
                  </a:cubicBezTo>
                  <a:cubicBezTo>
                    <a:pt x="150" y="87"/>
                    <a:pt x="151" y="87"/>
                    <a:pt x="152" y="88"/>
                  </a:cubicBezTo>
                  <a:cubicBezTo>
                    <a:pt x="152" y="88"/>
                    <a:pt x="152" y="88"/>
                    <a:pt x="153" y="88"/>
                  </a:cubicBezTo>
                  <a:cubicBezTo>
                    <a:pt x="153" y="88"/>
                    <a:pt x="153" y="88"/>
                    <a:pt x="153" y="88"/>
                  </a:cubicBezTo>
                  <a:cubicBezTo>
                    <a:pt x="154" y="88"/>
                    <a:pt x="155" y="88"/>
                    <a:pt x="155" y="88"/>
                  </a:cubicBezTo>
                  <a:cubicBezTo>
                    <a:pt x="156" y="88"/>
                    <a:pt x="156" y="88"/>
                    <a:pt x="157" y="88"/>
                  </a:cubicBezTo>
                  <a:cubicBezTo>
                    <a:pt x="157" y="88"/>
                    <a:pt x="158" y="88"/>
                    <a:pt x="159" y="88"/>
                  </a:cubicBezTo>
                  <a:cubicBezTo>
                    <a:pt x="159" y="88"/>
                    <a:pt x="159" y="88"/>
                    <a:pt x="160" y="88"/>
                  </a:cubicBezTo>
                  <a:cubicBezTo>
                    <a:pt x="160" y="88"/>
                    <a:pt x="160" y="88"/>
                    <a:pt x="160" y="88"/>
                  </a:cubicBezTo>
                  <a:cubicBezTo>
                    <a:pt x="161" y="89"/>
                    <a:pt x="162" y="89"/>
                    <a:pt x="162" y="89"/>
                  </a:cubicBezTo>
                  <a:cubicBezTo>
                    <a:pt x="163" y="89"/>
                    <a:pt x="163" y="89"/>
                    <a:pt x="164" y="89"/>
                  </a:cubicBezTo>
                  <a:cubicBezTo>
                    <a:pt x="164" y="89"/>
                    <a:pt x="165" y="89"/>
                    <a:pt x="166" y="89"/>
                  </a:cubicBezTo>
                  <a:cubicBezTo>
                    <a:pt x="166" y="89"/>
                    <a:pt x="167" y="89"/>
                    <a:pt x="167" y="89"/>
                  </a:cubicBezTo>
                  <a:cubicBezTo>
                    <a:pt x="167" y="89"/>
                    <a:pt x="167" y="89"/>
                    <a:pt x="167" y="89"/>
                  </a:cubicBezTo>
                  <a:cubicBezTo>
                    <a:pt x="168" y="89"/>
                    <a:pt x="170" y="89"/>
                    <a:pt x="171" y="89"/>
                  </a:cubicBezTo>
                  <a:cubicBezTo>
                    <a:pt x="171" y="89"/>
                    <a:pt x="171" y="89"/>
                    <a:pt x="171" y="89"/>
                  </a:cubicBezTo>
                  <a:cubicBezTo>
                    <a:pt x="172" y="89"/>
                    <a:pt x="173" y="89"/>
                    <a:pt x="174" y="89"/>
                  </a:cubicBezTo>
                  <a:cubicBezTo>
                    <a:pt x="174" y="89"/>
                    <a:pt x="175" y="89"/>
                    <a:pt x="175" y="89"/>
                  </a:cubicBezTo>
                  <a:cubicBezTo>
                    <a:pt x="175" y="89"/>
                    <a:pt x="175" y="89"/>
                    <a:pt x="175" y="89"/>
                  </a:cubicBezTo>
                  <a:cubicBezTo>
                    <a:pt x="176" y="89"/>
                    <a:pt x="177" y="89"/>
                    <a:pt x="178" y="89"/>
                  </a:cubicBezTo>
                  <a:cubicBezTo>
                    <a:pt x="179" y="89"/>
                    <a:pt x="179" y="89"/>
                    <a:pt x="179" y="89"/>
                  </a:cubicBezTo>
                  <a:cubicBezTo>
                    <a:pt x="180" y="88"/>
                    <a:pt x="181" y="88"/>
                    <a:pt x="182" y="88"/>
                  </a:cubicBezTo>
                  <a:cubicBezTo>
                    <a:pt x="182" y="88"/>
                    <a:pt x="183" y="88"/>
                    <a:pt x="183" y="88"/>
                  </a:cubicBezTo>
                  <a:cubicBezTo>
                    <a:pt x="183" y="88"/>
                    <a:pt x="183" y="88"/>
                    <a:pt x="183" y="88"/>
                  </a:cubicBezTo>
                  <a:cubicBezTo>
                    <a:pt x="185" y="88"/>
                    <a:pt x="186" y="88"/>
                    <a:pt x="187" y="88"/>
                  </a:cubicBezTo>
                  <a:cubicBezTo>
                    <a:pt x="188" y="88"/>
                    <a:pt x="188" y="88"/>
                    <a:pt x="188" y="88"/>
                  </a:cubicBezTo>
                  <a:cubicBezTo>
                    <a:pt x="189" y="87"/>
                    <a:pt x="190" y="87"/>
                    <a:pt x="192" y="87"/>
                  </a:cubicBezTo>
                  <a:cubicBezTo>
                    <a:pt x="192" y="87"/>
                    <a:pt x="192" y="87"/>
                    <a:pt x="192" y="87"/>
                  </a:cubicBezTo>
                  <a:cubicBezTo>
                    <a:pt x="192" y="87"/>
                    <a:pt x="193" y="87"/>
                    <a:pt x="193" y="87"/>
                  </a:cubicBezTo>
                  <a:cubicBezTo>
                    <a:pt x="194" y="87"/>
                    <a:pt x="194" y="87"/>
                    <a:pt x="195" y="86"/>
                  </a:cubicBezTo>
                  <a:cubicBezTo>
                    <a:pt x="195" y="86"/>
                    <a:pt x="196" y="86"/>
                    <a:pt x="196" y="86"/>
                  </a:cubicBezTo>
                  <a:cubicBezTo>
                    <a:pt x="197" y="86"/>
                    <a:pt x="198" y="86"/>
                    <a:pt x="198" y="86"/>
                  </a:cubicBezTo>
                  <a:cubicBezTo>
                    <a:pt x="199" y="86"/>
                    <a:pt x="199" y="85"/>
                    <a:pt x="200" y="85"/>
                  </a:cubicBezTo>
                  <a:cubicBezTo>
                    <a:pt x="200" y="85"/>
                    <a:pt x="201" y="85"/>
                    <a:pt x="202" y="85"/>
                  </a:cubicBezTo>
                  <a:cubicBezTo>
                    <a:pt x="202" y="85"/>
                    <a:pt x="202" y="85"/>
                    <a:pt x="203" y="85"/>
                  </a:cubicBezTo>
                  <a:cubicBezTo>
                    <a:pt x="204" y="84"/>
                    <a:pt x="204" y="84"/>
                    <a:pt x="205" y="84"/>
                  </a:cubicBezTo>
                  <a:cubicBezTo>
                    <a:pt x="206" y="84"/>
                    <a:pt x="206" y="84"/>
                    <a:pt x="206" y="84"/>
                  </a:cubicBezTo>
                  <a:cubicBezTo>
                    <a:pt x="206" y="84"/>
                    <a:pt x="206" y="84"/>
                    <a:pt x="206" y="84"/>
                  </a:cubicBezTo>
                  <a:cubicBezTo>
                    <a:pt x="207" y="83"/>
                    <a:pt x="208" y="83"/>
                    <a:pt x="209" y="82"/>
                  </a:cubicBezTo>
                  <a:cubicBezTo>
                    <a:pt x="210" y="82"/>
                    <a:pt x="210" y="82"/>
                    <a:pt x="210" y="82"/>
                  </a:cubicBezTo>
                  <a:cubicBezTo>
                    <a:pt x="211" y="82"/>
                    <a:pt x="212" y="81"/>
                    <a:pt x="213" y="81"/>
                  </a:cubicBezTo>
                  <a:cubicBezTo>
                    <a:pt x="213" y="81"/>
                    <a:pt x="213" y="81"/>
                    <a:pt x="214" y="81"/>
                  </a:cubicBezTo>
                  <a:cubicBezTo>
                    <a:pt x="215" y="80"/>
                    <a:pt x="215" y="80"/>
                    <a:pt x="216" y="80"/>
                  </a:cubicBezTo>
                  <a:cubicBezTo>
                    <a:pt x="216" y="79"/>
                    <a:pt x="217" y="79"/>
                    <a:pt x="217" y="79"/>
                  </a:cubicBezTo>
                  <a:cubicBezTo>
                    <a:pt x="218" y="79"/>
                    <a:pt x="219" y="78"/>
                    <a:pt x="220" y="78"/>
                  </a:cubicBezTo>
                  <a:cubicBezTo>
                    <a:pt x="221" y="77"/>
                    <a:pt x="222" y="77"/>
                    <a:pt x="223" y="76"/>
                  </a:cubicBezTo>
                  <a:cubicBezTo>
                    <a:pt x="223" y="76"/>
                    <a:pt x="223" y="76"/>
                    <a:pt x="223" y="76"/>
                  </a:cubicBezTo>
                  <a:cubicBezTo>
                    <a:pt x="224" y="76"/>
                    <a:pt x="224" y="75"/>
                    <a:pt x="225" y="75"/>
                  </a:cubicBezTo>
                  <a:cubicBezTo>
                    <a:pt x="225" y="75"/>
                    <a:pt x="225" y="75"/>
                    <a:pt x="225" y="74"/>
                  </a:cubicBezTo>
                  <a:cubicBezTo>
                    <a:pt x="226" y="74"/>
                    <a:pt x="227" y="73"/>
                    <a:pt x="228" y="73"/>
                  </a:cubicBezTo>
                  <a:cubicBezTo>
                    <a:pt x="228" y="72"/>
                    <a:pt x="228" y="72"/>
                    <a:pt x="229" y="72"/>
                  </a:cubicBezTo>
                  <a:cubicBezTo>
                    <a:pt x="229" y="72"/>
                    <a:pt x="230" y="71"/>
                    <a:pt x="230" y="71"/>
                  </a:cubicBezTo>
                  <a:cubicBezTo>
                    <a:pt x="230" y="71"/>
                    <a:pt x="231" y="70"/>
                    <a:pt x="231" y="70"/>
                  </a:cubicBezTo>
                  <a:cubicBezTo>
                    <a:pt x="231" y="70"/>
                    <a:pt x="232" y="69"/>
                    <a:pt x="232" y="69"/>
                  </a:cubicBezTo>
                  <a:cubicBezTo>
                    <a:pt x="232" y="69"/>
                    <a:pt x="232" y="69"/>
                    <a:pt x="232" y="69"/>
                  </a:cubicBezTo>
                  <a:cubicBezTo>
                    <a:pt x="233" y="68"/>
                    <a:pt x="234" y="68"/>
                    <a:pt x="234" y="67"/>
                  </a:cubicBezTo>
                  <a:cubicBezTo>
                    <a:pt x="235" y="67"/>
                    <a:pt x="235" y="66"/>
                    <a:pt x="235" y="66"/>
                  </a:cubicBezTo>
                  <a:cubicBezTo>
                    <a:pt x="236" y="66"/>
                    <a:pt x="236" y="65"/>
                    <a:pt x="236" y="65"/>
                  </a:cubicBezTo>
                  <a:cubicBezTo>
                    <a:pt x="237" y="64"/>
                    <a:pt x="237" y="64"/>
                    <a:pt x="237" y="64"/>
                  </a:cubicBezTo>
                  <a:cubicBezTo>
                    <a:pt x="237" y="64"/>
                    <a:pt x="237" y="64"/>
                    <a:pt x="237" y="64"/>
                  </a:cubicBezTo>
                  <a:cubicBezTo>
                    <a:pt x="237" y="63"/>
                    <a:pt x="238" y="63"/>
                    <a:pt x="238" y="63"/>
                  </a:cubicBezTo>
                  <a:cubicBezTo>
                    <a:pt x="238" y="62"/>
                    <a:pt x="238" y="62"/>
                    <a:pt x="239" y="62"/>
                  </a:cubicBezTo>
                  <a:cubicBezTo>
                    <a:pt x="239" y="61"/>
                    <a:pt x="239" y="61"/>
                    <a:pt x="239" y="60"/>
                  </a:cubicBezTo>
                  <a:cubicBezTo>
                    <a:pt x="239" y="60"/>
                    <a:pt x="240" y="60"/>
                    <a:pt x="240" y="60"/>
                  </a:cubicBezTo>
                  <a:cubicBezTo>
                    <a:pt x="240" y="60"/>
                    <a:pt x="240" y="60"/>
                    <a:pt x="240" y="60"/>
                  </a:cubicBezTo>
                  <a:cubicBezTo>
                    <a:pt x="240" y="59"/>
                    <a:pt x="240" y="59"/>
                    <a:pt x="240" y="58"/>
                  </a:cubicBezTo>
                  <a:cubicBezTo>
                    <a:pt x="241" y="58"/>
                    <a:pt x="241" y="58"/>
                    <a:pt x="241" y="57"/>
                  </a:cubicBezTo>
                  <a:cubicBezTo>
                    <a:pt x="241" y="57"/>
                    <a:pt x="241" y="57"/>
                    <a:pt x="241" y="56"/>
                  </a:cubicBezTo>
                  <a:cubicBezTo>
                    <a:pt x="241" y="56"/>
                    <a:pt x="242" y="56"/>
                    <a:pt x="242" y="56"/>
                  </a:cubicBezTo>
                  <a:cubicBezTo>
                    <a:pt x="242" y="56"/>
                    <a:pt x="242" y="55"/>
                    <a:pt x="242" y="55"/>
                  </a:cubicBezTo>
                  <a:cubicBezTo>
                    <a:pt x="242" y="55"/>
                    <a:pt x="242" y="55"/>
                    <a:pt x="242" y="54"/>
                  </a:cubicBezTo>
                  <a:cubicBezTo>
                    <a:pt x="242" y="54"/>
                    <a:pt x="242" y="54"/>
                    <a:pt x="242" y="53"/>
                  </a:cubicBezTo>
                  <a:cubicBezTo>
                    <a:pt x="243" y="53"/>
                    <a:pt x="243" y="53"/>
                    <a:pt x="243" y="52"/>
                  </a:cubicBezTo>
                  <a:cubicBezTo>
                    <a:pt x="243" y="52"/>
                    <a:pt x="243" y="52"/>
                    <a:pt x="243" y="52"/>
                  </a:cubicBezTo>
                  <a:cubicBezTo>
                    <a:pt x="243" y="51"/>
                    <a:pt x="243" y="51"/>
                    <a:pt x="243" y="51"/>
                  </a:cubicBezTo>
                  <a:cubicBezTo>
                    <a:pt x="243" y="51"/>
                    <a:pt x="243" y="51"/>
                    <a:pt x="243" y="50"/>
                  </a:cubicBezTo>
                  <a:cubicBezTo>
                    <a:pt x="243" y="50"/>
                    <a:pt x="243" y="49"/>
                    <a:pt x="243" y="49"/>
                  </a:cubicBezTo>
                  <a:cubicBezTo>
                    <a:pt x="243" y="49"/>
                    <a:pt x="243" y="48"/>
                    <a:pt x="243" y="48"/>
                  </a:cubicBezTo>
                  <a:cubicBezTo>
                    <a:pt x="243" y="48"/>
                    <a:pt x="243" y="48"/>
                    <a:pt x="243" y="47"/>
                  </a:cubicBezTo>
                  <a:cubicBezTo>
                    <a:pt x="243" y="47"/>
                    <a:pt x="243" y="47"/>
                    <a:pt x="243" y="47"/>
                  </a:cubicBezTo>
                  <a:cubicBezTo>
                    <a:pt x="243" y="0"/>
                    <a:pt x="243" y="0"/>
                    <a:pt x="243" y="0"/>
                  </a:cubicBezTo>
                  <a:cubicBezTo>
                    <a:pt x="243" y="0"/>
                    <a:pt x="243" y="1"/>
                    <a:pt x="243" y="1"/>
                  </a:cubicBezTo>
                  <a:close/>
                </a:path>
              </a:pathLst>
            </a:custGeom>
            <a:solidFill>
              <a:srgbClr val="0D4D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2" name="Freeform 21">
              <a:extLst>
                <a:ext uri="{FF2B5EF4-FFF2-40B4-BE49-F238E27FC236}">
                  <a16:creationId xmlns:a16="http://schemas.microsoft.com/office/drawing/2014/main" id="{C8A68156-B6DA-4C3A-BB09-AAF73388718C}"/>
                </a:ext>
              </a:extLst>
            </p:cNvPr>
            <p:cNvSpPr>
              <a:spLocks/>
            </p:cNvSpPr>
            <p:nvPr/>
          </p:nvSpPr>
          <p:spPr bwMode="auto">
            <a:xfrm>
              <a:off x="4413251" y="1814513"/>
              <a:ext cx="3378200" cy="1958975"/>
            </a:xfrm>
            <a:custGeom>
              <a:avLst/>
              <a:gdLst>
                <a:gd name="T0" fmla="*/ 536 w 536"/>
                <a:gd name="T1" fmla="*/ 155 h 310"/>
                <a:gd name="T2" fmla="*/ 460 w 536"/>
                <a:gd name="T3" fmla="*/ 199 h 310"/>
                <a:gd name="T4" fmla="*/ 460 w 536"/>
                <a:gd name="T5" fmla="*/ 212 h 310"/>
                <a:gd name="T6" fmla="*/ 465 w 536"/>
                <a:gd name="T7" fmla="*/ 214 h 310"/>
                <a:gd name="T8" fmla="*/ 491 w 536"/>
                <a:gd name="T9" fmla="*/ 224 h 310"/>
                <a:gd name="T10" fmla="*/ 489 w 536"/>
                <a:gd name="T11" fmla="*/ 285 h 310"/>
                <a:gd name="T12" fmla="*/ 390 w 536"/>
                <a:gd name="T13" fmla="*/ 285 h 310"/>
                <a:gd name="T14" fmla="*/ 387 w 536"/>
                <a:gd name="T15" fmla="*/ 284 h 310"/>
                <a:gd name="T16" fmla="*/ 371 w 536"/>
                <a:gd name="T17" fmla="*/ 269 h 310"/>
                <a:gd name="T18" fmla="*/ 367 w 536"/>
                <a:gd name="T19" fmla="*/ 266 h 310"/>
                <a:gd name="T20" fmla="*/ 345 w 536"/>
                <a:gd name="T21" fmla="*/ 266 h 310"/>
                <a:gd name="T22" fmla="*/ 269 w 536"/>
                <a:gd name="T23" fmla="*/ 310 h 310"/>
                <a:gd name="T24" fmla="*/ 191 w 536"/>
                <a:gd name="T25" fmla="*/ 265 h 310"/>
                <a:gd name="T26" fmla="*/ 197 w 536"/>
                <a:gd name="T27" fmla="*/ 251 h 310"/>
                <a:gd name="T28" fmla="*/ 226 w 536"/>
                <a:gd name="T29" fmla="*/ 240 h 310"/>
                <a:gd name="T30" fmla="*/ 224 w 536"/>
                <a:gd name="T31" fmla="*/ 182 h 310"/>
                <a:gd name="T32" fmla="*/ 222 w 536"/>
                <a:gd name="T33" fmla="*/ 181 h 310"/>
                <a:gd name="T34" fmla="*/ 119 w 536"/>
                <a:gd name="T35" fmla="*/ 181 h 310"/>
                <a:gd name="T36" fmla="*/ 102 w 536"/>
                <a:gd name="T37" fmla="*/ 196 h 310"/>
                <a:gd name="T38" fmla="*/ 78 w 536"/>
                <a:gd name="T39" fmla="*/ 200 h 310"/>
                <a:gd name="T40" fmla="*/ 0 w 536"/>
                <a:gd name="T41" fmla="*/ 155 h 310"/>
                <a:gd name="T42" fmla="*/ 267 w 536"/>
                <a:gd name="T43" fmla="*/ 0 h 310"/>
                <a:gd name="T44" fmla="*/ 536 w 536"/>
                <a:gd name="T45"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6" h="310">
                  <a:moveTo>
                    <a:pt x="536" y="155"/>
                  </a:moveTo>
                  <a:cubicBezTo>
                    <a:pt x="460" y="199"/>
                    <a:pt x="460" y="199"/>
                    <a:pt x="460" y="199"/>
                  </a:cubicBezTo>
                  <a:cubicBezTo>
                    <a:pt x="453" y="203"/>
                    <a:pt x="454" y="209"/>
                    <a:pt x="460" y="212"/>
                  </a:cubicBezTo>
                  <a:cubicBezTo>
                    <a:pt x="461" y="213"/>
                    <a:pt x="463" y="213"/>
                    <a:pt x="465" y="214"/>
                  </a:cubicBezTo>
                  <a:cubicBezTo>
                    <a:pt x="474" y="216"/>
                    <a:pt x="483" y="219"/>
                    <a:pt x="491" y="224"/>
                  </a:cubicBezTo>
                  <a:cubicBezTo>
                    <a:pt x="520" y="241"/>
                    <a:pt x="520" y="268"/>
                    <a:pt x="489" y="285"/>
                  </a:cubicBezTo>
                  <a:cubicBezTo>
                    <a:pt x="462" y="300"/>
                    <a:pt x="418" y="300"/>
                    <a:pt x="390" y="285"/>
                  </a:cubicBezTo>
                  <a:cubicBezTo>
                    <a:pt x="389" y="285"/>
                    <a:pt x="388" y="284"/>
                    <a:pt x="387" y="284"/>
                  </a:cubicBezTo>
                  <a:cubicBezTo>
                    <a:pt x="380" y="279"/>
                    <a:pt x="374" y="274"/>
                    <a:pt x="371" y="269"/>
                  </a:cubicBezTo>
                  <a:cubicBezTo>
                    <a:pt x="370" y="268"/>
                    <a:pt x="369" y="266"/>
                    <a:pt x="367" y="266"/>
                  </a:cubicBezTo>
                  <a:cubicBezTo>
                    <a:pt x="361" y="262"/>
                    <a:pt x="351" y="262"/>
                    <a:pt x="345" y="266"/>
                  </a:cubicBezTo>
                  <a:cubicBezTo>
                    <a:pt x="269" y="310"/>
                    <a:pt x="269" y="310"/>
                    <a:pt x="269" y="310"/>
                  </a:cubicBezTo>
                  <a:cubicBezTo>
                    <a:pt x="191" y="265"/>
                    <a:pt x="191" y="265"/>
                    <a:pt x="191" y="265"/>
                  </a:cubicBezTo>
                  <a:cubicBezTo>
                    <a:pt x="184" y="261"/>
                    <a:pt x="187" y="253"/>
                    <a:pt x="197" y="251"/>
                  </a:cubicBezTo>
                  <a:cubicBezTo>
                    <a:pt x="208" y="249"/>
                    <a:pt x="217" y="245"/>
                    <a:pt x="226" y="240"/>
                  </a:cubicBezTo>
                  <a:cubicBezTo>
                    <a:pt x="251" y="223"/>
                    <a:pt x="250" y="198"/>
                    <a:pt x="224" y="182"/>
                  </a:cubicBezTo>
                  <a:cubicBezTo>
                    <a:pt x="224" y="182"/>
                    <a:pt x="223" y="182"/>
                    <a:pt x="222" y="181"/>
                  </a:cubicBezTo>
                  <a:cubicBezTo>
                    <a:pt x="194" y="165"/>
                    <a:pt x="147" y="165"/>
                    <a:pt x="119" y="181"/>
                  </a:cubicBezTo>
                  <a:cubicBezTo>
                    <a:pt x="111" y="186"/>
                    <a:pt x="106" y="191"/>
                    <a:pt x="102" y="196"/>
                  </a:cubicBezTo>
                  <a:cubicBezTo>
                    <a:pt x="98" y="202"/>
                    <a:pt x="86" y="204"/>
                    <a:pt x="78" y="200"/>
                  </a:cubicBezTo>
                  <a:cubicBezTo>
                    <a:pt x="0" y="155"/>
                    <a:pt x="0" y="155"/>
                    <a:pt x="0" y="155"/>
                  </a:cubicBezTo>
                  <a:cubicBezTo>
                    <a:pt x="267" y="0"/>
                    <a:pt x="267" y="0"/>
                    <a:pt x="267" y="0"/>
                  </a:cubicBezTo>
                  <a:lnTo>
                    <a:pt x="536" y="15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3" name="Freeform 22">
              <a:extLst>
                <a:ext uri="{FF2B5EF4-FFF2-40B4-BE49-F238E27FC236}">
                  <a16:creationId xmlns:a16="http://schemas.microsoft.com/office/drawing/2014/main" id="{90179385-8479-4BA1-8DE2-A2532FD5AD56}"/>
                </a:ext>
              </a:extLst>
            </p:cNvPr>
            <p:cNvSpPr>
              <a:spLocks/>
            </p:cNvSpPr>
            <p:nvPr/>
          </p:nvSpPr>
          <p:spPr bwMode="auto">
            <a:xfrm>
              <a:off x="4481513" y="1852613"/>
              <a:ext cx="3241675" cy="1882775"/>
            </a:xfrm>
            <a:custGeom>
              <a:avLst/>
              <a:gdLst>
                <a:gd name="T0" fmla="*/ 183 w 514"/>
                <a:gd name="T1" fmla="*/ 255 h 298"/>
                <a:gd name="T2" fmla="*/ 182 w 514"/>
                <a:gd name="T3" fmla="*/ 253 h 298"/>
                <a:gd name="T4" fmla="*/ 187 w 514"/>
                <a:gd name="T5" fmla="*/ 250 h 298"/>
                <a:gd name="T6" fmla="*/ 217 w 514"/>
                <a:gd name="T7" fmla="*/ 238 h 298"/>
                <a:gd name="T8" fmla="*/ 238 w 514"/>
                <a:gd name="T9" fmla="*/ 205 h 298"/>
                <a:gd name="T10" fmla="*/ 216 w 514"/>
                <a:gd name="T11" fmla="*/ 172 h 298"/>
                <a:gd name="T12" fmla="*/ 214 w 514"/>
                <a:gd name="T13" fmla="*/ 171 h 298"/>
                <a:gd name="T14" fmla="*/ 160 w 514"/>
                <a:gd name="T15" fmla="*/ 157 h 298"/>
                <a:gd name="T16" fmla="*/ 105 w 514"/>
                <a:gd name="T17" fmla="*/ 171 h 298"/>
                <a:gd name="T18" fmla="*/ 87 w 514"/>
                <a:gd name="T19" fmla="*/ 187 h 298"/>
                <a:gd name="T20" fmla="*/ 77 w 514"/>
                <a:gd name="T21" fmla="*/ 190 h 298"/>
                <a:gd name="T22" fmla="*/ 69 w 514"/>
                <a:gd name="T23" fmla="*/ 189 h 298"/>
                <a:gd name="T24" fmla="*/ 0 w 514"/>
                <a:gd name="T25" fmla="*/ 149 h 298"/>
                <a:gd name="T26" fmla="*/ 256 w 514"/>
                <a:gd name="T27" fmla="*/ 0 h 298"/>
                <a:gd name="T28" fmla="*/ 514 w 514"/>
                <a:gd name="T29" fmla="*/ 149 h 298"/>
                <a:gd name="T30" fmla="*/ 446 w 514"/>
                <a:gd name="T31" fmla="*/ 188 h 298"/>
                <a:gd name="T32" fmla="*/ 439 w 514"/>
                <a:gd name="T33" fmla="*/ 199 h 298"/>
                <a:gd name="T34" fmla="*/ 446 w 514"/>
                <a:gd name="T35" fmla="*/ 211 h 298"/>
                <a:gd name="T36" fmla="*/ 453 w 514"/>
                <a:gd name="T37" fmla="*/ 213 h 298"/>
                <a:gd name="T38" fmla="*/ 477 w 514"/>
                <a:gd name="T39" fmla="*/ 222 h 298"/>
                <a:gd name="T40" fmla="*/ 496 w 514"/>
                <a:gd name="T41" fmla="*/ 248 h 298"/>
                <a:gd name="T42" fmla="*/ 476 w 514"/>
                <a:gd name="T43" fmla="*/ 274 h 298"/>
                <a:gd name="T44" fmla="*/ 428 w 514"/>
                <a:gd name="T45" fmla="*/ 285 h 298"/>
                <a:gd name="T46" fmla="*/ 382 w 514"/>
                <a:gd name="T47" fmla="*/ 274 h 298"/>
                <a:gd name="T48" fmla="*/ 379 w 514"/>
                <a:gd name="T49" fmla="*/ 273 h 298"/>
                <a:gd name="T50" fmla="*/ 364 w 514"/>
                <a:gd name="T51" fmla="*/ 260 h 298"/>
                <a:gd name="T52" fmla="*/ 359 w 514"/>
                <a:gd name="T53" fmla="*/ 255 h 298"/>
                <a:gd name="T54" fmla="*/ 345 w 514"/>
                <a:gd name="T55" fmla="*/ 252 h 298"/>
                <a:gd name="T56" fmla="*/ 331 w 514"/>
                <a:gd name="T57" fmla="*/ 255 h 298"/>
                <a:gd name="T58" fmla="*/ 258 w 514"/>
                <a:gd name="T59" fmla="*/ 298 h 298"/>
                <a:gd name="T60" fmla="*/ 183 w 514"/>
                <a:gd name="T61" fmla="*/ 25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 h="298">
                  <a:moveTo>
                    <a:pt x="183" y="255"/>
                  </a:moveTo>
                  <a:cubicBezTo>
                    <a:pt x="182" y="254"/>
                    <a:pt x="182" y="253"/>
                    <a:pt x="182" y="253"/>
                  </a:cubicBezTo>
                  <a:cubicBezTo>
                    <a:pt x="182" y="253"/>
                    <a:pt x="183" y="251"/>
                    <a:pt x="187" y="250"/>
                  </a:cubicBezTo>
                  <a:cubicBezTo>
                    <a:pt x="199" y="248"/>
                    <a:pt x="209" y="244"/>
                    <a:pt x="217" y="238"/>
                  </a:cubicBezTo>
                  <a:cubicBezTo>
                    <a:pt x="231" y="229"/>
                    <a:pt x="239" y="218"/>
                    <a:pt x="238" y="205"/>
                  </a:cubicBezTo>
                  <a:cubicBezTo>
                    <a:pt x="238" y="192"/>
                    <a:pt x="231" y="181"/>
                    <a:pt x="216" y="172"/>
                  </a:cubicBezTo>
                  <a:cubicBezTo>
                    <a:pt x="216" y="171"/>
                    <a:pt x="215" y="171"/>
                    <a:pt x="214" y="171"/>
                  </a:cubicBezTo>
                  <a:cubicBezTo>
                    <a:pt x="199" y="162"/>
                    <a:pt x="180" y="157"/>
                    <a:pt x="160" y="157"/>
                  </a:cubicBezTo>
                  <a:cubicBezTo>
                    <a:pt x="139" y="157"/>
                    <a:pt x="120" y="162"/>
                    <a:pt x="105" y="171"/>
                  </a:cubicBezTo>
                  <a:cubicBezTo>
                    <a:pt x="97" y="175"/>
                    <a:pt x="91" y="181"/>
                    <a:pt x="87" y="187"/>
                  </a:cubicBezTo>
                  <a:cubicBezTo>
                    <a:pt x="86" y="189"/>
                    <a:pt x="82" y="190"/>
                    <a:pt x="77" y="190"/>
                  </a:cubicBezTo>
                  <a:cubicBezTo>
                    <a:pt x="74" y="190"/>
                    <a:pt x="71" y="190"/>
                    <a:pt x="69" y="189"/>
                  </a:cubicBezTo>
                  <a:cubicBezTo>
                    <a:pt x="0" y="149"/>
                    <a:pt x="0" y="149"/>
                    <a:pt x="0" y="149"/>
                  </a:cubicBezTo>
                  <a:cubicBezTo>
                    <a:pt x="256" y="0"/>
                    <a:pt x="256" y="0"/>
                    <a:pt x="256" y="0"/>
                  </a:cubicBezTo>
                  <a:cubicBezTo>
                    <a:pt x="514" y="149"/>
                    <a:pt x="514" y="149"/>
                    <a:pt x="514" y="149"/>
                  </a:cubicBezTo>
                  <a:cubicBezTo>
                    <a:pt x="446" y="188"/>
                    <a:pt x="446" y="188"/>
                    <a:pt x="446" y="188"/>
                  </a:cubicBezTo>
                  <a:cubicBezTo>
                    <a:pt x="441" y="191"/>
                    <a:pt x="439" y="195"/>
                    <a:pt x="439" y="199"/>
                  </a:cubicBezTo>
                  <a:cubicBezTo>
                    <a:pt x="439" y="204"/>
                    <a:pt x="441" y="208"/>
                    <a:pt x="446" y="211"/>
                  </a:cubicBezTo>
                  <a:cubicBezTo>
                    <a:pt x="448" y="212"/>
                    <a:pt x="450" y="213"/>
                    <a:pt x="453" y="213"/>
                  </a:cubicBezTo>
                  <a:cubicBezTo>
                    <a:pt x="462" y="215"/>
                    <a:pt x="470" y="218"/>
                    <a:pt x="477" y="222"/>
                  </a:cubicBezTo>
                  <a:cubicBezTo>
                    <a:pt x="489" y="229"/>
                    <a:pt x="496" y="239"/>
                    <a:pt x="496" y="248"/>
                  </a:cubicBezTo>
                  <a:cubicBezTo>
                    <a:pt x="496" y="258"/>
                    <a:pt x="489" y="267"/>
                    <a:pt x="476" y="274"/>
                  </a:cubicBezTo>
                  <a:cubicBezTo>
                    <a:pt x="463" y="281"/>
                    <a:pt x="446" y="285"/>
                    <a:pt x="428" y="285"/>
                  </a:cubicBezTo>
                  <a:cubicBezTo>
                    <a:pt x="411" y="285"/>
                    <a:pt x="394" y="281"/>
                    <a:pt x="382" y="274"/>
                  </a:cubicBezTo>
                  <a:cubicBezTo>
                    <a:pt x="381" y="274"/>
                    <a:pt x="380" y="273"/>
                    <a:pt x="379" y="273"/>
                  </a:cubicBezTo>
                  <a:cubicBezTo>
                    <a:pt x="372" y="269"/>
                    <a:pt x="367" y="265"/>
                    <a:pt x="364" y="260"/>
                  </a:cubicBezTo>
                  <a:cubicBezTo>
                    <a:pt x="363" y="258"/>
                    <a:pt x="361" y="256"/>
                    <a:pt x="359" y="255"/>
                  </a:cubicBezTo>
                  <a:cubicBezTo>
                    <a:pt x="355" y="253"/>
                    <a:pt x="350" y="252"/>
                    <a:pt x="345" y="252"/>
                  </a:cubicBezTo>
                  <a:cubicBezTo>
                    <a:pt x="340" y="252"/>
                    <a:pt x="335" y="253"/>
                    <a:pt x="331" y="255"/>
                  </a:cubicBezTo>
                  <a:cubicBezTo>
                    <a:pt x="258" y="298"/>
                    <a:pt x="258" y="298"/>
                    <a:pt x="258" y="298"/>
                  </a:cubicBezTo>
                  <a:lnTo>
                    <a:pt x="183" y="25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4" name="Freeform 23">
              <a:extLst>
                <a:ext uri="{FF2B5EF4-FFF2-40B4-BE49-F238E27FC236}">
                  <a16:creationId xmlns:a16="http://schemas.microsoft.com/office/drawing/2014/main" id="{FFC11C1B-3E96-4F4A-9CBD-08F55A72BF8B}"/>
                </a:ext>
              </a:extLst>
            </p:cNvPr>
            <p:cNvSpPr>
              <a:spLocks/>
            </p:cNvSpPr>
            <p:nvPr/>
          </p:nvSpPr>
          <p:spPr bwMode="auto">
            <a:xfrm>
              <a:off x="6108701" y="2794001"/>
              <a:ext cx="3379788" cy="1958975"/>
            </a:xfrm>
            <a:custGeom>
              <a:avLst/>
              <a:gdLst>
                <a:gd name="T0" fmla="*/ 490 w 536"/>
                <a:gd name="T1" fmla="*/ 26 h 310"/>
                <a:gd name="T2" fmla="*/ 490 w 536"/>
                <a:gd name="T3" fmla="*/ 86 h 310"/>
                <a:gd name="T4" fmla="*/ 464 w 536"/>
                <a:gd name="T5" fmla="*/ 96 h 310"/>
                <a:gd name="T6" fmla="*/ 459 w 536"/>
                <a:gd name="T7" fmla="*/ 111 h 310"/>
                <a:gd name="T8" fmla="*/ 536 w 536"/>
                <a:gd name="T9" fmla="*/ 155 h 310"/>
                <a:gd name="T10" fmla="*/ 269 w 536"/>
                <a:gd name="T11" fmla="*/ 310 h 310"/>
                <a:gd name="T12" fmla="*/ 0 w 536"/>
                <a:gd name="T13" fmla="*/ 155 h 310"/>
                <a:gd name="T14" fmla="*/ 77 w 536"/>
                <a:gd name="T15" fmla="*/ 110 h 310"/>
                <a:gd name="T16" fmla="*/ 98 w 536"/>
                <a:gd name="T17" fmla="*/ 111 h 310"/>
                <a:gd name="T18" fmla="*/ 102 w 536"/>
                <a:gd name="T19" fmla="*/ 114 h 310"/>
                <a:gd name="T20" fmla="*/ 118 w 536"/>
                <a:gd name="T21" fmla="*/ 129 h 310"/>
                <a:gd name="T22" fmla="*/ 224 w 536"/>
                <a:gd name="T23" fmla="*/ 127 h 310"/>
                <a:gd name="T24" fmla="*/ 224 w 536"/>
                <a:gd name="T25" fmla="*/ 70 h 310"/>
                <a:gd name="T26" fmla="*/ 222 w 536"/>
                <a:gd name="T27" fmla="*/ 69 h 310"/>
                <a:gd name="T28" fmla="*/ 196 w 536"/>
                <a:gd name="T29" fmla="*/ 59 h 310"/>
                <a:gd name="T30" fmla="*/ 191 w 536"/>
                <a:gd name="T31" fmla="*/ 57 h 310"/>
                <a:gd name="T32" fmla="*/ 190 w 536"/>
                <a:gd name="T33" fmla="*/ 45 h 310"/>
                <a:gd name="T34" fmla="*/ 267 w 536"/>
                <a:gd name="T35" fmla="*/ 0 h 310"/>
                <a:gd name="T36" fmla="*/ 344 w 536"/>
                <a:gd name="T37" fmla="*/ 44 h 310"/>
                <a:gd name="T38" fmla="*/ 369 w 536"/>
                <a:gd name="T39" fmla="*/ 41 h 310"/>
                <a:gd name="T40" fmla="*/ 389 w 536"/>
                <a:gd name="T41" fmla="*/ 25 h 310"/>
                <a:gd name="T42" fmla="*/ 488 w 536"/>
                <a:gd name="T43" fmla="*/ 25 h 310"/>
                <a:gd name="T44" fmla="*/ 490 w 536"/>
                <a:gd name="T45" fmla="*/ 2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6" h="310">
                  <a:moveTo>
                    <a:pt x="490" y="26"/>
                  </a:moveTo>
                  <a:cubicBezTo>
                    <a:pt x="518" y="43"/>
                    <a:pt x="519" y="70"/>
                    <a:pt x="490" y="86"/>
                  </a:cubicBezTo>
                  <a:cubicBezTo>
                    <a:pt x="482" y="91"/>
                    <a:pt x="474" y="94"/>
                    <a:pt x="464" y="96"/>
                  </a:cubicBezTo>
                  <a:cubicBezTo>
                    <a:pt x="454" y="98"/>
                    <a:pt x="451" y="106"/>
                    <a:pt x="459" y="111"/>
                  </a:cubicBezTo>
                  <a:cubicBezTo>
                    <a:pt x="536" y="155"/>
                    <a:pt x="536" y="155"/>
                    <a:pt x="536" y="155"/>
                  </a:cubicBezTo>
                  <a:cubicBezTo>
                    <a:pt x="269" y="310"/>
                    <a:pt x="269" y="310"/>
                    <a:pt x="269" y="310"/>
                  </a:cubicBezTo>
                  <a:cubicBezTo>
                    <a:pt x="0" y="155"/>
                    <a:pt x="0" y="155"/>
                    <a:pt x="0" y="155"/>
                  </a:cubicBezTo>
                  <a:cubicBezTo>
                    <a:pt x="77" y="110"/>
                    <a:pt x="77" y="110"/>
                    <a:pt x="77" y="110"/>
                  </a:cubicBezTo>
                  <a:cubicBezTo>
                    <a:pt x="83" y="107"/>
                    <a:pt x="93" y="107"/>
                    <a:pt x="98" y="111"/>
                  </a:cubicBezTo>
                  <a:cubicBezTo>
                    <a:pt x="100" y="112"/>
                    <a:pt x="101" y="113"/>
                    <a:pt x="102" y="114"/>
                  </a:cubicBezTo>
                  <a:cubicBezTo>
                    <a:pt x="105" y="119"/>
                    <a:pt x="111" y="124"/>
                    <a:pt x="118" y="129"/>
                  </a:cubicBezTo>
                  <a:cubicBezTo>
                    <a:pt x="148" y="146"/>
                    <a:pt x="196" y="145"/>
                    <a:pt x="224" y="127"/>
                  </a:cubicBezTo>
                  <a:cubicBezTo>
                    <a:pt x="250" y="111"/>
                    <a:pt x="250" y="86"/>
                    <a:pt x="224" y="70"/>
                  </a:cubicBezTo>
                  <a:cubicBezTo>
                    <a:pt x="224" y="70"/>
                    <a:pt x="223" y="69"/>
                    <a:pt x="222" y="69"/>
                  </a:cubicBezTo>
                  <a:cubicBezTo>
                    <a:pt x="214" y="64"/>
                    <a:pt x="205" y="61"/>
                    <a:pt x="196" y="59"/>
                  </a:cubicBezTo>
                  <a:cubicBezTo>
                    <a:pt x="194" y="58"/>
                    <a:pt x="192" y="58"/>
                    <a:pt x="191" y="57"/>
                  </a:cubicBezTo>
                  <a:cubicBezTo>
                    <a:pt x="185" y="54"/>
                    <a:pt x="184" y="48"/>
                    <a:pt x="190" y="45"/>
                  </a:cubicBezTo>
                  <a:cubicBezTo>
                    <a:pt x="267" y="0"/>
                    <a:pt x="267" y="0"/>
                    <a:pt x="267" y="0"/>
                  </a:cubicBezTo>
                  <a:cubicBezTo>
                    <a:pt x="344" y="44"/>
                    <a:pt x="344" y="44"/>
                    <a:pt x="344" y="44"/>
                  </a:cubicBezTo>
                  <a:cubicBezTo>
                    <a:pt x="352" y="49"/>
                    <a:pt x="365" y="47"/>
                    <a:pt x="369" y="41"/>
                  </a:cubicBezTo>
                  <a:cubicBezTo>
                    <a:pt x="373" y="35"/>
                    <a:pt x="380" y="29"/>
                    <a:pt x="389" y="25"/>
                  </a:cubicBezTo>
                  <a:cubicBezTo>
                    <a:pt x="417" y="10"/>
                    <a:pt x="460" y="10"/>
                    <a:pt x="488" y="25"/>
                  </a:cubicBezTo>
                  <a:cubicBezTo>
                    <a:pt x="488" y="25"/>
                    <a:pt x="489" y="26"/>
                    <a:pt x="490"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5" name="Freeform 24">
              <a:extLst>
                <a:ext uri="{FF2B5EF4-FFF2-40B4-BE49-F238E27FC236}">
                  <a16:creationId xmlns:a16="http://schemas.microsoft.com/office/drawing/2014/main" id="{E6A12C39-BD47-4B00-A82B-B3F14C2CB334}"/>
                </a:ext>
              </a:extLst>
            </p:cNvPr>
            <p:cNvSpPr>
              <a:spLocks/>
            </p:cNvSpPr>
            <p:nvPr/>
          </p:nvSpPr>
          <p:spPr bwMode="auto">
            <a:xfrm>
              <a:off x="6178551" y="2832101"/>
              <a:ext cx="3240088" cy="1882775"/>
            </a:xfrm>
            <a:custGeom>
              <a:avLst/>
              <a:gdLst>
                <a:gd name="T0" fmla="*/ 0 w 514"/>
                <a:gd name="T1" fmla="*/ 149 h 298"/>
                <a:gd name="T2" fmla="*/ 69 w 514"/>
                <a:gd name="T3" fmla="*/ 109 h 298"/>
                <a:gd name="T4" fmla="*/ 76 w 514"/>
                <a:gd name="T5" fmla="*/ 107 h 298"/>
                <a:gd name="T6" fmla="*/ 84 w 514"/>
                <a:gd name="T7" fmla="*/ 109 h 298"/>
                <a:gd name="T8" fmla="*/ 86 w 514"/>
                <a:gd name="T9" fmla="*/ 111 h 298"/>
                <a:gd name="T10" fmla="*/ 105 w 514"/>
                <a:gd name="T11" fmla="*/ 127 h 298"/>
                <a:gd name="T12" fmla="*/ 159 w 514"/>
                <a:gd name="T13" fmla="*/ 141 h 298"/>
                <a:gd name="T14" fmla="*/ 216 w 514"/>
                <a:gd name="T15" fmla="*/ 126 h 298"/>
                <a:gd name="T16" fmla="*/ 238 w 514"/>
                <a:gd name="T17" fmla="*/ 93 h 298"/>
                <a:gd name="T18" fmla="*/ 216 w 514"/>
                <a:gd name="T19" fmla="*/ 60 h 298"/>
                <a:gd name="T20" fmla="*/ 213 w 514"/>
                <a:gd name="T21" fmla="*/ 58 h 298"/>
                <a:gd name="T22" fmla="*/ 186 w 514"/>
                <a:gd name="T23" fmla="*/ 48 h 298"/>
                <a:gd name="T24" fmla="*/ 182 w 514"/>
                <a:gd name="T25" fmla="*/ 46 h 298"/>
                <a:gd name="T26" fmla="*/ 181 w 514"/>
                <a:gd name="T27" fmla="*/ 44 h 298"/>
                <a:gd name="T28" fmla="*/ 182 w 514"/>
                <a:gd name="T29" fmla="*/ 43 h 298"/>
                <a:gd name="T30" fmla="*/ 256 w 514"/>
                <a:gd name="T31" fmla="*/ 0 h 298"/>
                <a:gd name="T32" fmla="*/ 330 w 514"/>
                <a:gd name="T33" fmla="*/ 43 h 298"/>
                <a:gd name="T34" fmla="*/ 344 w 514"/>
                <a:gd name="T35" fmla="*/ 46 h 298"/>
                <a:gd name="T36" fmla="*/ 363 w 514"/>
                <a:gd name="T37" fmla="*/ 38 h 298"/>
                <a:gd name="T38" fmla="*/ 380 w 514"/>
                <a:gd name="T39" fmla="*/ 23 h 298"/>
                <a:gd name="T40" fmla="*/ 427 w 514"/>
                <a:gd name="T41" fmla="*/ 13 h 298"/>
                <a:gd name="T42" fmla="*/ 474 w 514"/>
                <a:gd name="T43" fmla="*/ 24 h 298"/>
                <a:gd name="T44" fmla="*/ 476 w 514"/>
                <a:gd name="T45" fmla="*/ 25 h 298"/>
                <a:gd name="T46" fmla="*/ 495 w 514"/>
                <a:gd name="T47" fmla="*/ 50 h 298"/>
                <a:gd name="T48" fmla="*/ 476 w 514"/>
                <a:gd name="T49" fmla="*/ 76 h 298"/>
                <a:gd name="T50" fmla="*/ 452 w 514"/>
                <a:gd name="T51" fmla="*/ 85 h 298"/>
                <a:gd name="T52" fmla="*/ 438 w 514"/>
                <a:gd name="T53" fmla="*/ 97 h 298"/>
                <a:gd name="T54" fmla="*/ 445 w 514"/>
                <a:gd name="T55" fmla="*/ 109 h 298"/>
                <a:gd name="T56" fmla="*/ 514 w 514"/>
                <a:gd name="T57" fmla="*/ 149 h 298"/>
                <a:gd name="T58" fmla="*/ 258 w 514"/>
                <a:gd name="T59" fmla="*/ 298 h 298"/>
                <a:gd name="T60" fmla="*/ 0 w 514"/>
                <a:gd name="T61"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4" h="298">
                  <a:moveTo>
                    <a:pt x="0" y="149"/>
                  </a:moveTo>
                  <a:cubicBezTo>
                    <a:pt x="69" y="109"/>
                    <a:pt x="69" y="109"/>
                    <a:pt x="69" y="109"/>
                  </a:cubicBezTo>
                  <a:cubicBezTo>
                    <a:pt x="71" y="108"/>
                    <a:pt x="73" y="107"/>
                    <a:pt x="76" y="107"/>
                  </a:cubicBezTo>
                  <a:cubicBezTo>
                    <a:pt x="79" y="107"/>
                    <a:pt x="82" y="108"/>
                    <a:pt x="84" y="109"/>
                  </a:cubicBezTo>
                  <a:cubicBezTo>
                    <a:pt x="85" y="110"/>
                    <a:pt x="86" y="110"/>
                    <a:pt x="86" y="111"/>
                  </a:cubicBezTo>
                  <a:cubicBezTo>
                    <a:pt x="90" y="117"/>
                    <a:pt x="96" y="123"/>
                    <a:pt x="105" y="127"/>
                  </a:cubicBezTo>
                  <a:cubicBezTo>
                    <a:pt x="119" y="136"/>
                    <a:pt x="139" y="141"/>
                    <a:pt x="159" y="141"/>
                  </a:cubicBezTo>
                  <a:cubicBezTo>
                    <a:pt x="181" y="141"/>
                    <a:pt x="201" y="135"/>
                    <a:pt x="216" y="126"/>
                  </a:cubicBezTo>
                  <a:cubicBezTo>
                    <a:pt x="230" y="117"/>
                    <a:pt x="238" y="105"/>
                    <a:pt x="238" y="93"/>
                  </a:cubicBezTo>
                  <a:cubicBezTo>
                    <a:pt x="238" y="80"/>
                    <a:pt x="230" y="68"/>
                    <a:pt x="216" y="60"/>
                  </a:cubicBezTo>
                  <a:cubicBezTo>
                    <a:pt x="215" y="59"/>
                    <a:pt x="214" y="58"/>
                    <a:pt x="213" y="58"/>
                  </a:cubicBezTo>
                  <a:cubicBezTo>
                    <a:pt x="206" y="53"/>
                    <a:pt x="196" y="50"/>
                    <a:pt x="186" y="48"/>
                  </a:cubicBezTo>
                  <a:cubicBezTo>
                    <a:pt x="185" y="47"/>
                    <a:pt x="183" y="47"/>
                    <a:pt x="182" y="46"/>
                  </a:cubicBezTo>
                  <a:cubicBezTo>
                    <a:pt x="181" y="45"/>
                    <a:pt x="181" y="45"/>
                    <a:pt x="181" y="44"/>
                  </a:cubicBezTo>
                  <a:cubicBezTo>
                    <a:pt x="181" y="44"/>
                    <a:pt x="181" y="44"/>
                    <a:pt x="182" y="43"/>
                  </a:cubicBezTo>
                  <a:cubicBezTo>
                    <a:pt x="256" y="0"/>
                    <a:pt x="256" y="0"/>
                    <a:pt x="256" y="0"/>
                  </a:cubicBezTo>
                  <a:cubicBezTo>
                    <a:pt x="330" y="43"/>
                    <a:pt x="330" y="43"/>
                    <a:pt x="330" y="43"/>
                  </a:cubicBezTo>
                  <a:cubicBezTo>
                    <a:pt x="334" y="45"/>
                    <a:pt x="339" y="46"/>
                    <a:pt x="344" y="46"/>
                  </a:cubicBezTo>
                  <a:cubicBezTo>
                    <a:pt x="350" y="46"/>
                    <a:pt x="359" y="44"/>
                    <a:pt x="363" y="38"/>
                  </a:cubicBezTo>
                  <a:cubicBezTo>
                    <a:pt x="366" y="33"/>
                    <a:pt x="372" y="28"/>
                    <a:pt x="380" y="23"/>
                  </a:cubicBezTo>
                  <a:cubicBezTo>
                    <a:pt x="393" y="17"/>
                    <a:pt x="409" y="13"/>
                    <a:pt x="427" y="13"/>
                  </a:cubicBezTo>
                  <a:cubicBezTo>
                    <a:pt x="444" y="13"/>
                    <a:pt x="461" y="17"/>
                    <a:pt x="474" y="24"/>
                  </a:cubicBezTo>
                  <a:cubicBezTo>
                    <a:pt x="475" y="24"/>
                    <a:pt x="475" y="25"/>
                    <a:pt x="476" y="25"/>
                  </a:cubicBezTo>
                  <a:cubicBezTo>
                    <a:pt x="488" y="32"/>
                    <a:pt x="495" y="41"/>
                    <a:pt x="495" y="50"/>
                  </a:cubicBezTo>
                  <a:cubicBezTo>
                    <a:pt x="495" y="60"/>
                    <a:pt x="488" y="69"/>
                    <a:pt x="476" y="76"/>
                  </a:cubicBezTo>
                  <a:cubicBezTo>
                    <a:pt x="469" y="80"/>
                    <a:pt x="461" y="83"/>
                    <a:pt x="452" y="85"/>
                  </a:cubicBezTo>
                  <a:cubicBezTo>
                    <a:pt x="444" y="86"/>
                    <a:pt x="439" y="91"/>
                    <a:pt x="438" y="97"/>
                  </a:cubicBezTo>
                  <a:cubicBezTo>
                    <a:pt x="437" y="102"/>
                    <a:pt x="440" y="106"/>
                    <a:pt x="445" y="109"/>
                  </a:cubicBezTo>
                  <a:cubicBezTo>
                    <a:pt x="514" y="149"/>
                    <a:pt x="514" y="149"/>
                    <a:pt x="514" y="149"/>
                  </a:cubicBezTo>
                  <a:cubicBezTo>
                    <a:pt x="258" y="298"/>
                    <a:pt x="258" y="298"/>
                    <a:pt x="258" y="298"/>
                  </a:cubicBezTo>
                  <a:lnTo>
                    <a:pt x="0" y="1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6" name="Freeform 25">
              <a:extLst>
                <a:ext uri="{FF2B5EF4-FFF2-40B4-BE49-F238E27FC236}">
                  <a16:creationId xmlns:a16="http://schemas.microsoft.com/office/drawing/2014/main" id="{F17CA339-FB2D-4B66-A258-3BAD8077C3F9}"/>
                </a:ext>
              </a:extLst>
            </p:cNvPr>
            <p:cNvSpPr>
              <a:spLocks/>
            </p:cNvSpPr>
            <p:nvPr/>
          </p:nvSpPr>
          <p:spPr bwMode="auto">
            <a:xfrm>
              <a:off x="7804151" y="3773488"/>
              <a:ext cx="1684338" cy="1276350"/>
            </a:xfrm>
            <a:custGeom>
              <a:avLst/>
              <a:gdLst>
                <a:gd name="T0" fmla="*/ 1061 w 1061"/>
                <a:gd name="T1" fmla="*/ 0 h 804"/>
                <a:gd name="T2" fmla="*/ 1061 w 1061"/>
                <a:gd name="T3" fmla="*/ 187 h 804"/>
                <a:gd name="T4" fmla="*/ 0 w 1061"/>
                <a:gd name="T5" fmla="*/ 804 h 804"/>
                <a:gd name="T6" fmla="*/ 0 w 1061"/>
                <a:gd name="T7" fmla="*/ 617 h 804"/>
                <a:gd name="T8" fmla="*/ 1061 w 1061"/>
                <a:gd name="T9" fmla="*/ 0 h 804"/>
              </a:gdLst>
              <a:ahLst/>
              <a:cxnLst>
                <a:cxn ang="0">
                  <a:pos x="T0" y="T1"/>
                </a:cxn>
                <a:cxn ang="0">
                  <a:pos x="T2" y="T3"/>
                </a:cxn>
                <a:cxn ang="0">
                  <a:pos x="T4" y="T5"/>
                </a:cxn>
                <a:cxn ang="0">
                  <a:pos x="T6" y="T7"/>
                </a:cxn>
                <a:cxn ang="0">
                  <a:pos x="T8" y="T9"/>
                </a:cxn>
              </a:cxnLst>
              <a:rect l="0" t="0" r="r" b="b"/>
              <a:pathLst>
                <a:path w="1061" h="804">
                  <a:moveTo>
                    <a:pt x="1061" y="0"/>
                  </a:moveTo>
                  <a:lnTo>
                    <a:pt x="1061" y="187"/>
                  </a:lnTo>
                  <a:lnTo>
                    <a:pt x="0" y="804"/>
                  </a:lnTo>
                  <a:lnTo>
                    <a:pt x="0" y="617"/>
                  </a:lnTo>
                  <a:lnTo>
                    <a:pt x="1061" y="0"/>
                  </a:lnTo>
                  <a:close/>
                </a:path>
              </a:pathLst>
            </a:custGeom>
            <a:solidFill>
              <a:srgbClr val="AD1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sp>
          <p:nvSpPr>
            <p:cNvPr id="67" name="Freeform 26">
              <a:extLst>
                <a:ext uri="{FF2B5EF4-FFF2-40B4-BE49-F238E27FC236}">
                  <a16:creationId xmlns:a16="http://schemas.microsoft.com/office/drawing/2014/main" id="{384B1029-6CC7-4C12-8166-F5F8C94AC3CE}"/>
                </a:ext>
              </a:extLst>
            </p:cNvPr>
            <p:cNvSpPr>
              <a:spLocks/>
            </p:cNvSpPr>
            <p:nvPr/>
          </p:nvSpPr>
          <p:spPr bwMode="auto">
            <a:xfrm>
              <a:off x="6108701" y="3773488"/>
              <a:ext cx="1695450" cy="1276350"/>
            </a:xfrm>
            <a:custGeom>
              <a:avLst/>
              <a:gdLst>
                <a:gd name="T0" fmla="*/ 1068 w 1068"/>
                <a:gd name="T1" fmla="*/ 617 h 804"/>
                <a:gd name="T2" fmla="*/ 1068 w 1068"/>
                <a:gd name="T3" fmla="*/ 804 h 804"/>
                <a:gd name="T4" fmla="*/ 0 w 1068"/>
                <a:gd name="T5" fmla="*/ 187 h 804"/>
                <a:gd name="T6" fmla="*/ 0 w 1068"/>
                <a:gd name="T7" fmla="*/ 0 h 804"/>
                <a:gd name="T8" fmla="*/ 1068 w 1068"/>
                <a:gd name="T9" fmla="*/ 617 h 804"/>
              </a:gdLst>
              <a:ahLst/>
              <a:cxnLst>
                <a:cxn ang="0">
                  <a:pos x="T0" y="T1"/>
                </a:cxn>
                <a:cxn ang="0">
                  <a:pos x="T2" y="T3"/>
                </a:cxn>
                <a:cxn ang="0">
                  <a:pos x="T4" y="T5"/>
                </a:cxn>
                <a:cxn ang="0">
                  <a:pos x="T6" y="T7"/>
                </a:cxn>
                <a:cxn ang="0">
                  <a:pos x="T8" y="T9"/>
                </a:cxn>
              </a:cxnLst>
              <a:rect l="0" t="0" r="r" b="b"/>
              <a:pathLst>
                <a:path w="1068" h="804">
                  <a:moveTo>
                    <a:pt x="1068" y="617"/>
                  </a:moveTo>
                  <a:lnTo>
                    <a:pt x="1068" y="804"/>
                  </a:lnTo>
                  <a:lnTo>
                    <a:pt x="0" y="187"/>
                  </a:lnTo>
                  <a:lnTo>
                    <a:pt x="0" y="0"/>
                  </a:lnTo>
                  <a:lnTo>
                    <a:pt x="1068" y="61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_tradnl" dirty="0"/>
            </a:p>
          </p:txBody>
        </p:sp>
      </p:grpSp>
      <p:sp>
        <p:nvSpPr>
          <p:cNvPr id="23" name="TextBox 142">
            <a:extLst>
              <a:ext uri="{FF2B5EF4-FFF2-40B4-BE49-F238E27FC236}">
                <a16:creationId xmlns:a16="http://schemas.microsoft.com/office/drawing/2014/main" id="{825A6310-2A61-429A-8617-E752A0D65C62}"/>
              </a:ext>
              <a:ext uri="{C183D7F6-B498-43B3-948B-1728B52AA6E4}">
                <adec:decorative xmlns:adec="http://schemas.microsoft.com/office/drawing/2017/decorative" val="1"/>
              </a:ext>
            </a:extLst>
          </p:cNvPr>
          <p:cNvSpPr txBox="1"/>
          <p:nvPr/>
        </p:nvSpPr>
        <p:spPr>
          <a:xfrm>
            <a:off x="72148" y="3107401"/>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s-ES_tradnl" sz="4800" dirty="0">
                <a:solidFill>
                  <a:schemeClr val="accent1"/>
                </a:solidFill>
                <a:latin typeface="Verdana" panose="020B0604030504040204" pitchFamily="34" charset="0"/>
                <a:ea typeface="Verdana" panose="020B0604030504040204" pitchFamily="34" charset="0"/>
              </a:rPr>
              <a:t>A</a:t>
            </a:r>
          </a:p>
        </p:txBody>
      </p:sp>
      <p:sp>
        <p:nvSpPr>
          <p:cNvPr id="21" name="TextBox 145">
            <a:extLst>
              <a:ext uri="{FF2B5EF4-FFF2-40B4-BE49-F238E27FC236}">
                <a16:creationId xmlns:a16="http://schemas.microsoft.com/office/drawing/2014/main" id="{F2138AA4-0C94-4036-8D23-5E474961D6B0}"/>
              </a:ext>
              <a:ext uri="{C183D7F6-B498-43B3-948B-1728B52AA6E4}">
                <adec:decorative xmlns:adec="http://schemas.microsoft.com/office/drawing/2017/decorative" val="1"/>
              </a:ext>
            </a:extLst>
          </p:cNvPr>
          <p:cNvSpPr txBox="1"/>
          <p:nvPr/>
        </p:nvSpPr>
        <p:spPr>
          <a:xfrm>
            <a:off x="2958633" y="1671026"/>
            <a:ext cx="516109"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s-ES_tradnl" sz="4800" dirty="0">
                <a:solidFill>
                  <a:schemeClr val="accent3"/>
                </a:solidFill>
                <a:latin typeface="Verdana" panose="020B0604030504040204" pitchFamily="34" charset="0"/>
                <a:ea typeface="Verdana" panose="020B0604030504040204" pitchFamily="34" charset="0"/>
              </a:rPr>
              <a:t>C</a:t>
            </a:r>
          </a:p>
        </p:txBody>
      </p:sp>
      <p:sp>
        <p:nvSpPr>
          <p:cNvPr id="18" name="TextBox 147">
            <a:extLst>
              <a:ext uri="{FF2B5EF4-FFF2-40B4-BE49-F238E27FC236}">
                <a16:creationId xmlns:a16="http://schemas.microsoft.com/office/drawing/2014/main" id="{812FAFE6-C7E8-44BA-856D-12B70C9FC311}"/>
              </a:ext>
            </a:extLst>
          </p:cNvPr>
          <p:cNvSpPr txBox="1"/>
          <p:nvPr/>
        </p:nvSpPr>
        <p:spPr>
          <a:xfrm>
            <a:off x="10029028" y="1489465"/>
            <a:ext cx="1904284" cy="1046440"/>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s-ES_tradnl" sz="1700" b="1" dirty="0">
                <a:solidFill>
                  <a:schemeClr val="tx1">
                    <a:lumMod val="75000"/>
                    <a:lumOff val="25000"/>
                  </a:schemeClr>
                </a:solidFill>
                <a:latin typeface="Verdana" panose="020B0604030504040204" pitchFamily="34" charset="0"/>
                <a:ea typeface="Verdana" panose="020B0604030504040204" pitchFamily="34" charset="0"/>
              </a:rPr>
              <a:t>Ejecución</a:t>
            </a:r>
            <a:r>
              <a:rPr lang="es-ES_tradnl" sz="1700" dirty="0">
                <a:solidFill>
                  <a:schemeClr val="tx1">
                    <a:lumMod val="75000"/>
                    <a:lumOff val="25000"/>
                  </a:schemeClr>
                </a:solidFill>
                <a:latin typeface="Verdana" panose="020B0604030504040204" pitchFamily="34" charset="0"/>
                <a:ea typeface="Verdana" panose="020B0604030504040204" pitchFamily="34" charset="0"/>
              </a:rPr>
              <a:t>: Tutorización, ritmo, problemas del directo</a:t>
            </a:r>
          </a:p>
        </p:txBody>
      </p:sp>
      <p:sp>
        <p:nvSpPr>
          <p:cNvPr id="19" name="TextBox 148">
            <a:extLst>
              <a:ext uri="{FF2B5EF4-FFF2-40B4-BE49-F238E27FC236}">
                <a16:creationId xmlns:a16="http://schemas.microsoft.com/office/drawing/2014/main" id="{44DDD37A-DCAE-48B6-BC29-BE63B03A2B76}"/>
              </a:ext>
              <a:ext uri="{C183D7F6-B498-43B3-948B-1728B52AA6E4}">
                <adec:decorative xmlns:adec="http://schemas.microsoft.com/office/drawing/2017/decorative" val="1"/>
              </a:ext>
            </a:extLst>
          </p:cNvPr>
          <p:cNvSpPr txBox="1"/>
          <p:nvPr/>
        </p:nvSpPr>
        <p:spPr>
          <a:xfrm>
            <a:off x="9477013" y="1643351"/>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s-ES_tradnl" sz="4800" dirty="0">
                <a:solidFill>
                  <a:schemeClr val="accent2"/>
                </a:solidFill>
                <a:latin typeface="Verdana" panose="020B0604030504040204" pitchFamily="34" charset="0"/>
                <a:ea typeface="Verdana" panose="020B0604030504040204" pitchFamily="34" charset="0"/>
              </a:rPr>
              <a:t>F</a:t>
            </a:r>
          </a:p>
        </p:txBody>
      </p:sp>
      <p:sp>
        <p:nvSpPr>
          <p:cNvPr id="17" name="TextBox 151">
            <a:extLst>
              <a:ext uri="{FF2B5EF4-FFF2-40B4-BE49-F238E27FC236}">
                <a16:creationId xmlns:a16="http://schemas.microsoft.com/office/drawing/2014/main" id="{BFA64D29-C966-4E03-AFDD-3EC3E5CB6831}"/>
              </a:ext>
              <a:ext uri="{C183D7F6-B498-43B3-948B-1728B52AA6E4}">
                <adec:decorative xmlns:adec="http://schemas.microsoft.com/office/drawing/2017/decorative" val="1"/>
              </a:ext>
            </a:extLst>
          </p:cNvPr>
          <p:cNvSpPr txBox="1"/>
          <p:nvPr/>
        </p:nvSpPr>
        <p:spPr>
          <a:xfrm>
            <a:off x="526148" y="1668822"/>
            <a:ext cx="523525"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s-ES_tradnl" sz="4800" dirty="0">
                <a:solidFill>
                  <a:schemeClr val="accent2"/>
                </a:solidFill>
                <a:latin typeface="Verdana" panose="020B0604030504040204" pitchFamily="34" charset="0"/>
                <a:ea typeface="Verdana" panose="020B0604030504040204" pitchFamily="34" charset="0"/>
              </a:rPr>
              <a:t>B</a:t>
            </a:r>
          </a:p>
        </p:txBody>
      </p:sp>
      <p:sp>
        <p:nvSpPr>
          <p:cNvPr id="15" name="TextBox 154">
            <a:extLst>
              <a:ext uri="{FF2B5EF4-FFF2-40B4-BE49-F238E27FC236}">
                <a16:creationId xmlns:a16="http://schemas.microsoft.com/office/drawing/2014/main" id="{3498E9F5-EB0D-4533-A1F2-39C2C9E729D0}"/>
              </a:ext>
              <a:ext uri="{C183D7F6-B498-43B3-948B-1728B52AA6E4}">
                <adec:decorative xmlns:adec="http://schemas.microsoft.com/office/drawing/2017/decorative" val="1"/>
              </a:ext>
            </a:extLst>
          </p:cNvPr>
          <p:cNvSpPr txBox="1"/>
          <p:nvPr/>
        </p:nvSpPr>
        <p:spPr>
          <a:xfrm>
            <a:off x="5125912" y="1645161"/>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s-ES_tradnl" sz="4800" dirty="0">
                <a:solidFill>
                  <a:schemeClr val="accent1"/>
                </a:solidFill>
                <a:latin typeface="Verdana" panose="020B0604030504040204" pitchFamily="34" charset="0"/>
                <a:ea typeface="Verdana" panose="020B0604030504040204" pitchFamily="34" charset="0"/>
              </a:rPr>
              <a:t>D</a:t>
            </a:r>
          </a:p>
        </p:txBody>
      </p:sp>
      <p:pic>
        <p:nvPicPr>
          <p:cNvPr id="69" name="Gráfico 68">
            <a:extLst>
              <a:ext uri="{FF2B5EF4-FFF2-40B4-BE49-F238E27FC236}">
                <a16:creationId xmlns:a16="http://schemas.microsoft.com/office/drawing/2014/main" id="{B6DD125C-D7BF-4B08-A94E-E8BFC57C56C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3907" y="3708828"/>
            <a:ext cx="914400" cy="914400"/>
          </a:xfrm>
          <a:prstGeom prst="rect">
            <a:avLst/>
          </a:prstGeom>
          <a:scene3d>
            <a:camera prst="isometricTopUp"/>
            <a:lightRig rig="threePt" dir="t"/>
          </a:scene3d>
        </p:spPr>
      </p:pic>
      <p:grpSp>
        <p:nvGrpSpPr>
          <p:cNvPr id="77" name="Gráfico 75">
            <a:extLst>
              <a:ext uri="{FF2B5EF4-FFF2-40B4-BE49-F238E27FC236}">
                <a16:creationId xmlns:a16="http://schemas.microsoft.com/office/drawing/2014/main" id="{AE0FCEC4-BD3D-4EFB-A1B4-A66AF6E0CB78}"/>
              </a:ext>
              <a:ext uri="{C183D7F6-B498-43B3-948B-1728B52AA6E4}">
                <adec:decorative xmlns:adec="http://schemas.microsoft.com/office/drawing/2017/decorative" val="1"/>
              </a:ext>
            </a:extLst>
          </p:cNvPr>
          <p:cNvGrpSpPr/>
          <p:nvPr/>
        </p:nvGrpSpPr>
        <p:grpSpPr>
          <a:xfrm>
            <a:off x="4088476" y="4765299"/>
            <a:ext cx="914400" cy="914400"/>
            <a:chOff x="5638800" y="2971800"/>
            <a:chExt cx="914400" cy="914400"/>
          </a:xfrm>
          <a:solidFill>
            <a:schemeClr val="bg1"/>
          </a:solidFill>
          <a:scene3d>
            <a:camera prst="isometricTopUp"/>
            <a:lightRig rig="threePt" dir="t"/>
          </a:scene3d>
        </p:grpSpPr>
        <p:sp>
          <p:nvSpPr>
            <p:cNvPr id="78" name="Forma libre: forma 77">
              <a:extLst>
                <a:ext uri="{FF2B5EF4-FFF2-40B4-BE49-F238E27FC236}">
                  <a16:creationId xmlns:a16="http://schemas.microsoft.com/office/drawing/2014/main" id="{96917409-1450-4992-951D-09554BE8BF3D}"/>
                </a:ext>
              </a:extLst>
            </p:cNvPr>
            <p:cNvSpPr/>
            <p:nvPr/>
          </p:nvSpPr>
          <p:spPr>
            <a:xfrm>
              <a:off x="6047423" y="3159443"/>
              <a:ext cx="76200" cy="76200"/>
            </a:xfrm>
            <a:custGeom>
              <a:avLst/>
              <a:gdLst>
                <a:gd name="connsiteX0" fmla="*/ 40005 w 76200"/>
                <a:gd name="connsiteY0" fmla="*/ 0 h 76200"/>
                <a:gd name="connsiteX1" fmla="*/ 0 w 76200"/>
                <a:gd name="connsiteY1" fmla="*/ 40005 h 76200"/>
                <a:gd name="connsiteX2" fmla="*/ 40005 w 76200"/>
                <a:gd name="connsiteY2" fmla="*/ 80010 h 76200"/>
                <a:gd name="connsiteX3" fmla="*/ 80010 w 76200"/>
                <a:gd name="connsiteY3" fmla="*/ 40005 h 76200"/>
                <a:gd name="connsiteX4" fmla="*/ 40005 w 76200"/>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0005" y="0"/>
                  </a:moveTo>
                  <a:cubicBezTo>
                    <a:pt x="18097" y="0"/>
                    <a:pt x="0" y="18097"/>
                    <a:pt x="0" y="40005"/>
                  </a:cubicBezTo>
                  <a:cubicBezTo>
                    <a:pt x="0" y="61913"/>
                    <a:pt x="18097" y="80010"/>
                    <a:pt x="40005" y="80010"/>
                  </a:cubicBezTo>
                  <a:cubicBezTo>
                    <a:pt x="61913" y="80010"/>
                    <a:pt x="80010" y="61913"/>
                    <a:pt x="80010" y="40005"/>
                  </a:cubicBezTo>
                  <a:cubicBezTo>
                    <a:pt x="80010" y="18097"/>
                    <a:pt x="61913" y="0"/>
                    <a:pt x="40005" y="0"/>
                  </a:cubicBezTo>
                  <a:close/>
                </a:path>
              </a:pathLst>
            </a:custGeom>
            <a:grpFill/>
            <a:ln w="9525" cap="flat">
              <a:noFill/>
              <a:prstDash val="solid"/>
              <a:miter/>
            </a:ln>
          </p:spPr>
          <p:txBody>
            <a:bodyPr rtlCol="0" anchor="ctr"/>
            <a:lstStyle/>
            <a:p>
              <a:endParaRPr lang="es-ES_tradnl" dirty="0"/>
            </a:p>
          </p:txBody>
        </p:sp>
        <p:sp>
          <p:nvSpPr>
            <p:cNvPr id="79" name="Forma libre: forma 78">
              <a:extLst>
                <a:ext uri="{FF2B5EF4-FFF2-40B4-BE49-F238E27FC236}">
                  <a16:creationId xmlns:a16="http://schemas.microsoft.com/office/drawing/2014/main" id="{63179BE7-AB5A-4DFE-8B22-91B57E1E1EC2}"/>
                </a:ext>
              </a:extLst>
            </p:cNvPr>
            <p:cNvSpPr/>
            <p:nvPr/>
          </p:nvSpPr>
          <p:spPr>
            <a:xfrm>
              <a:off x="5927408" y="3352800"/>
              <a:ext cx="76200" cy="76200"/>
            </a:xfrm>
            <a:custGeom>
              <a:avLst/>
              <a:gdLst>
                <a:gd name="connsiteX0" fmla="*/ 80010 w 76200"/>
                <a:gd name="connsiteY0" fmla="*/ 40005 h 76200"/>
                <a:gd name="connsiteX1" fmla="*/ 40005 w 76200"/>
                <a:gd name="connsiteY1" fmla="*/ 80010 h 76200"/>
                <a:gd name="connsiteX2" fmla="*/ 0 w 76200"/>
                <a:gd name="connsiteY2" fmla="*/ 40005 h 76200"/>
                <a:gd name="connsiteX3" fmla="*/ 40005 w 76200"/>
                <a:gd name="connsiteY3" fmla="*/ 0 h 76200"/>
                <a:gd name="connsiteX4" fmla="*/ 80010 w 76200"/>
                <a:gd name="connsiteY4" fmla="*/ 4000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80010" y="40005"/>
                  </a:moveTo>
                  <a:cubicBezTo>
                    <a:pt x="80010" y="62099"/>
                    <a:pt x="62099" y="80010"/>
                    <a:pt x="40005" y="80010"/>
                  </a:cubicBezTo>
                  <a:cubicBezTo>
                    <a:pt x="17911" y="80010"/>
                    <a:pt x="0" y="62099"/>
                    <a:pt x="0" y="40005"/>
                  </a:cubicBezTo>
                  <a:cubicBezTo>
                    <a:pt x="0" y="17911"/>
                    <a:pt x="17911" y="0"/>
                    <a:pt x="40005" y="0"/>
                  </a:cubicBezTo>
                  <a:cubicBezTo>
                    <a:pt x="62099" y="0"/>
                    <a:pt x="80010" y="17911"/>
                    <a:pt x="80010" y="40005"/>
                  </a:cubicBezTo>
                  <a:close/>
                </a:path>
              </a:pathLst>
            </a:custGeom>
            <a:grpFill/>
            <a:ln w="9525" cap="flat">
              <a:noFill/>
              <a:prstDash val="solid"/>
              <a:miter/>
            </a:ln>
          </p:spPr>
          <p:txBody>
            <a:bodyPr rtlCol="0" anchor="ctr"/>
            <a:lstStyle/>
            <a:p>
              <a:endParaRPr lang="es-ES_tradnl" dirty="0"/>
            </a:p>
          </p:txBody>
        </p:sp>
        <p:sp>
          <p:nvSpPr>
            <p:cNvPr id="80" name="Forma libre: forma 79">
              <a:extLst>
                <a:ext uri="{FF2B5EF4-FFF2-40B4-BE49-F238E27FC236}">
                  <a16:creationId xmlns:a16="http://schemas.microsoft.com/office/drawing/2014/main" id="{A8918230-9AB0-4A01-8F91-573EEB4D4B28}"/>
                </a:ext>
              </a:extLst>
            </p:cNvPr>
            <p:cNvSpPr/>
            <p:nvPr/>
          </p:nvSpPr>
          <p:spPr>
            <a:xfrm>
              <a:off x="5771959" y="3025140"/>
              <a:ext cx="647700" cy="762000"/>
            </a:xfrm>
            <a:custGeom>
              <a:avLst/>
              <a:gdLst>
                <a:gd name="connsiteX0" fmla="*/ 428816 w 647700"/>
                <a:gd name="connsiteY0" fmla="*/ 187643 h 762000"/>
                <a:gd name="connsiteX1" fmla="*/ 405004 w 647700"/>
                <a:gd name="connsiteY1" fmla="*/ 199073 h 762000"/>
                <a:gd name="connsiteX2" fmla="*/ 395479 w 647700"/>
                <a:gd name="connsiteY2" fmla="*/ 220028 h 762000"/>
                <a:gd name="connsiteX3" fmla="*/ 404051 w 647700"/>
                <a:gd name="connsiteY3" fmla="*/ 244793 h 762000"/>
                <a:gd name="connsiteX4" fmla="*/ 385001 w 647700"/>
                <a:gd name="connsiteY4" fmla="*/ 263843 h 762000"/>
                <a:gd name="connsiteX5" fmla="*/ 360236 w 647700"/>
                <a:gd name="connsiteY5" fmla="*/ 255270 h 762000"/>
                <a:gd name="connsiteX6" fmla="*/ 339281 w 647700"/>
                <a:gd name="connsiteY6" fmla="*/ 263843 h 762000"/>
                <a:gd name="connsiteX7" fmla="*/ 327851 w 647700"/>
                <a:gd name="connsiteY7" fmla="*/ 286703 h 762000"/>
                <a:gd name="connsiteX8" fmla="*/ 301181 w 647700"/>
                <a:gd name="connsiteY8" fmla="*/ 286703 h 762000"/>
                <a:gd name="connsiteX9" fmla="*/ 289751 w 647700"/>
                <a:gd name="connsiteY9" fmla="*/ 262890 h 762000"/>
                <a:gd name="connsiteX10" fmla="*/ 268796 w 647700"/>
                <a:gd name="connsiteY10" fmla="*/ 254318 h 762000"/>
                <a:gd name="connsiteX11" fmla="*/ 244031 w 647700"/>
                <a:gd name="connsiteY11" fmla="*/ 262890 h 762000"/>
                <a:gd name="connsiteX12" fmla="*/ 224981 w 647700"/>
                <a:gd name="connsiteY12" fmla="*/ 243840 h 762000"/>
                <a:gd name="connsiteX13" fmla="*/ 233554 w 647700"/>
                <a:gd name="connsiteY13" fmla="*/ 219075 h 762000"/>
                <a:gd name="connsiteX14" fmla="*/ 224981 w 647700"/>
                <a:gd name="connsiteY14" fmla="*/ 198120 h 762000"/>
                <a:gd name="connsiteX15" fmla="*/ 201169 w 647700"/>
                <a:gd name="connsiteY15" fmla="*/ 186690 h 762000"/>
                <a:gd name="connsiteX16" fmla="*/ 201169 w 647700"/>
                <a:gd name="connsiteY16" fmla="*/ 160020 h 762000"/>
                <a:gd name="connsiteX17" fmla="*/ 224981 w 647700"/>
                <a:gd name="connsiteY17" fmla="*/ 148590 h 762000"/>
                <a:gd name="connsiteX18" fmla="*/ 233554 w 647700"/>
                <a:gd name="connsiteY18" fmla="*/ 127635 h 762000"/>
                <a:gd name="connsiteX19" fmla="*/ 225934 w 647700"/>
                <a:gd name="connsiteY19" fmla="*/ 102870 h 762000"/>
                <a:gd name="connsiteX20" fmla="*/ 244984 w 647700"/>
                <a:gd name="connsiteY20" fmla="*/ 83820 h 762000"/>
                <a:gd name="connsiteX21" fmla="*/ 269749 w 647700"/>
                <a:gd name="connsiteY21" fmla="*/ 92393 h 762000"/>
                <a:gd name="connsiteX22" fmla="*/ 290704 w 647700"/>
                <a:gd name="connsiteY22" fmla="*/ 83820 h 762000"/>
                <a:gd name="connsiteX23" fmla="*/ 302134 w 647700"/>
                <a:gd name="connsiteY23" fmla="*/ 60007 h 762000"/>
                <a:gd name="connsiteX24" fmla="*/ 328804 w 647700"/>
                <a:gd name="connsiteY24" fmla="*/ 60007 h 762000"/>
                <a:gd name="connsiteX25" fmla="*/ 340234 w 647700"/>
                <a:gd name="connsiteY25" fmla="*/ 82868 h 762000"/>
                <a:gd name="connsiteX26" fmla="*/ 361189 w 647700"/>
                <a:gd name="connsiteY26" fmla="*/ 91440 h 762000"/>
                <a:gd name="connsiteX27" fmla="*/ 385954 w 647700"/>
                <a:gd name="connsiteY27" fmla="*/ 82868 h 762000"/>
                <a:gd name="connsiteX28" fmla="*/ 405004 w 647700"/>
                <a:gd name="connsiteY28" fmla="*/ 101917 h 762000"/>
                <a:gd name="connsiteX29" fmla="*/ 396431 w 647700"/>
                <a:gd name="connsiteY29" fmla="*/ 126683 h 762000"/>
                <a:gd name="connsiteX30" fmla="*/ 405004 w 647700"/>
                <a:gd name="connsiteY30" fmla="*/ 147638 h 762000"/>
                <a:gd name="connsiteX31" fmla="*/ 428816 w 647700"/>
                <a:gd name="connsiteY31" fmla="*/ 159068 h 762000"/>
                <a:gd name="connsiteX32" fmla="*/ 428816 w 647700"/>
                <a:gd name="connsiteY32" fmla="*/ 187643 h 762000"/>
                <a:gd name="connsiteX33" fmla="*/ 308801 w 647700"/>
                <a:gd name="connsiteY33" fmla="*/ 381000 h 762000"/>
                <a:gd name="connsiteX34" fmla="*/ 284989 w 647700"/>
                <a:gd name="connsiteY34" fmla="*/ 392430 h 762000"/>
                <a:gd name="connsiteX35" fmla="*/ 276416 w 647700"/>
                <a:gd name="connsiteY35" fmla="*/ 413385 h 762000"/>
                <a:gd name="connsiteX36" fmla="*/ 284036 w 647700"/>
                <a:gd name="connsiteY36" fmla="*/ 438150 h 762000"/>
                <a:gd name="connsiteX37" fmla="*/ 264986 w 647700"/>
                <a:gd name="connsiteY37" fmla="*/ 457200 h 762000"/>
                <a:gd name="connsiteX38" fmla="*/ 240221 w 647700"/>
                <a:gd name="connsiteY38" fmla="*/ 448628 h 762000"/>
                <a:gd name="connsiteX39" fmla="*/ 219266 w 647700"/>
                <a:gd name="connsiteY39" fmla="*/ 457200 h 762000"/>
                <a:gd name="connsiteX40" fmla="*/ 208789 w 647700"/>
                <a:gd name="connsiteY40" fmla="*/ 480060 h 762000"/>
                <a:gd name="connsiteX41" fmla="*/ 182119 w 647700"/>
                <a:gd name="connsiteY41" fmla="*/ 480060 h 762000"/>
                <a:gd name="connsiteX42" fmla="*/ 170689 w 647700"/>
                <a:gd name="connsiteY42" fmla="*/ 456248 h 762000"/>
                <a:gd name="connsiteX43" fmla="*/ 149734 w 647700"/>
                <a:gd name="connsiteY43" fmla="*/ 447675 h 762000"/>
                <a:gd name="connsiteX44" fmla="*/ 124969 w 647700"/>
                <a:gd name="connsiteY44" fmla="*/ 455295 h 762000"/>
                <a:gd name="connsiteX45" fmla="*/ 105919 w 647700"/>
                <a:gd name="connsiteY45" fmla="*/ 436245 h 762000"/>
                <a:gd name="connsiteX46" fmla="*/ 114491 w 647700"/>
                <a:gd name="connsiteY46" fmla="*/ 411480 h 762000"/>
                <a:gd name="connsiteX47" fmla="*/ 105919 w 647700"/>
                <a:gd name="connsiteY47" fmla="*/ 390525 h 762000"/>
                <a:gd name="connsiteX48" fmla="*/ 82106 w 647700"/>
                <a:gd name="connsiteY48" fmla="*/ 379095 h 762000"/>
                <a:gd name="connsiteX49" fmla="*/ 82106 w 647700"/>
                <a:gd name="connsiteY49" fmla="*/ 352425 h 762000"/>
                <a:gd name="connsiteX50" fmla="*/ 105919 w 647700"/>
                <a:gd name="connsiteY50" fmla="*/ 340995 h 762000"/>
                <a:gd name="connsiteX51" fmla="*/ 114491 w 647700"/>
                <a:gd name="connsiteY51" fmla="*/ 320040 h 762000"/>
                <a:gd name="connsiteX52" fmla="*/ 105919 w 647700"/>
                <a:gd name="connsiteY52" fmla="*/ 295275 h 762000"/>
                <a:gd name="connsiteX53" fmla="*/ 124969 w 647700"/>
                <a:gd name="connsiteY53" fmla="*/ 276225 h 762000"/>
                <a:gd name="connsiteX54" fmla="*/ 149734 w 647700"/>
                <a:gd name="connsiteY54" fmla="*/ 284798 h 762000"/>
                <a:gd name="connsiteX55" fmla="*/ 170689 w 647700"/>
                <a:gd name="connsiteY55" fmla="*/ 276225 h 762000"/>
                <a:gd name="connsiteX56" fmla="*/ 182119 w 647700"/>
                <a:gd name="connsiteY56" fmla="*/ 252412 h 762000"/>
                <a:gd name="connsiteX57" fmla="*/ 209741 w 647700"/>
                <a:gd name="connsiteY57" fmla="*/ 252412 h 762000"/>
                <a:gd name="connsiteX58" fmla="*/ 221171 w 647700"/>
                <a:gd name="connsiteY58" fmla="*/ 276225 h 762000"/>
                <a:gd name="connsiteX59" fmla="*/ 242126 w 647700"/>
                <a:gd name="connsiteY59" fmla="*/ 284798 h 762000"/>
                <a:gd name="connsiteX60" fmla="*/ 266891 w 647700"/>
                <a:gd name="connsiteY60" fmla="*/ 276225 h 762000"/>
                <a:gd name="connsiteX61" fmla="*/ 285941 w 647700"/>
                <a:gd name="connsiteY61" fmla="*/ 295275 h 762000"/>
                <a:gd name="connsiteX62" fmla="*/ 277369 w 647700"/>
                <a:gd name="connsiteY62" fmla="*/ 320040 h 762000"/>
                <a:gd name="connsiteX63" fmla="*/ 285941 w 647700"/>
                <a:gd name="connsiteY63" fmla="*/ 340995 h 762000"/>
                <a:gd name="connsiteX64" fmla="*/ 309754 w 647700"/>
                <a:gd name="connsiteY64" fmla="*/ 352425 h 762000"/>
                <a:gd name="connsiteX65" fmla="*/ 308801 w 647700"/>
                <a:gd name="connsiteY65" fmla="*/ 381000 h 762000"/>
                <a:gd name="connsiteX66" fmla="*/ 308801 w 647700"/>
                <a:gd name="connsiteY66" fmla="*/ 381000 h 762000"/>
                <a:gd name="connsiteX67" fmla="*/ 638366 w 647700"/>
                <a:gd name="connsiteY67" fmla="*/ 416243 h 762000"/>
                <a:gd name="connsiteX68" fmla="*/ 572644 w 647700"/>
                <a:gd name="connsiteY68" fmla="*/ 301943 h 762000"/>
                <a:gd name="connsiteX69" fmla="*/ 572644 w 647700"/>
                <a:gd name="connsiteY69" fmla="*/ 297180 h 762000"/>
                <a:gd name="connsiteX70" fmla="*/ 432626 w 647700"/>
                <a:gd name="connsiteY70" fmla="*/ 40005 h 762000"/>
                <a:gd name="connsiteX71" fmla="*/ 140209 w 647700"/>
                <a:gd name="connsiteY71" fmla="*/ 40005 h 762000"/>
                <a:gd name="connsiteX72" fmla="*/ 191 w 647700"/>
                <a:gd name="connsiteY72" fmla="*/ 297180 h 762000"/>
                <a:gd name="connsiteX73" fmla="*/ 112586 w 647700"/>
                <a:gd name="connsiteY73" fmla="*/ 527685 h 762000"/>
                <a:gd name="connsiteX74" fmla="*/ 112586 w 647700"/>
                <a:gd name="connsiteY74" fmla="*/ 768668 h 762000"/>
                <a:gd name="connsiteX75" fmla="*/ 413576 w 647700"/>
                <a:gd name="connsiteY75" fmla="*/ 768668 h 762000"/>
                <a:gd name="connsiteX76" fmla="*/ 413576 w 647700"/>
                <a:gd name="connsiteY76" fmla="*/ 654368 h 762000"/>
                <a:gd name="connsiteX77" fmla="*/ 460249 w 647700"/>
                <a:gd name="connsiteY77" fmla="*/ 654368 h 762000"/>
                <a:gd name="connsiteX78" fmla="*/ 540259 w 647700"/>
                <a:gd name="connsiteY78" fmla="*/ 621030 h 762000"/>
                <a:gd name="connsiteX79" fmla="*/ 572644 w 647700"/>
                <a:gd name="connsiteY79" fmla="*/ 540068 h 762000"/>
                <a:gd name="connsiteX80" fmla="*/ 572644 w 647700"/>
                <a:gd name="connsiteY80" fmla="*/ 482918 h 762000"/>
                <a:gd name="connsiteX81" fmla="*/ 614554 w 647700"/>
                <a:gd name="connsiteY81" fmla="*/ 482918 h 762000"/>
                <a:gd name="connsiteX82" fmla="*/ 638366 w 647700"/>
                <a:gd name="connsiteY82" fmla="*/ 416243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47700" h="762000">
                  <a:moveTo>
                    <a:pt x="428816" y="187643"/>
                  </a:moveTo>
                  <a:lnTo>
                    <a:pt x="405004" y="199073"/>
                  </a:lnTo>
                  <a:cubicBezTo>
                    <a:pt x="403099" y="206693"/>
                    <a:pt x="399289" y="213360"/>
                    <a:pt x="395479" y="220028"/>
                  </a:cubicBezTo>
                  <a:lnTo>
                    <a:pt x="404051" y="244793"/>
                  </a:lnTo>
                  <a:lnTo>
                    <a:pt x="385001" y="263843"/>
                  </a:lnTo>
                  <a:lnTo>
                    <a:pt x="360236" y="255270"/>
                  </a:lnTo>
                  <a:cubicBezTo>
                    <a:pt x="353569" y="259080"/>
                    <a:pt x="346901" y="261937"/>
                    <a:pt x="339281" y="263843"/>
                  </a:cubicBezTo>
                  <a:lnTo>
                    <a:pt x="327851" y="286703"/>
                  </a:lnTo>
                  <a:lnTo>
                    <a:pt x="301181" y="286703"/>
                  </a:lnTo>
                  <a:lnTo>
                    <a:pt x="289751" y="262890"/>
                  </a:lnTo>
                  <a:cubicBezTo>
                    <a:pt x="282131" y="260985"/>
                    <a:pt x="275464" y="258128"/>
                    <a:pt x="268796" y="254318"/>
                  </a:cubicBezTo>
                  <a:lnTo>
                    <a:pt x="244031" y="262890"/>
                  </a:lnTo>
                  <a:lnTo>
                    <a:pt x="224981" y="243840"/>
                  </a:lnTo>
                  <a:lnTo>
                    <a:pt x="233554" y="219075"/>
                  </a:lnTo>
                  <a:cubicBezTo>
                    <a:pt x="229744" y="212408"/>
                    <a:pt x="226886" y="205740"/>
                    <a:pt x="224981" y="198120"/>
                  </a:cubicBezTo>
                  <a:lnTo>
                    <a:pt x="201169" y="186690"/>
                  </a:lnTo>
                  <a:lnTo>
                    <a:pt x="201169" y="160020"/>
                  </a:lnTo>
                  <a:lnTo>
                    <a:pt x="224981" y="148590"/>
                  </a:lnTo>
                  <a:cubicBezTo>
                    <a:pt x="226886" y="140970"/>
                    <a:pt x="229744" y="134303"/>
                    <a:pt x="233554" y="127635"/>
                  </a:cubicBezTo>
                  <a:lnTo>
                    <a:pt x="225934" y="102870"/>
                  </a:lnTo>
                  <a:lnTo>
                    <a:pt x="244984" y="83820"/>
                  </a:lnTo>
                  <a:lnTo>
                    <a:pt x="269749" y="92393"/>
                  </a:lnTo>
                  <a:cubicBezTo>
                    <a:pt x="276416" y="88583"/>
                    <a:pt x="283084" y="85725"/>
                    <a:pt x="290704" y="83820"/>
                  </a:cubicBezTo>
                  <a:lnTo>
                    <a:pt x="302134" y="60007"/>
                  </a:lnTo>
                  <a:lnTo>
                    <a:pt x="328804" y="60007"/>
                  </a:lnTo>
                  <a:lnTo>
                    <a:pt x="340234" y="82868"/>
                  </a:lnTo>
                  <a:cubicBezTo>
                    <a:pt x="347854" y="84773"/>
                    <a:pt x="354521" y="87630"/>
                    <a:pt x="361189" y="91440"/>
                  </a:cubicBezTo>
                  <a:lnTo>
                    <a:pt x="385954" y="82868"/>
                  </a:lnTo>
                  <a:lnTo>
                    <a:pt x="405004" y="101917"/>
                  </a:lnTo>
                  <a:lnTo>
                    <a:pt x="396431" y="126683"/>
                  </a:lnTo>
                  <a:cubicBezTo>
                    <a:pt x="400241" y="133350"/>
                    <a:pt x="403099" y="140018"/>
                    <a:pt x="405004" y="147638"/>
                  </a:cubicBezTo>
                  <a:lnTo>
                    <a:pt x="428816" y="159068"/>
                  </a:lnTo>
                  <a:lnTo>
                    <a:pt x="428816" y="187643"/>
                  </a:lnTo>
                  <a:close/>
                  <a:moveTo>
                    <a:pt x="308801" y="381000"/>
                  </a:moveTo>
                  <a:lnTo>
                    <a:pt x="284989" y="392430"/>
                  </a:lnTo>
                  <a:cubicBezTo>
                    <a:pt x="283084" y="400050"/>
                    <a:pt x="280226" y="406718"/>
                    <a:pt x="276416" y="413385"/>
                  </a:cubicBezTo>
                  <a:lnTo>
                    <a:pt x="284036" y="438150"/>
                  </a:lnTo>
                  <a:lnTo>
                    <a:pt x="264986" y="457200"/>
                  </a:lnTo>
                  <a:lnTo>
                    <a:pt x="240221" y="448628"/>
                  </a:lnTo>
                  <a:cubicBezTo>
                    <a:pt x="233554" y="452438"/>
                    <a:pt x="226886" y="455295"/>
                    <a:pt x="219266" y="457200"/>
                  </a:cubicBezTo>
                  <a:lnTo>
                    <a:pt x="208789" y="480060"/>
                  </a:lnTo>
                  <a:lnTo>
                    <a:pt x="182119" y="480060"/>
                  </a:lnTo>
                  <a:lnTo>
                    <a:pt x="170689" y="456248"/>
                  </a:lnTo>
                  <a:cubicBezTo>
                    <a:pt x="163069" y="454343"/>
                    <a:pt x="156401" y="451485"/>
                    <a:pt x="149734" y="447675"/>
                  </a:cubicBezTo>
                  <a:lnTo>
                    <a:pt x="124969" y="455295"/>
                  </a:lnTo>
                  <a:lnTo>
                    <a:pt x="105919" y="436245"/>
                  </a:lnTo>
                  <a:lnTo>
                    <a:pt x="114491" y="411480"/>
                  </a:lnTo>
                  <a:cubicBezTo>
                    <a:pt x="110681" y="404813"/>
                    <a:pt x="107824" y="398145"/>
                    <a:pt x="105919" y="390525"/>
                  </a:cubicBezTo>
                  <a:lnTo>
                    <a:pt x="82106" y="379095"/>
                  </a:lnTo>
                  <a:lnTo>
                    <a:pt x="82106" y="352425"/>
                  </a:lnTo>
                  <a:lnTo>
                    <a:pt x="105919" y="340995"/>
                  </a:lnTo>
                  <a:cubicBezTo>
                    <a:pt x="107824" y="333375"/>
                    <a:pt x="110681" y="326708"/>
                    <a:pt x="114491" y="320040"/>
                  </a:cubicBezTo>
                  <a:lnTo>
                    <a:pt x="105919" y="295275"/>
                  </a:lnTo>
                  <a:lnTo>
                    <a:pt x="124969" y="276225"/>
                  </a:lnTo>
                  <a:lnTo>
                    <a:pt x="149734" y="284798"/>
                  </a:lnTo>
                  <a:cubicBezTo>
                    <a:pt x="156401" y="280988"/>
                    <a:pt x="163069" y="278130"/>
                    <a:pt x="170689" y="276225"/>
                  </a:cubicBezTo>
                  <a:lnTo>
                    <a:pt x="182119" y="252412"/>
                  </a:lnTo>
                  <a:lnTo>
                    <a:pt x="209741" y="252412"/>
                  </a:lnTo>
                  <a:lnTo>
                    <a:pt x="221171" y="276225"/>
                  </a:lnTo>
                  <a:cubicBezTo>
                    <a:pt x="228791" y="278130"/>
                    <a:pt x="235459" y="280988"/>
                    <a:pt x="242126" y="284798"/>
                  </a:cubicBezTo>
                  <a:lnTo>
                    <a:pt x="266891" y="276225"/>
                  </a:lnTo>
                  <a:lnTo>
                    <a:pt x="285941" y="295275"/>
                  </a:lnTo>
                  <a:lnTo>
                    <a:pt x="277369" y="320040"/>
                  </a:lnTo>
                  <a:cubicBezTo>
                    <a:pt x="281179" y="326708"/>
                    <a:pt x="284036" y="333375"/>
                    <a:pt x="285941" y="340995"/>
                  </a:cubicBezTo>
                  <a:lnTo>
                    <a:pt x="309754" y="352425"/>
                  </a:lnTo>
                  <a:lnTo>
                    <a:pt x="308801" y="381000"/>
                  </a:lnTo>
                  <a:lnTo>
                    <a:pt x="308801" y="381000"/>
                  </a:lnTo>
                  <a:close/>
                  <a:moveTo>
                    <a:pt x="638366" y="416243"/>
                  </a:moveTo>
                  <a:lnTo>
                    <a:pt x="572644" y="301943"/>
                  </a:lnTo>
                  <a:lnTo>
                    <a:pt x="572644" y="297180"/>
                  </a:lnTo>
                  <a:cubicBezTo>
                    <a:pt x="576454" y="192405"/>
                    <a:pt x="523114" y="94298"/>
                    <a:pt x="432626" y="40005"/>
                  </a:cubicBezTo>
                  <a:cubicBezTo>
                    <a:pt x="342139" y="-13335"/>
                    <a:pt x="230696" y="-13335"/>
                    <a:pt x="140209" y="40005"/>
                  </a:cubicBezTo>
                  <a:cubicBezTo>
                    <a:pt x="49721" y="93345"/>
                    <a:pt x="-3619" y="192405"/>
                    <a:pt x="191" y="297180"/>
                  </a:cubicBezTo>
                  <a:cubicBezTo>
                    <a:pt x="191" y="387668"/>
                    <a:pt x="41149" y="472440"/>
                    <a:pt x="112586" y="527685"/>
                  </a:cubicBezTo>
                  <a:lnTo>
                    <a:pt x="112586" y="768668"/>
                  </a:lnTo>
                  <a:lnTo>
                    <a:pt x="413576" y="768668"/>
                  </a:lnTo>
                  <a:lnTo>
                    <a:pt x="413576" y="654368"/>
                  </a:lnTo>
                  <a:lnTo>
                    <a:pt x="460249" y="654368"/>
                  </a:lnTo>
                  <a:cubicBezTo>
                    <a:pt x="490729" y="654368"/>
                    <a:pt x="519304" y="641985"/>
                    <a:pt x="540259" y="621030"/>
                  </a:cubicBezTo>
                  <a:cubicBezTo>
                    <a:pt x="561214" y="599123"/>
                    <a:pt x="572644" y="570548"/>
                    <a:pt x="572644" y="540068"/>
                  </a:cubicBezTo>
                  <a:lnTo>
                    <a:pt x="572644" y="482918"/>
                  </a:lnTo>
                  <a:lnTo>
                    <a:pt x="614554" y="482918"/>
                  </a:lnTo>
                  <a:cubicBezTo>
                    <a:pt x="639319" y="480060"/>
                    <a:pt x="661226" y="451485"/>
                    <a:pt x="638366" y="416243"/>
                  </a:cubicBezTo>
                  <a:close/>
                </a:path>
              </a:pathLst>
            </a:custGeom>
            <a:grpFill/>
            <a:ln w="9525" cap="flat">
              <a:noFill/>
              <a:prstDash val="solid"/>
              <a:miter/>
            </a:ln>
          </p:spPr>
          <p:txBody>
            <a:bodyPr rtlCol="0" anchor="ctr"/>
            <a:lstStyle/>
            <a:p>
              <a:endParaRPr lang="es-ES_tradnl" dirty="0"/>
            </a:p>
          </p:txBody>
        </p:sp>
      </p:grpSp>
      <p:pic>
        <p:nvPicPr>
          <p:cNvPr id="82" name="Gráfico 81">
            <a:extLst>
              <a:ext uri="{FF2B5EF4-FFF2-40B4-BE49-F238E27FC236}">
                <a16:creationId xmlns:a16="http://schemas.microsoft.com/office/drawing/2014/main" id="{6591494C-2970-4FD0-927A-4AC4D9C78BC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8363" y="3646558"/>
            <a:ext cx="914400" cy="914400"/>
          </a:xfrm>
          <a:prstGeom prst="rect">
            <a:avLst/>
          </a:prstGeom>
          <a:scene3d>
            <a:camera prst="isometricTopUp"/>
            <a:lightRig rig="threePt" dir="t"/>
          </a:scene3d>
        </p:spPr>
      </p:pic>
      <p:pic>
        <p:nvPicPr>
          <p:cNvPr id="84" name="Gráfico 83">
            <a:extLst>
              <a:ext uri="{FF2B5EF4-FFF2-40B4-BE49-F238E27FC236}">
                <a16:creationId xmlns:a16="http://schemas.microsoft.com/office/drawing/2014/main" id="{3D748DE4-FA28-4BE3-8781-95A963FF8A0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34907" y="4744456"/>
            <a:ext cx="914400" cy="914400"/>
          </a:xfrm>
          <a:prstGeom prst="rect">
            <a:avLst/>
          </a:prstGeom>
          <a:scene3d>
            <a:camera prst="isometricTopUp"/>
            <a:lightRig rig="threePt" dir="t"/>
          </a:scene3d>
        </p:spPr>
      </p:pic>
      <p:pic>
        <p:nvPicPr>
          <p:cNvPr id="88" name="Gráfico 87">
            <a:extLst>
              <a:ext uri="{FF2B5EF4-FFF2-40B4-BE49-F238E27FC236}">
                <a16:creationId xmlns:a16="http://schemas.microsoft.com/office/drawing/2014/main" id="{B08E0591-EC77-46CE-9B60-4AA71B89936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97824" y="3646558"/>
            <a:ext cx="914400" cy="914400"/>
          </a:xfrm>
          <a:prstGeom prst="rect">
            <a:avLst/>
          </a:prstGeom>
          <a:scene3d>
            <a:camera prst="isometricTopUp"/>
            <a:lightRig rig="threePt" dir="t"/>
          </a:scene3d>
        </p:spPr>
      </p:pic>
      <p:sp>
        <p:nvSpPr>
          <p:cNvPr id="71" name="TextBox 142">
            <a:extLst>
              <a:ext uri="{FF2B5EF4-FFF2-40B4-BE49-F238E27FC236}">
                <a16:creationId xmlns:a16="http://schemas.microsoft.com/office/drawing/2014/main" id="{BA29165C-7FB7-8E41-AA2F-C191FBB26178}"/>
              </a:ext>
              <a:ext uri="{C183D7F6-B498-43B3-948B-1728B52AA6E4}">
                <adec:decorative xmlns:adec="http://schemas.microsoft.com/office/drawing/2017/decorative" val="1"/>
              </a:ext>
            </a:extLst>
          </p:cNvPr>
          <p:cNvSpPr txBox="1"/>
          <p:nvPr/>
        </p:nvSpPr>
        <p:spPr>
          <a:xfrm>
            <a:off x="10029506" y="3096174"/>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s-ES_tradnl" sz="4800" dirty="0">
                <a:solidFill>
                  <a:schemeClr val="accent1"/>
                </a:solidFill>
                <a:latin typeface="Verdana" panose="020B0604030504040204" pitchFamily="34" charset="0"/>
                <a:ea typeface="Verdana" panose="020B0604030504040204" pitchFamily="34" charset="0"/>
              </a:rPr>
              <a:t>G</a:t>
            </a:r>
          </a:p>
        </p:txBody>
      </p:sp>
      <p:sp>
        <p:nvSpPr>
          <p:cNvPr id="74" name="TextBox 154">
            <a:extLst>
              <a:ext uri="{FF2B5EF4-FFF2-40B4-BE49-F238E27FC236}">
                <a16:creationId xmlns:a16="http://schemas.microsoft.com/office/drawing/2014/main" id="{586E3A92-1BAD-D547-868F-5252056F36E6}"/>
              </a:ext>
              <a:ext uri="{C183D7F6-B498-43B3-948B-1728B52AA6E4}">
                <adec:decorative xmlns:adec="http://schemas.microsoft.com/office/drawing/2017/decorative" val="1"/>
              </a:ext>
            </a:extLst>
          </p:cNvPr>
          <p:cNvSpPr txBox="1"/>
          <p:nvPr/>
        </p:nvSpPr>
        <p:spPr>
          <a:xfrm>
            <a:off x="7456827" y="1652467"/>
            <a:ext cx="457200" cy="738664"/>
          </a:xfrm>
          <a:prstGeom prst="rect">
            <a:avLst/>
          </a:prstGeom>
          <a:noFill/>
          <a:ln>
            <a:no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accent1"/>
              </a:buClr>
            </a:pPr>
            <a:r>
              <a:rPr lang="es-ES_tradnl" sz="4800" dirty="0">
                <a:solidFill>
                  <a:schemeClr val="accent1"/>
                </a:solidFill>
                <a:latin typeface="Verdana" panose="020B0604030504040204" pitchFamily="34" charset="0"/>
                <a:ea typeface="Verdana" panose="020B0604030504040204" pitchFamily="34" charset="0"/>
              </a:rPr>
              <a:t>E</a:t>
            </a:r>
          </a:p>
        </p:txBody>
      </p:sp>
    </p:spTree>
    <p:extLst>
      <p:ext uri="{BB962C8B-B14F-4D97-AF65-F5344CB8AC3E}">
        <p14:creationId xmlns:p14="http://schemas.microsoft.com/office/powerpoint/2010/main" val="322768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94826-13D6-0F4F-B56C-A9F0770C92B6}"/>
              </a:ext>
            </a:extLst>
          </p:cNvPr>
          <p:cNvSpPr>
            <a:spLocks noGrp="1"/>
          </p:cNvSpPr>
          <p:nvPr>
            <p:ph type="title"/>
          </p:nvPr>
        </p:nvSpPr>
        <p:spPr/>
        <p:txBody>
          <a:bodyPr/>
          <a:lstStyle/>
          <a:p>
            <a:r>
              <a:rPr lang="es-ES" dirty="0"/>
              <a:t>Sostenibilidad en la autoría</a:t>
            </a:r>
          </a:p>
        </p:txBody>
      </p:sp>
      <p:pic>
        <p:nvPicPr>
          <p:cNvPr id="3" name="Imagen 2">
            <a:extLst>
              <a:ext uri="{FF2B5EF4-FFF2-40B4-BE49-F238E27FC236}">
                <a16:creationId xmlns:a16="http://schemas.microsoft.com/office/drawing/2014/main" id="{6B33762D-BE20-884E-B520-06A51642F8DF}"/>
              </a:ext>
            </a:extLst>
          </p:cNvPr>
          <p:cNvPicPr>
            <a:picLocks noChangeAspect="1"/>
          </p:cNvPicPr>
          <p:nvPr/>
        </p:nvPicPr>
        <p:blipFill rotWithShape="1">
          <a:blip r:embed="rId2"/>
          <a:srcRect r="18910"/>
          <a:stretch/>
        </p:blipFill>
        <p:spPr>
          <a:xfrm>
            <a:off x="3971925" y="2194667"/>
            <a:ext cx="7365547" cy="4002204"/>
          </a:xfrm>
          <a:prstGeom prst="rect">
            <a:avLst/>
          </a:prstGeom>
        </p:spPr>
      </p:pic>
      <p:sp>
        <p:nvSpPr>
          <p:cNvPr id="4" name="Marcador de contenido 2">
            <a:extLst>
              <a:ext uri="{FF2B5EF4-FFF2-40B4-BE49-F238E27FC236}">
                <a16:creationId xmlns:a16="http://schemas.microsoft.com/office/drawing/2014/main" id="{437E6213-5462-904D-B531-924F116CFB94}"/>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_tradnl" sz="1800" b="1" dirty="0">
                <a:latin typeface="Verdana" panose="020B0604030504040204" pitchFamily="34" charset="0"/>
                <a:ea typeface="Verdana" panose="020B0604030504040204" pitchFamily="34" charset="0"/>
              </a:rPr>
              <a:t>Autoría “ordenada y modular” </a:t>
            </a:r>
            <a:endParaRPr lang="es-ES_tradnl" sz="1800" dirty="0">
              <a:latin typeface="Verdana" panose="020B0604030504040204" pitchFamily="34" charset="0"/>
              <a:ea typeface="Verdana" panose="020B0604030504040204" pitchFamily="34" charset="0"/>
            </a:endParaRPr>
          </a:p>
          <a:p>
            <a:pPr lvl="1">
              <a:lnSpc>
                <a:spcPct val="150000"/>
              </a:lnSpc>
            </a:pPr>
            <a:r>
              <a:rPr lang="es-ES_tradnl" sz="1800" dirty="0" err="1">
                <a:latin typeface="Verdana" panose="020B0604030504040204" pitchFamily="34" charset="0"/>
                <a:ea typeface="Verdana" panose="020B0604030504040204" pitchFamily="34" charset="0"/>
              </a:rPr>
              <a:t>miniXmodular</a:t>
            </a:r>
            <a:endParaRPr lang="es-ES_tradnl" sz="1800" dirty="0">
              <a:latin typeface="Verdana" panose="020B0604030504040204" pitchFamily="34" charset="0"/>
              <a:ea typeface="Verdana" panose="020B0604030504040204" pitchFamily="34" charset="0"/>
            </a:endParaRPr>
          </a:p>
          <a:p>
            <a:pPr>
              <a:lnSpc>
                <a:spcPct val="150000"/>
              </a:lnSpc>
            </a:pPr>
            <a:r>
              <a:rPr lang="es-ES_tradnl" sz="1800" b="1" dirty="0">
                <a:latin typeface="Verdana" panose="020B0604030504040204" pitchFamily="34" charset="0"/>
                <a:ea typeface="Verdana" panose="020B0604030504040204" pitchFamily="34" charset="0"/>
              </a:rPr>
              <a:t>Reutilización</a:t>
            </a:r>
            <a:r>
              <a:rPr lang="es-ES_tradnl" sz="1800" dirty="0">
                <a:latin typeface="Verdana" panose="020B0604030504040204" pitchFamily="34" charset="0"/>
                <a:ea typeface="Verdana" panose="020B0604030504040204" pitchFamily="34" charset="0"/>
              </a:rPr>
              <a:t>:</a:t>
            </a:r>
          </a:p>
          <a:p>
            <a:pPr lvl="1">
              <a:lnSpc>
                <a:spcPct val="150000"/>
              </a:lnSpc>
            </a:pPr>
            <a:r>
              <a:rPr lang="es-ES_tradnl" sz="1800" dirty="0">
                <a:latin typeface="Verdana" panose="020B0604030504040204" pitchFamily="34" charset="0"/>
                <a:ea typeface="Verdana" panose="020B0604030504040204" pitchFamily="34" charset="0"/>
              </a:rPr>
              <a:t>Herramienta GICCU</a:t>
            </a:r>
          </a:p>
          <a:p>
            <a:pPr>
              <a:lnSpc>
                <a:spcPct val="150000"/>
              </a:lnSpc>
            </a:pPr>
            <a:endParaRPr lang="es-ES_tradnl"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7810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423-9DEC-459A-86C1-20DD857C1BCD}"/>
              </a:ext>
            </a:extLst>
          </p:cNvPr>
          <p:cNvSpPr>
            <a:spLocks noGrp="1"/>
          </p:cNvSpPr>
          <p:nvPr>
            <p:ph type="title"/>
          </p:nvPr>
        </p:nvSpPr>
        <p:spPr/>
        <p:txBody>
          <a:bodyPr/>
          <a:lstStyle/>
          <a:p>
            <a:pPr>
              <a:tabLst>
                <a:tab pos="3900488" algn="l"/>
              </a:tabLst>
            </a:pPr>
            <a:r>
              <a:rPr lang="es-ES_tradnl" dirty="0"/>
              <a:t>Apoyo a autores/as en la creación de cursos</a:t>
            </a:r>
          </a:p>
        </p:txBody>
      </p:sp>
      <p:sp>
        <p:nvSpPr>
          <p:cNvPr id="68" name="Marcador de contenido 2">
            <a:extLst>
              <a:ext uri="{FF2B5EF4-FFF2-40B4-BE49-F238E27FC236}">
                <a16:creationId xmlns:a16="http://schemas.microsoft.com/office/drawing/2014/main" id="{2F6100C9-5E57-0045-BDA5-5E0F33CF3AD8}"/>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_tradnl" sz="1800" b="1" dirty="0">
                <a:latin typeface="Verdana" panose="020B0604030504040204" pitchFamily="34" charset="0"/>
                <a:ea typeface="Verdana" panose="020B0604030504040204" pitchFamily="34" charset="0"/>
              </a:rPr>
              <a:t>Diversidad de perfiles </a:t>
            </a:r>
            <a:r>
              <a:rPr lang="es-ES_tradnl" sz="1800" dirty="0">
                <a:latin typeface="Verdana" panose="020B0604030504040204" pitchFamily="34" charset="0"/>
                <a:ea typeface="Verdana" panose="020B0604030504040204" pitchFamily="34" charset="0"/>
              </a:rPr>
              <a:t>entre </a:t>
            </a:r>
            <a:r>
              <a:rPr lang="es-ES_tradnl" sz="1800" dirty="0" err="1">
                <a:latin typeface="Verdana" panose="020B0604030504040204" pitchFamily="34" charset="0"/>
                <a:ea typeface="Verdana" panose="020B0604030504040204" pitchFamily="34" charset="0"/>
              </a:rPr>
              <a:t>l@s</a:t>
            </a:r>
            <a:r>
              <a:rPr lang="es-ES_tradnl" sz="1800" dirty="0">
                <a:latin typeface="Verdana" panose="020B0604030504040204" pitchFamily="34" charset="0"/>
                <a:ea typeface="Verdana" panose="020B0604030504040204" pitchFamily="34" charset="0"/>
              </a:rPr>
              <a:t> profes:</a:t>
            </a:r>
          </a:p>
          <a:p>
            <a:pPr lvl="1">
              <a:lnSpc>
                <a:spcPct val="150000"/>
              </a:lnSpc>
            </a:pPr>
            <a:r>
              <a:rPr lang="es-ES_tradnl" sz="1800" dirty="0">
                <a:latin typeface="Verdana" panose="020B0604030504040204" pitchFamily="34" charset="0"/>
                <a:ea typeface="Verdana" panose="020B0604030504040204" pitchFamily="34" charset="0"/>
              </a:rPr>
              <a:t>Expertos de distintas procedencias</a:t>
            </a:r>
          </a:p>
          <a:p>
            <a:pPr lvl="1">
              <a:lnSpc>
                <a:spcPct val="150000"/>
              </a:lnSpc>
            </a:pPr>
            <a:r>
              <a:rPr lang="es-ES_tradnl" sz="1800" dirty="0">
                <a:latin typeface="Verdana" panose="020B0604030504040204" pitchFamily="34" charset="0"/>
                <a:ea typeface="Verdana" panose="020B0604030504040204" pitchFamily="34" charset="0"/>
              </a:rPr>
              <a:t>Diversidad funcional </a:t>
            </a:r>
          </a:p>
          <a:p>
            <a:pPr>
              <a:lnSpc>
                <a:spcPct val="150000"/>
              </a:lnSpc>
            </a:pPr>
            <a:r>
              <a:rPr lang="es-ES_tradnl" sz="1800" b="1" dirty="0">
                <a:latin typeface="Verdana" panose="020B0604030504040204" pitchFamily="34" charset="0"/>
                <a:ea typeface="Verdana" panose="020B0604030504040204" pitchFamily="34" charset="0"/>
              </a:rPr>
              <a:t>Guía a profes</a:t>
            </a:r>
            <a:r>
              <a:rPr lang="es-ES_tradnl" sz="1800" dirty="0">
                <a:latin typeface="Verdana" panose="020B0604030504040204" pitchFamily="34" charset="0"/>
                <a:ea typeface="Verdana" panose="020B0604030504040204" pitchFamily="34" charset="0"/>
              </a:rPr>
              <a:t>:</a:t>
            </a:r>
          </a:p>
          <a:p>
            <a:pPr lvl="1">
              <a:lnSpc>
                <a:spcPct val="150000"/>
              </a:lnSpc>
            </a:pPr>
            <a:r>
              <a:rPr lang="es-ES_tradnl" sz="1800" dirty="0">
                <a:latin typeface="Verdana" panose="020B0604030504040204" pitchFamily="34" charset="0"/>
                <a:ea typeface="Verdana" panose="020B0604030504040204" pitchFamily="34" charset="0"/>
              </a:rPr>
              <a:t>Estructura</a:t>
            </a:r>
          </a:p>
          <a:p>
            <a:pPr lvl="1">
              <a:lnSpc>
                <a:spcPct val="150000"/>
              </a:lnSpc>
            </a:pPr>
            <a:r>
              <a:rPr lang="es-ES_tradnl" sz="1800" dirty="0">
                <a:latin typeface="Verdana" panose="020B0604030504040204" pitchFamily="34" charset="0"/>
                <a:ea typeface="Verdana" panose="020B0604030504040204" pitchFamily="34" charset="0"/>
              </a:rPr>
              <a:t>Extensión</a:t>
            </a:r>
          </a:p>
          <a:p>
            <a:pPr lvl="1">
              <a:lnSpc>
                <a:spcPct val="150000"/>
              </a:lnSpc>
            </a:pPr>
            <a:r>
              <a:rPr lang="es-ES_tradnl" sz="1800" dirty="0">
                <a:latin typeface="Verdana" panose="020B0604030504040204" pitchFamily="34" charset="0"/>
                <a:ea typeface="Verdana" panose="020B0604030504040204" pitchFamily="34" charset="0"/>
              </a:rPr>
              <a:t>Test, actividades de evaluación por pares</a:t>
            </a:r>
          </a:p>
          <a:p>
            <a:pPr lvl="1">
              <a:lnSpc>
                <a:spcPct val="150000"/>
              </a:lnSpc>
            </a:pPr>
            <a:r>
              <a:rPr lang="es-ES_tradnl" sz="1800" dirty="0">
                <a:latin typeface="Verdana" panose="020B0604030504040204" pitchFamily="34" charset="0"/>
                <a:ea typeface="Verdana" panose="020B0604030504040204" pitchFamily="34" charset="0"/>
              </a:rPr>
              <a:t>Accesibilidad de los contenidos</a:t>
            </a:r>
          </a:p>
          <a:p>
            <a:pPr lvl="1">
              <a:lnSpc>
                <a:spcPct val="150000"/>
              </a:lnSpc>
            </a:pPr>
            <a:r>
              <a:rPr lang="es-ES_tradnl" sz="1800" dirty="0">
                <a:latin typeface="Verdana" panose="020B0604030504040204" pitchFamily="34" charset="0"/>
                <a:ea typeface="Verdana" panose="020B0604030504040204" pitchFamily="34" charset="0"/>
              </a:rPr>
              <a:t>Derechos de autoría</a:t>
            </a:r>
          </a:p>
          <a:p>
            <a:pPr>
              <a:lnSpc>
                <a:spcPct val="150000"/>
              </a:lnSpc>
            </a:pPr>
            <a:endParaRPr lang="es-ES_tradnl" sz="1800" dirty="0">
              <a:latin typeface="Verdana" panose="020B0604030504040204" pitchFamily="34" charset="0"/>
              <a:ea typeface="Verdana" panose="020B0604030504040204" pitchFamily="34" charset="0"/>
            </a:endParaRPr>
          </a:p>
        </p:txBody>
      </p:sp>
      <p:pic>
        <p:nvPicPr>
          <p:cNvPr id="3" name="Imagen 2" descr="&quot;Guía para crear los contenidos de tu curso digital&quot;, de Emilio Letón Molina y Alejandro Rodríguez Ascaso">
            <a:extLst>
              <a:ext uri="{FF2B5EF4-FFF2-40B4-BE49-F238E27FC236}">
                <a16:creationId xmlns:a16="http://schemas.microsoft.com/office/drawing/2014/main" id="{1EB6A7A1-22DA-DF44-AEE9-5AA1FB4AA90F}"/>
              </a:ext>
            </a:extLst>
          </p:cNvPr>
          <p:cNvPicPr>
            <a:picLocks noChangeAspect="1"/>
          </p:cNvPicPr>
          <p:nvPr/>
        </p:nvPicPr>
        <p:blipFill>
          <a:blip r:embed="rId2"/>
          <a:stretch>
            <a:fillRect/>
          </a:stretch>
        </p:blipFill>
        <p:spPr>
          <a:xfrm>
            <a:off x="8128000" y="1117599"/>
            <a:ext cx="4064000" cy="5740400"/>
          </a:xfrm>
          <a:prstGeom prst="rect">
            <a:avLst/>
          </a:prstGeom>
        </p:spPr>
      </p:pic>
    </p:spTree>
    <p:extLst>
      <p:ext uri="{BB962C8B-B14F-4D97-AF65-F5344CB8AC3E}">
        <p14:creationId xmlns:p14="http://schemas.microsoft.com/office/powerpoint/2010/main" val="1994349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423-9DEC-459A-86C1-20DD857C1BCD}"/>
              </a:ext>
            </a:extLst>
          </p:cNvPr>
          <p:cNvSpPr>
            <a:spLocks noGrp="1"/>
          </p:cNvSpPr>
          <p:nvPr>
            <p:ph type="title"/>
          </p:nvPr>
        </p:nvSpPr>
        <p:spPr/>
        <p:txBody>
          <a:bodyPr/>
          <a:lstStyle/>
          <a:p>
            <a:pPr>
              <a:tabLst>
                <a:tab pos="3900488" algn="l"/>
              </a:tabLst>
            </a:pPr>
            <a:r>
              <a:rPr lang="es-ES_tradnl" dirty="0"/>
              <a:t>Accesibilidad de los recursos de aprendizaje (I)</a:t>
            </a:r>
          </a:p>
        </p:txBody>
      </p:sp>
      <p:sp>
        <p:nvSpPr>
          <p:cNvPr id="68" name="Marcador de contenido 2">
            <a:extLst>
              <a:ext uri="{FF2B5EF4-FFF2-40B4-BE49-F238E27FC236}">
                <a16:creationId xmlns:a16="http://schemas.microsoft.com/office/drawing/2014/main" id="{2F6100C9-5E57-0045-BDA5-5E0F33CF3AD8}"/>
              </a:ext>
            </a:extLst>
          </p:cNvPr>
          <p:cNvSpPr txBox="1">
            <a:spLocks/>
          </p:cNvSpPr>
          <p:nvPr/>
        </p:nvSpPr>
        <p:spPr>
          <a:xfrm>
            <a:off x="457200" y="1335354"/>
            <a:ext cx="10583333"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_tradnl" sz="1800" b="1" dirty="0">
                <a:latin typeface="Verdana" panose="020B0604030504040204" pitchFamily="34" charset="0"/>
                <a:ea typeface="Verdana" panose="020B0604030504040204" pitchFamily="34" charset="0"/>
              </a:rPr>
              <a:t>Plataforma y contenidos web</a:t>
            </a:r>
            <a:r>
              <a:rPr lang="es-ES_tradnl" sz="1800" dirty="0">
                <a:latin typeface="Verdana" panose="020B0604030504040204" pitchFamily="34" charset="0"/>
                <a:ea typeface="Verdana" panose="020B0604030504040204" pitchFamily="34" charset="0"/>
              </a:rPr>
              <a:t>: Accesibilidad WCAG 2.1, nivel AA</a:t>
            </a:r>
          </a:p>
          <a:p>
            <a:pPr lvl="1">
              <a:lnSpc>
                <a:spcPct val="150000"/>
              </a:lnSpc>
            </a:pPr>
            <a:r>
              <a:rPr lang="es-ES_tradnl" sz="1800" dirty="0">
                <a:latin typeface="Verdana" panose="020B0604030504040204" pitchFamily="34" charset="0"/>
                <a:ea typeface="Verdana" panose="020B0604030504040204" pitchFamily="34" charset="0"/>
              </a:rPr>
              <a:t>Importante en la producción y en la virtualización</a:t>
            </a:r>
          </a:p>
          <a:p>
            <a:pPr>
              <a:lnSpc>
                <a:spcPct val="150000"/>
              </a:lnSpc>
            </a:pPr>
            <a:r>
              <a:rPr lang="es-ES_tradnl" sz="1800" b="1" dirty="0">
                <a:latin typeface="Verdana" panose="020B0604030504040204" pitchFamily="34" charset="0"/>
                <a:ea typeface="Verdana" panose="020B0604030504040204" pitchFamily="34" charset="0"/>
              </a:rPr>
              <a:t>Vídeos</a:t>
            </a:r>
            <a:r>
              <a:rPr lang="es-ES_tradnl" sz="1800" dirty="0">
                <a:latin typeface="Verdana" panose="020B0604030504040204" pitchFamily="34" charset="0"/>
                <a:ea typeface="Verdana" panose="020B0604030504040204" pitchFamily="34" charset="0"/>
              </a:rPr>
              <a:t>:</a:t>
            </a:r>
          </a:p>
          <a:p>
            <a:pPr lvl="1">
              <a:lnSpc>
                <a:spcPct val="150000"/>
              </a:lnSpc>
            </a:pPr>
            <a:r>
              <a:rPr lang="es-ES_tradnl" sz="1800" dirty="0">
                <a:latin typeface="Verdana" panose="020B0604030504040204" pitchFamily="34" charset="0"/>
                <a:ea typeface="Verdana" panose="020B0604030504040204" pitchFamily="34" charset="0"/>
              </a:rPr>
              <a:t>Subtitulado para personas sordas</a:t>
            </a:r>
          </a:p>
          <a:p>
            <a:pPr lvl="1">
              <a:lnSpc>
                <a:spcPct val="150000"/>
              </a:lnSpc>
            </a:pPr>
            <a:r>
              <a:rPr lang="es-ES_tradnl" sz="1800" dirty="0">
                <a:latin typeface="Verdana" panose="020B0604030504040204" pitchFamily="34" charset="0"/>
                <a:ea typeface="Verdana" panose="020B0604030504040204" pitchFamily="34" charset="0"/>
              </a:rPr>
              <a:t>Descripción oral de la información visual</a:t>
            </a:r>
          </a:p>
          <a:p>
            <a:pPr lvl="1">
              <a:lnSpc>
                <a:spcPct val="150000"/>
              </a:lnSpc>
            </a:pPr>
            <a:r>
              <a:rPr lang="es-ES_tradnl" sz="1800" dirty="0">
                <a:latin typeface="Verdana" panose="020B0604030504040204" pitchFamily="34" charset="0"/>
                <a:ea typeface="Verdana" panose="020B0604030504040204" pitchFamily="34" charset="0"/>
              </a:rPr>
              <a:t>Interpretación en lengua de signos española</a:t>
            </a:r>
          </a:p>
          <a:p>
            <a:pPr>
              <a:lnSpc>
                <a:spcPct val="150000"/>
              </a:lnSpc>
            </a:pPr>
            <a:r>
              <a:rPr lang="es-ES_tradnl" sz="1800" b="1" dirty="0">
                <a:latin typeface="Verdana" panose="020B0604030504040204" pitchFamily="34" charset="0"/>
                <a:ea typeface="Verdana" panose="020B0604030504040204" pitchFamily="34" charset="0"/>
              </a:rPr>
              <a:t>Accesibilidad cognitiva </a:t>
            </a:r>
            <a:r>
              <a:rPr lang="es-ES_tradnl" sz="1800" dirty="0">
                <a:latin typeface="Verdana" panose="020B0604030504040204" pitchFamily="34" charset="0"/>
                <a:ea typeface="Verdana" panose="020B0604030504040204" pitchFamily="34" charset="0"/>
              </a:rPr>
              <a:t>en “Defensa Legal Activa”. Disponible en Lectura Fácil:</a:t>
            </a:r>
          </a:p>
          <a:p>
            <a:pPr lvl="1">
              <a:lnSpc>
                <a:spcPct val="150000"/>
              </a:lnSpc>
            </a:pPr>
            <a:r>
              <a:rPr lang="es-ES_tradnl" sz="1800" dirty="0">
                <a:latin typeface="Verdana" panose="020B0604030504040204" pitchFamily="34" charset="0"/>
                <a:ea typeface="Verdana" panose="020B0604030504040204" pitchFamily="34" charset="0"/>
              </a:rPr>
              <a:t>Textos, Guiones de vídeos, Test</a:t>
            </a:r>
          </a:p>
          <a:p>
            <a:pPr>
              <a:lnSpc>
                <a:spcPct val="150000"/>
              </a:lnSpc>
            </a:pPr>
            <a:r>
              <a:rPr lang="es-ES_tradnl" sz="1800" b="1" dirty="0" err="1">
                <a:latin typeface="Verdana" panose="020B0604030504040204" pitchFamily="34" charset="0"/>
                <a:ea typeface="Verdana" panose="020B0604030504040204" pitchFamily="34" charset="0"/>
              </a:rPr>
              <a:t>ePub</a:t>
            </a:r>
            <a:r>
              <a:rPr lang="es-ES_tradnl" sz="1800" dirty="0">
                <a:latin typeface="Verdana" panose="020B0604030504040204" pitchFamily="34" charset="0"/>
                <a:ea typeface="Verdana" panose="020B0604030504040204" pitchFamily="34" charset="0"/>
              </a:rPr>
              <a:t>:</a:t>
            </a:r>
          </a:p>
          <a:p>
            <a:pPr lvl="1">
              <a:lnSpc>
                <a:spcPct val="150000"/>
              </a:lnSpc>
            </a:pPr>
            <a:r>
              <a:rPr lang="es-ES_tradnl" sz="1800" dirty="0">
                <a:latin typeface="Verdana" panose="020B0604030504040204" pitchFamily="34" charset="0"/>
                <a:ea typeface="Verdana" panose="020B0604030504040204" pitchFamily="34" charset="0"/>
              </a:rPr>
              <a:t>Cumple la norma UNE-EN 301549:2020</a:t>
            </a:r>
          </a:p>
        </p:txBody>
      </p:sp>
    </p:spTree>
    <p:extLst>
      <p:ext uri="{BB962C8B-B14F-4D97-AF65-F5344CB8AC3E}">
        <p14:creationId xmlns:p14="http://schemas.microsoft.com/office/powerpoint/2010/main" val="354536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423-9DEC-459A-86C1-20DD857C1BCD}"/>
              </a:ext>
            </a:extLst>
          </p:cNvPr>
          <p:cNvSpPr>
            <a:spLocks noGrp="1"/>
          </p:cNvSpPr>
          <p:nvPr>
            <p:ph type="title"/>
          </p:nvPr>
        </p:nvSpPr>
        <p:spPr/>
        <p:txBody>
          <a:bodyPr/>
          <a:lstStyle/>
          <a:p>
            <a:pPr>
              <a:tabLst>
                <a:tab pos="3900488" algn="l"/>
              </a:tabLst>
            </a:pPr>
            <a:r>
              <a:rPr lang="es-ES_tradnl"/>
              <a:t>Accesibilidad de los recursos de aprendizaje (II)</a:t>
            </a:r>
          </a:p>
        </p:txBody>
      </p:sp>
      <p:sp>
        <p:nvSpPr>
          <p:cNvPr id="68" name="Marcador de contenido 2">
            <a:extLst>
              <a:ext uri="{FF2B5EF4-FFF2-40B4-BE49-F238E27FC236}">
                <a16:creationId xmlns:a16="http://schemas.microsoft.com/office/drawing/2014/main" id="{2F6100C9-5E57-0045-BDA5-5E0F33CF3AD8}"/>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_tradnl" sz="1800" b="1" dirty="0">
                <a:latin typeface="Verdana" panose="020B0604030504040204" pitchFamily="34" charset="0"/>
                <a:ea typeface="Verdana" panose="020B0604030504040204" pitchFamily="34" charset="0"/>
              </a:rPr>
              <a:t>Actividades</a:t>
            </a:r>
            <a:r>
              <a:rPr lang="es-ES_tradnl" sz="1800" dirty="0">
                <a:latin typeface="Verdana" panose="020B0604030504040204" pitchFamily="34" charset="0"/>
                <a:ea typeface="Verdana" panose="020B0604030504040204" pitchFamily="34" charset="0"/>
              </a:rPr>
              <a:t>:</a:t>
            </a:r>
          </a:p>
          <a:p>
            <a:pPr lvl="1">
              <a:lnSpc>
                <a:spcPct val="150000"/>
              </a:lnSpc>
            </a:pPr>
            <a:r>
              <a:rPr lang="es-ES_tradnl" sz="1800" dirty="0">
                <a:latin typeface="Verdana" panose="020B0604030504040204" pitchFamily="34" charset="0"/>
                <a:ea typeface="Verdana" panose="020B0604030504040204" pitchFamily="34" charset="0"/>
              </a:rPr>
              <a:t>Software y otros recursos, accesibles</a:t>
            </a:r>
          </a:p>
          <a:p>
            <a:pPr>
              <a:lnSpc>
                <a:spcPct val="150000"/>
              </a:lnSpc>
            </a:pPr>
            <a:r>
              <a:rPr lang="es-ES_tradnl" sz="1800" b="1" dirty="0">
                <a:latin typeface="Verdana" panose="020B0604030504040204" pitchFamily="34" charset="0"/>
                <a:ea typeface="Verdana" panose="020B0604030504040204" pitchFamily="34" charset="0"/>
              </a:rPr>
              <a:t>Planificación temporal </a:t>
            </a:r>
            <a:r>
              <a:rPr lang="es-ES_tradnl" sz="1800" dirty="0">
                <a:latin typeface="Verdana" panose="020B0604030504040204" pitchFamily="34" charset="0"/>
                <a:ea typeface="Verdana" panose="020B0604030504040204" pitchFamily="34" charset="0"/>
              </a:rPr>
              <a:t>de la dedicación de estudiantes</a:t>
            </a:r>
          </a:p>
          <a:p>
            <a:pPr lvl="1">
              <a:lnSpc>
                <a:spcPct val="150000"/>
              </a:lnSpc>
            </a:pPr>
            <a:r>
              <a:rPr lang="es-ES_tradnl" sz="1800" dirty="0">
                <a:latin typeface="Verdana" panose="020B0604030504040204" pitchFamily="34" charset="0"/>
                <a:ea typeface="Verdana" panose="020B0604030504040204" pitchFamily="34" charset="0"/>
              </a:rPr>
              <a:t>Apoyo a la regulación</a:t>
            </a:r>
          </a:p>
          <a:p>
            <a:pPr lvl="1">
              <a:lnSpc>
                <a:spcPct val="150000"/>
              </a:lnSpc>
            </a:pPr>
            <a:r>
              <a:rPr lang="es-ES_tradnl" sz="1800" dirty="0">
                <a:latin typeface="Verdana" panose="020B0604030504040204" pitchFamily="34" charset="0"/>
                <a:ea typeface="Verdana" panose="020B0604030504040204" pitchFamily="34" charset="0"/>
              </a:rPr>
              <a:t>Flexibilidad en las entregas. No hay apertura/cierre</a:t>
            </a:r>
          </a:p>
          <a:p>
            <a:pPr lvl="1">
              <a:lnSpc>
                <a:spcPct val="150000"/>
              </a:lnSpc>
            </a:pPr>
            <a:r>
              <a:rPr lang="es-ES_tradnl" sz="1800" dirty="0">
                <a:latin typeface="Verdana" panose="020B0604030504040204" pitchFamily="34" charset="0"/>
                <a:ea typeface="Verdana" panose="020B0604030504040204" pitchFamily="34" charset="0"/>
              </a:rPr>
              <a:t>No exceder las 3 horas de dedicación semanal</a:t>
            </a:r>
          </a:p>
          <a:p>
            <a:pPr lvl="1">
              <a:lnSpc>
                <a:spcPct val="150000"/>
              </a:lnSpc>
            </a:pPr>
            <a:r>
              <a:rPr lang="es-ES_tradnl" sz="1800" dirty="0">
                <a:latin typeface="Verdana" panose="020B0604030504040204" pitchFamily="34" charset="0"/>
                <a:ea typeface="Verdana" panose="020B0604030504040204" pitchFamily="34" charset="0"/>
              </a:rPr>
              <a:t>Tras el período de apoyo tutorial, período </a:t>
            </a:r>
            <a:r>
              <a:rPr lang="es-ES_tradnl" sz="1800" dirty="0" err="1">
                <a:latin typeface="Verdana" panose="020B0604030504040204" pitchFamily="34" charset="0"/>
                <a:ea typeface="Verdana" panose="020B0604030504040204" pitchFamily="34" charset="0"/>
              </a:rPr>
              <a:t>autoregulado</a:t>
            </a:r>
            <a:endParaRPr lang="es-ES_tradnl" sz="1800" dirty="0">
              <a:latin typeface="Verdana" panose="020B0604030504040204" pitchFamily="34" charset="0"/>
              <a:ea typeface="Verdana" panose="020B0604030504040204" pitchFamily="34" charset="0"/>
            </a:endParaRPr>
          </a:p>
          <a:p>
            <a:pPr>
              <a:lnSpc>
                <a:spcPct val="150000"/>
              </a:lnSpc>
            </a:pPr>
            <a:r>
              <a:rPr lang="es-ES_tradnl" sz="1800" b="1" dirty="0">
                <a:latin typeface="Verdana" panose="020B0604030504040204" pitchFamily="34" charset="0"/>
                <a:ea typeface="Verdana" panose="020B0604030504040204" pitchFamily="34" charset="0"/>
              </a:rPr>
              <a:t>Atención técnica </a:t>
            </a:r>
            <a:r>
              <a:rPr lang="es-ES_tradnl" sz="1800" dirty="0">
                <a:latin typeface="Verdana" panose="020B0604030504040204" pitchFamily="34" charset="0"/>
                <a:ea typeface="Verdana" panose="020B0604030504040204" pitchFamily="34" charset="0"/>
              </a:rPr>
              <a:t>a través de email y foros:</a:t>
            </a:r>
          </a:p>
          <a:p>
            <a:pPr lvl="1">
              <a:lnSpc>
                <a:spcPct val="150000"/>
              </a:lnSpc>
            </a:pPr>
            <a:r>
              <a:rPr lang="es-ES_tradnl" sz="1800" dirty="0">
                <a:latin typeface="Verdana" panose="020B0604030504040204" pitchFamily="34" charset="0"/>
                <a:ea typeface="Verdana" panose="020B0604030504040204" pitchFamily="34" charset="0"/>
              </a:rPr>
              <a:t>Uso de productos de apoyo por parte del equipo de soporte</a:t>
            </a:r>
          </a:p>
          <a:p>
            <a:pPr lvl="1">
              <a:lnSpc>
                <a:spcPct val="150000"/>
              </a:lnSpc>
            </a:pPr>
            <a:r>
              <a:rPr lang="es-ES_tradnl" sz="1800" dirty="0">
                <a:latin typeface="Verdana" panose="020B0604030504040204" pitchFamily="34" charset="0"/>
                <a:ea typeface="Verdana" panose="020B0604030504040204" pitchFamily="34" charset="0"/>
              </a:rPr>
              <a:t>¿Qué S.O. y qué producto de apoyo usas?</a:t>
            </a:r>
          </a:p>
        </p:txBody>
      </p:sp>
    </p:spTree>
    <p:extLst>
      <p:ext uri="{BB962C8B-B14F-4D97-AF65-F5344CB8AC3E}">
        <p14:creationId xmlns:p14="http://schemas.microsoft.com/office/powerpoint/2010/main" val="231832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0423-9DEC-459A-86C1-20DD857C1BCD}"/>
              </a:ext>
            </a:extLst>
          </p:cNvPr>
          <p:cNvSpPr>
            <a:spLocks noGrp="1"/>
          </p:cNvSpPr>
          <p:nvPr>
            <p:ph type="title"/>
          </p:nvPr>
        </p:nvSpPr>
        <p:spPr/>
        <p:txBody>
          <a:bodyPr/>
          <a:lstStyle/>
          <a:p>
            <a:pPr>
              <a:tabLst>
                <a:tab pos="3900488" algn="l"/>
              </a:tabLst>
            </a:pPr>
            <a:r>
              <a:rPr lang="es-ES_tradnl" dirty="0"/>
              <a:t>Desempeño</a:t>
            </a:r>
          </a:p>
        </p:txBody>
      </p:sp>
      <p:sp>
        <p:nvSpPr>
          <p:cNvPr id="68" name="Marcador de contenido 2">
            <a:extLst>
              <a:ext uri="{FF2B5EF4-FFF2-40B4-BE49-F238E27FC236}">
                <a16:creationId xmlns:a16="http://schemas.microsoft.com/office/drawing/2014/main" id="{2F6100C9-5E57-0045-BDA5-5E0F33CF3AD8}"/>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_tradnl" sz="1800">
                <a:latin typeface="Verdana" panose="020B0604030504040204" pitchFamily="34" charset="0"/>
                <a:ea typeface="Verdana" panose="020B0604030504040204" pitchFamily="34" charset="0"/>
              </a:rPr>
              <a:t>23.439 estudiantes registrados en los cursos:</a:t>
            </a:r>
          </a:p>
          <a:p>
            <a:pPr lvl="1">
              <a:lnSpc>
                <a:spcPct val="150000"/>
              </a:lnSpc>
            </a:pPr>
            <a:r>
              <a:rPr lang="es-ES_tradnl" sz="1800">
                <a:latin typeface="Verdana" panose="020B0604030504040204" pitchFamily="34" charset="0"/>
                <a:ea typeface="Verdana" panose="020B0604030504040204" pitchFamily="34" charset="0"/>
              </a:rPr>
              <a:t>4.488 estudiantes aprobaron </a:t>
            </a:r>
            <a:r>
              <a:rPr lang="es-ES_tradnl" sz="1800" b="1">
                <a:latin typeface="Verdana" panose="020B0604030504040204" pitchFamily="34" charset="0"/>
                <a:ea typeface="Verdana" panose="020B0604030504040204" pitchFamily="34" charset="0"/>
              </a:rPr>
              <a:t>su curso</a:t>
            </a:r>
            <a:r>
              <a:rPr lang="es-ES_tradnl" sz="1800">
                <a:latin typeface="Verdana" panose="020B0604030504040204" pitchFamily="34" charset="0"/>
                <a:ea typeface="Verdana" panose="020B0604030504040204" pitchFamily="34" charset="0"/>
              </a:rPr>
              <a:t> (19,15%)</a:t>
            </a:r>
          </a:p>
          <a:p>
            <a:pPr lvl="1">
              <a:lnSpc>
                <a:spcPct val="150000"/>
              </a:lnSpc>
            </a:pPr>
            <a:r>
              <a:rPr lang="es-ES_tradnl" sz="1800">
                <a:latin typeface="Verdana" panose="020B0604030504040204" pitchFamily="34" charset="0"/>
                <a:ea typeface="Verdana" panose="020B0604030504040204" pitchFamily="34" charset="0"/>
              </a:rPr>
              <a:t>2.526 estudiantes pidieron un </a:t>
            </a:r>
            <a:r>
              <a:rPr lang="es-ES_tradnl" sz="1800" b="1">
                <a:latin typeface="Verdana" panose="020B0604030504040204" pitchFamily="34" charset="0"/>
                <a:ea typeface="Verdana" panose="020B0604030504040204" pitchFamily="34" charset="0"/>
              </a:rPr>
              <a:t>certificado</a:t>
            </a:r>
            <a:r>
              <a:rPr lang="es-ES_tradnl" sz="1800">
                <a:latin typeface="Verdana" panose="020B0604030504040204" pitchFamily="34" charset="0"/>
                <a:ea typeface="Verdana" panose="020B0604030504040204" pitchFamily="34" charset="0"/>
              </a:rPr>
              <a:t> (10,78%)</a:t>
            </a:r>
          </a:p>
        </p:txBody>
      </p:sp>
    </p:spTree>
    <p:extLst>
      <p:ext uri="{BB962C8B-B14F-4D97-AF65-F5344CB8AC3E}">
        <p14:creationId xmlns:p14="http://schemas.microsoft.com/office/powerpoint/2010/main" val="7665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530C9-725B-38A9-11A9-B8A221C9118A}"/>
              </a:ext>
            </a:extLst>
          </p:cNvPr>
          <p:cNvSpPr>
            <a:spLocks noGrp="1"/>
          </p:cNvSpPr>
          <p:nvPr>
            <p:ph type="title"/>
          </p:nvPr>
        </p:nvSpPr>
        <p:spPr/>
        <p:txBody>
          <a:bodyPr/>
          <a:lstStyle/>
          <a:p>
            <a:r>
              <a:rPr lang="es-ES_tradnl"/>
              <a:t>Origen geográfico</a:t>
            </a:r>
          </a:p>
        </p:txBody>
      </p:sp>
      <p:pic>
        <p:nvPicPr>
          <p:cNvPr id="3" name="Chart 25">
            <a:extLst>
              <a:ext uri="{FF2B5EF4-FFF2-40B4-BE49-F238E27FC236}">
                <a16:creationId xmlns:a16="http://schemas.microsoft.com/office/drawing/2014/main" id="{AA6535DE-6365-9634-9E36-624DEDB70F52}"/>
              </a:ext>
            </a:extLst>
          </p:cNvPr>
          <p:cNvPicPr>
            <a:picLocks noChangeAspect="1"/>
          </p:cNvPicPr>
          <p:nvPr/>
        </p:nvPicPr>
        <p:blipFill>
          <a:blip r:embed="rId2">
            <a:extLst>
              <a:ext uri="{FF2B5EF4-FFF2-40B4-BE49-F238E27FC236}">
                <a16:creationId xmlns:lc="http://schemas.openxmlformats.org/drawingml/2006/lockedCanvas" xmlns="" xmlns:o="urn:schemas-microsoft-com:office:office" xmlns:v="urn:schemas-microsoft-com:vml" xmlns:w10="urn:schemas-microsoft-com:office:word" xmlns:w="http://schemas.openxmlformats.org/wordprocessingml/2006/main" xmlns:c="http://schemas.openxmlformats.org/drawingml/2006/chart" xmlns:a16="http://schemas.microsoft.com/office/drawing/2014/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0FFEBC9B-D067-4C94-927C-DDA0C17BD357}"/>
              </a:ext>
            </a:extLst>
          </a:blip>
          <a:stretch>
            <a:fillRect/>
          </a:stretch>
        </p:blipFill>
        <p:spPr>
          <a:xfrm>
            <a:off x="2564511" y="1826895"/>
            <a:ext cx="7062978" cy="4346448"/>
          </a:xfrm>
          <a:prstGeom prst="rect">
            <a:avLst/>
          </a:prstGeom>
        </p:spPr>
      </p:pic>
    </p:spTree>
    <p:extLst>
      <p:ext uri="{BB962C8B-B14F-4D97-AF65-F5344CB8AC3E}">
        <p14:creationId xmlns:p14="http://schemas.microsoft.com/office/powerpoint/2010/main" val="19254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530C9-725B-38A9-11A9-B8A221C9118A}"/>
              </a:ext>
            </a:extLst>
          </p:cNvPr>
          <p:cNvSpPr>
            <a:spLocks noGrp="1"/>
          </p:cNvSpPr>
          <p:nvPr>
            <p:ph type="title"/>
          </p:nvPr>
        </p:nvSpPr>
        <p:spPr/>
        <p:txBody>
          <a:bodyPr/>
          <a:lstStyle/>
          <a:p>
            <a:r>
              <a:rPr lang="es-ES" dirty="0" err="1"/>
              <a:t>Gender</a:t>
            </a:r>
            <a:endParaRPr lang="es-ES" dirty="0"/>
          </a:p>
        </p:txBody>
      </p:sp>
      <p:graphicFrame>
        <p:nvGraphicFramePr>
          <p:cNvPr id="4" name="Gráfico 3" descr="Gender: Male, 28.19%; Female, 70.58%; prefer not to state, 1.03%; Other, 0.21%">
            <a:extLst>
              <a:ext uri="{FF2B5EF4-FFF2-40B4-BE49-F238E27FC236}">
                <a16:creationId xmlns:a16="http://schemas.microsoft.com/office/drawing/2014/main" id="{44AA6DA5-769B-C544-A20D-56BDFB9D3C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8187026"/>
              </p:ext>
            </p:extLst>
          </p:nvPr>
        </p:nvGraphicFramePr>
        <p:xfrm>
          <a:off x="0" y="1"/>
          <a:ext cx="1219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333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2245-3C26-4E74-B617-41F06ACB927A}"/>
              </a:ext>
            </a:extLst>
          </p:cNvPr>
          <p:cNvSpPr>
            <a:spLocks noGrp="1"/>
          </p:cNvSpPr>
          <p:nvPr>
            <p:ph type="title"/>
          </p:nvPr>
        </p:nvSpPr>
        <p:spPr/>
        <p:txBody>
          <a:bodyPr/>
          <a:lstStyle/>
          <a:p>
            <a:r>
              <a:rPr lang="es-ES_tradnl" dirty="0"/>
              <a:t>UNED: Universidad Nacional de Educación a Distancia</a:t>
            </a:r>
          </a:p>
        </p:txBody>
      </p:sp>
      <p:grpSp>
        <p:nvGrpSpPr>
          <p:cNvPr id="6" name="Group 5">
            <a:extLst>
              <a:ext uri="{FF2B5EF4-FFF2-40B4-BE49-F238E27FC236}">
                <a16:creationId xmlns:a16="http://schemas.microsoft.com/office/drawing/2014/main" id="{33A36C45-AC00-4979-9ABB-93456DCA0DB1}"/>
              </a:ext>
              <a:ext uri="{C183D7F6-B498-43B3-948B-1728B52AA6E4}">
                <adec:decorative xmlns:adec="http://schemas.microsoft.com/office/drawing/2017/decorative" val="1"/>
              </a:ext>
            </a:extLst>
          </p:cNvPr>
          <p:cNvGrpSpPr/>
          <p:nvPr/>
        </p:nvGrpSpPr>
        <p:grpSpPr>
          <a:xfrm>
            <a:off x="6193575" y="1353068"/>
            <a:ext cx="5585254" cy="4978559"/>
            <a:chOff x="6351374" y="1526062"/>
            <a:chExt cx="5585254" cy="4978559"/>
          </a:xfrm>
        </p:grpSpPr>
        <p:pic>
          <p:nvPicPr>
            <p:cNvPr id="3" name="Marcador de contenido 4">
              <a:extLst>
                <a:ext uri="{FF2B5EF4-FFF2-40B4-BE49-F238E27FC236}">
                  <a16:creationId xmlns:a16="http://schemas.microsoft.com/office/drawing/2014/main" id="{29244D89-6C61-45DE-92A2-527E948821E0}"/>
                </a:ext>
                <a:ext uri="{C183D7F6-B498-43B3-948B-1728B52AA6E4}">
                  <adec:decorative xmlns:adec="http://schemas.microsoft.com/office/drawing/2017/decorative" val="1"/>
                </a:ext>
              </a:extLst>
            </p:cNvPr>
            <p:cNvPicPr>
              <a:picLocks noChangeAspect="1"/>
            </p:cNvPicPr>
            <p:nvPr/>
          </p:nvPicPr>
          <p:blipFill rotWithShape="1">
            <a:blip r:embed="rId3"/>
            <a:srcRect l="12127" r="18821"/>
            <a:stretch/>
          </p:blipFill>
          <p:spPr>
            <a:xfrm>
              <a:off x="6351374" y="1526062"/>
              <a:ext cx="5585254" cy="4978559"/>
            </a:xfrm>
            <a:prstGeom prst="rect">
              <a:avLst/>
            </a:prstGeom>
          </p:spPr>
        </p:pic>
        <p:pic>
          <p:nvPicPr>
            <p:cNvPr id="4" name="Imagen 3">
              <a:extLst>
                <a:ext uri="{FF2B5EF4-FFF2-40B4-BE49-F238E27FC236}">
                  <a16:creationId xmlns:a16="http://schemas.microsoft.com/office/drawing/2014/main" id="{D7D9738C-38D2-44CE-8440-C704A084AA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14849" y="1657867"/>
              <a:ext cx="808590" cy="808590"/>
            </a:xfrm>
            <a:prstGeom prst="rect">
              <a:avLst/>
            </a:prstGeom>
          </p:spPr>
        </p:pic>
      </p:grpSp>
      <p:sp>
        <p:nvSpPr>
          <p:cNvPr id="5" name="Marcador de contenido 2">
            <a:extLst>
              <a:ext uri="{FF2B5EF4-FFF2-40B4-BE49-F238E27FC236}">
                <a16:creationId xmlns:a16="http://schemas.microsoft.com/office/drawing/2014/main" id="{0CFC77EB-8400-4AD7-BE92-66538FB1CBEB}"/>
              </a:ext>
            </a:extLst>
          </p:cNvPr>
          <p:cNvSpPr txBox="1">
            <a:spLocks/>
          </p:cNvSpPr>
          <p:nvPr/>
        </p:nvSpPr>
        <p:spPr>
          <a:xfrm>
            <a:off x="255371" y="1053031"/>
            <a:ext cx="5743055" cy="49785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_tradnl" sz="1800" dirty="0">
                <a:latin typeface="Verdana" panose="020B0604030504040204" pitchFamily="34" charset="0"/>
                <a:ea typeface="Verdana" panose="020B0604030504040204" pitchFamily="34" charset="0"/>
              </a:rPr>
              <a:t>Uno de los campus más grandes de Europa</a:t>
            </a:r>
          </a:p>
          <a:p>
            <a:pPr>
              <a:lnSpc>
                <a:spcPct val="150000"/>
              </a:lnSpc>
            </a:pPr>
            <a:r>
              <a:rPr lang="es-ES_tradnl" sz="1800" dirty="0">
                <a:latin typeface="Verdana" panose="020B0604030504040204" pitchFamily="34" charset="0"/>
                <a:ea typeface="Verdana" panose="020B0604030504040204" pitchFamily="34" charset="0"/>
              </a:rPr>
              <a:t>Más de 230.000 estudiantes (150.000 estudiantes de educación superior)</a:t>
            </a:r>
          </a:p>
          <a:p>
            <a:pPr>
              <a:lnSpc>
                <a:spcPct val="150000"/>
              </a:lnSpc>
            </a:pPr>
            <a:r>
              <a:rPr lang="es-ES_tradnl" sz="1800" dirty="0">
                <a:latin typeface="Verdana" panose="020B0604030504040204" pitchFamily="34" charset="0"/>
                <a:ea typeface="Verdana" panose="020B0604030504040204" pitchFamily="34" charset="0"/>
              </a:rPr>
              <a:t>7.000+ estudiantes con discapacidad</a:t>
            </a:r>
          </a:p>
          <a:p>
            <a:pPr>
              <a:lnSpc>
                <a:spcPct val="150000"/>
              </a:lnSpc>
            </a:pPr>
            <a:r>
              <a:rPr lang="es-ES_tradnl" sz="1800" dirty="0">
                <a:latin typeface="Verdana" panose="020B0604030504040204" pitchFamily="34" charset="0"/>
                <a:ea typeface="Verdana" panose="020B0604030504040204" pitchFamily="34" charset="0"/>
              </a:rPr>
              <a:t>28 programas de Grado</a:t>
            </a:r>
          </a:p>
          <a:p>
            <a:pPr>
              <a:lnSpc>
                <a:spcPct val="150000"/>
              </a:lnSpc>
            </a:pPr>
            <a:r>
              <a:rPr lang="es-ES_tradnl" sz="1800" dirty="0">
                <a:latin typeface="Verdana" panose="020B0604030504040204" pitchFamily="34" charset="0"/>
                <a:ea typeface="Verdana" panose="020B0604030504040204" pitchFamily="34" charset="0"/>
              </a:rPr>
              <a:t>75 programas de Máster</a:t>
            </a:r>
          </a:p>
          <a:p>
            <a:pPr>
              <a:lnSpc>
                <a:spcPct val="150000"/>
              </a:lnSpc>
            </a:pPr>
            <a:r>
              <a:rPr lang="es-ES_tradnl" sz="1800" dirty="0">
                <a:latin typeface="Verdana" panose="020B0604030504040204" pitchFamily="34" charset="0"/>
                <a:ea typeface="Verdana" panose="020B0604030504040204" pitchFamily="34" charset="0"/>
              </a:rPr>
              <a:t>20 programas de doctorado</a:t>
            </a:r>
          </a:p>
          <a:p>
            <a:pPr>
              <a:lnSpc>
                <a:spcPct val="150000"/>
              </a:lnSpc>
            </a:pPr>
            <a:r>
              <a:rPr lang="es-ES_tradnl" sz="1800" dirty="0">
                <a:latin typeface="Verdana" panose="020B0604030504040204" pitchFamily="34" charset="0"/>
                <a:ea typeface="Verdana" panose="020B0604030504040204" pitchFamily="34" charset="0"/>
              </a:rPr>
              <a:t>1.400 profesores, 7.000 tutores</a:t>
            </a:r>
          </a:p>
          <a:p>
            <a:pPr>
              <a:lnSpc>
                <a:spcPct val="150000"/>
              </a:lnSpc>
            </a:pPr>
            <a:r>
              <a:rPr lang="es-ES_tradnl" sz="1800" dirty="0">
                <a:latin typeface="Verdana" panose="020B0604030504040204" pitchFamily="34" charset="0"/>
                <a:ea typeface="Verdana" panose="020B0604030504040204" pitchFamily="34" charset="0"/>
              </a:rPr>
              <a:t>600.000 exámenes personalizados/año</a:t>
            </a:r>
          </a:p>
          <a:p>
            <a:pPr>
              <a:lnSpc>
                <a:spcPct val="150000"/>
              </a:lnSpc>
            </a:pPr>
            <a:r>
              <a:rPr lang="es-ES_tradnl" sz="1800" dirty="0">
                <a:latin typeface="Verdana" panose="020B0604030504040204" pitchFamily="34" charset="0"/>
                <a:ea typeface="Verdana" panose="020B0604030504040204" pitchFamily="34" charset="0"/>
              </a:rPr>
              <a:t>60 centros de estudios, 15 en el extranjero</a:t>
            </a:r>
          </a:p>
        </p:txBody>
      </p:sp>
    </p:spTree>
    <p:extLst>
      <p:ext uri="{BB962C8B-B14F-4D97-AF65-F5344CB8AC3E}">
        <p14:creationId xmlns:p14="http://schemas.microsoft.com/office/powerpoint/2010/main" val="195361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530C9-725B-38A9-11A9-B8A221C9118A}"/>
              </a:ext>
            </a:extLst>
          </p:cNvPr>
          <p:cNvSpPr>
            <a:spLocks noGrp="1"/>
          </p:cNvSpPr>
          <p:nvPr>
            <p:ph type="title"/>
          </p:nvPr>
        </p:nvSpPr>
        <p:spPr/>
        <p:txBody>
          <a:bodyPr/>
          <a:lstStyle/>
          <a:p>
            <a:r>
              <a:rPr lang="es-ES_tradnl"/>
              <a:t>Motivaciones</a:t>
            </a:r>
          </a:p>
        </p:txBody>
      </p:sp>
      <p:sp>
        <p:nvSpPr>
          <p:cNvPr id="5" name="Marcador de contenido 2">
            <a:extLst>
              <a:ext uri="{FF2B5EF4-FFF2-40B4-BE49-F238E27FC236}">
                <a16:creationId xmlns:a16="http://schemas.microsoft.com/office/drawing/2014/main" id="{013E3390-C4B9-1A4D-AA04-6C8EF91F83A0}"/>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s-ES_tradnl" sz="2000">
                <a:latin typeface="Verdana" panose="020B0604030504040204" pitchFamily="34" charset="0"/>
                <a:ea typeface="Verdana" panose="020B0604030504040204" pitchFamily="34" charset="0"/>
              </a:rPr>
              <a:t>Relevante para mi desarrollo profesional</a:t>
            </a:r>
          </a:p>
          <a:p>
            <a:pPr marL="457200" indent="-457200">
              <a:lnSpc>
                <a:spcPct val="150000"/>
              </a:lnSpc>
              <a:buFont typeface="+mj-lt"/>
              <a:buAutoNum type="arabicPeriod"/>
            </a:pPr>
            <a:r>
              <a:rPr lang="es-ES_tradnl" sz="2000">
                <a:latin typeface="Verdana" panose="020B0604030504040204" pitchFamily="34" charset="0"/>
                <a:ea typeface="Verdana" panose="020B0604030504040204" pitchFamily="34" charset="0"/>
              </a:rPr>
              <a:t>Interés general en el curso</a:t>
            </a:r>
          </a:p>
          <a:p>
            <a:pPr marL="457200" indent="-457200">
              <a:lnSpc>
                <a:spcPct val="150000"/>
              </a:lnSpc>
              <a:buFont typeface="+mj-lt"/>
              <a:buAutoNum type="arabicPeriod"/>
            </a:pPr>
            <a:r>
              <a:rPr lang="es-ES_tradnl" sz="2000">
                <a:latin typeface="Verdana" panose="020B0604030504040204" pitchFamily="34" charset="0"/>
                <a:ea typeface="Verdana" panose="020B0604030504040204" pitchFamily="34" charset="0"/>
              </a:rPr>
              <a:t>Relevante para mi actividad docente</a:t>
            </a:r>
          </a:p>
          <a:p>
            <a:pPr marL="457200" indent="-457200">
              <a:lnSpc>
                <a:spcPct val="150000"/>
              </a:lnSpc>
              <a:buFont typeface="+mj-lt"/>
              <a:buAutoNum type="arabicPeriod"/>
            </a:pPr>
            <a:r>
              <a:rPr lang="es-ES_tradnl" sz="2000">
                <a:latin typeface="Verdana" panose="020B0604030504040204" pitchFamily="34" charset="0"/>
                <a:ea typeface="Verdana" panose="020B0604030504040204" pitchFamily="34" charset="0"/>
              </a:rPr>
              <a:t>Desarrollo personal</a:t>
            </a:r>
          </a:p>
          <a:p>
            <a:pPr marL="457200" indent="-457200">
              <a:lnSpc>
                <a:spcPct val="150000"/>
              </a:lnSpc>
              <a:buFont typeface="+mj-lt"/>
              <a:buAutoNum type="arabicPeriod"/>
            </a:pPr>
            <a:r>
              <a:rPr lang="es-ES_tradnl" sz="2000">
                <a:latin typeface="Verdana" panose="020B0604030504040204" pitchFamily="34" charset="0"/>
                <a:ea typeface="Verdana" panose="020B0604030504040204" pitchFamily="34" charset="0"/>
              </a:rPr>
              <a:t>Relevante para mis estudios actuales</a:t>
            </a:r>
          </a:p>
          <a:p>
            <a:pPr marL="457200" indent="-457200">
              <a:lnSpc>
                <a:spcPct val="150000"/>
              </a:lnSpc>
              <a:buFont typeface="+mj-lt"/>
              <a:buAutoNum type="arabicPeriod"/>
            </a:pPr>
            <a:r>
              <a:rPr lang="es-ES_tradnl" sz="200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745428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530C9-725B-38A9-11A9-B8A221C9118A}"/>
              </a:ext>
            </a:extLst>
          </p:cNvPr>
          <p:cNvSpPr>
            <a:spLocks noGrp="1"/>
          </p:cNvSpPr>
          <p:nvPr>
            <p:ph type="title"/>
          </p:nvPr>
        </p:nvSpPr>
        <p:spPr/>
        <p:txBody>
          <a:bodyPr/>
          <a:lstStyle/>
          <a:p>
            <a:r>
              <a:rPr lang="es-ES_tradnl"/>
              <a:t>Preferencias de accesibilidad</a:t>
            </a:r>
          </a:p>
        </p:txBody>
      </p:sp>
      <p:sp>
        <p:nvSpPr>
          <p:cNvPr id="5" name="Marcador de contenido 2">
            <a:extLst>
              <a:ext uri="{FF2B5EF4-FFF2-40B4-BE49-F238E27FC236}">
                <a16:creationId xmlns:a16="http://schemas.microsoft.com/office/drawing/2014/main" id="{013E3390-C4B9-1A4D-AA04-6C8EF91F83A0}"/>
              </a:ext>
            </a:extLst>
          </p:cNvPr>
          <p:cNvSpPr txBox="1">
            <a:spLocks/>
          </p:cNvSpPr>
          <p:nvPr/>
        </p:nvSpPr>
        <p:spPr>
          <a:xfrm>
            <a:off x="457200" y="1470818"/>
            <a:ext cx="97993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_tradnl" sz="2000" dirty="0">
                <a:latin typeface="Verdana" panose="020B0604030504040204" pitchFamily="34" charset="0"/>
                <a:ea typeface="Verdana" panose="020B0604030504040204" pitchFamily="34" charset="0"/>
              </a:rPr>
              <a:t>Alrededor del 16% de los estudiantes tienen preferencias o necesidades de accesibilidad:</a:t>
            </a:r>
          </a:p>
          <a:p>
            <a:pPr>
              <a:lnSpc>
                <a:spcPct val="150000"/>
              </a:lnSpc>
            </a:pPr>
            <a:r>
              <a:rPr lang="es-ES_tradnl" sz="2000" dirty="0">
                <a:latin typeface="Verdana" panose="020B0604030504040204" pitchFamily="34" charset="0"/>
                <a:ea typeface="Verdana" panose="020B0604030504040204" pitchFamily="34" charset="0"/>
              </a:rPr>
              <a:t>Texto</a:t>
            </a:r>
          </a:p>
          <a:p>
            <a:pPr>
              <a:lnSpc>
                <a:spcPct val="150000"/>
              </a:lnSpc>
            </a:pPr>
            <a:r>
              <a:rPr lang="es-ES_tradnl" sz="2000" dirty="0">
                <a:latin typeface="Verdana" panose="020B0604030504040204" pitchFamily="34" charset="0"/>
                <a:ea typeface="Verdana" panose="020B0604030504040204" pitchFamily="34" charset="0"/>
              </a:rPr>
              <a:t>Imágenes</a:t>
            </a:r>
          </a:p>
          <a:p>
            <a:pPr>
              <a:lnSpc>
                <a:spcPct val="150000"/>
              </a:lnSpc>
            </a:pPr>
            <a:r>
              <a:rPr lang="es-ES_tradnl" sz="2000" dirty="0">
                <a:latin typeface="Verdana" panose="020B0604030504040204" pitchFamily="34" charset="0"/>
                <a:ea typeface="Verdana" panose="020B0604030504040204" pitchFamily="34" charset="0"/>
              </a:rPr>
              <a:t>Video</a:t>
            </a:r>
          </a:p>
          <a:p>
            <a:pPr>
              <a:lnSpc>
                <a:spcPct val="150000"/>
              </a:lnSpc>
            </a:pPr>
            <a:r>
              <a:rPr lang="es-ES_tradnl" sz="2000" dirty="0">
                <a:latin typeface="Verdana" panose="020B0604030504040204" pitchFamily="34" charset="0"/>
                <a:ea typeface="Verdana" panose="020B0604030504040204" pitchFamily="34" charset="0"/>
              </a:rPr>
              <a:t>Audio</a:t>
            </a:r>
          </a:p>
          <a:p>
            <a:pPr>
              <a:lnSpc>
                <a:spcPct val="150000"/>
              </a:lnSpc>
            </a:pPr>
            <a:r>
              <a:rPr lang="es-ES_tradnl" sz="2000" dirty="0">
                <a:latin typeface="Verdana" panose="020B0604030504040204" pitchFamily="34" charset="0"/>
                <a:ea typeface="Verdana" panose="020B0604030504040204" pitchFamily="34" charset="0"/>
              </a:rPr>
              <a:t>Productos de apoyo</a:t>
            </a:r>
          </a:p>
        </p:txBody>
      </p:sp>
    </p:spTree>
    <p:extLst>
      <p:ext uri="{BB962C8B-B14F-4D97-AF65-F5344CB8AC3E}">
        <p14:creationId xmlns:p14="http://schemas.microsoft.com/office/powerpoint/2010/main" val="1023187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descr="Learning experience (1/2). Students' ratings (0 to 4) for different aspects of the course: Program and deadlines; Sequence of activities; Acquired knowledge; Materials (text, videos); Activities; Videos; Text; Courses's platform. All ratings are over 3. Maximum ratings are for Videos and Sequence of activities ">
            <a:extLst>
              <a:ext uri="{FF2B5EF4-FFF2-40B4-BE49-F238E27FC236}">
                <a16:creationId xmlns:a16="http://schemas.microsoft.com/office/drawing/2014/main" id="{3E7DD684-A18E-4241-93E4-BD8EF2855AE4}"/>
              </a:ext>
            </a:extLst>
          </p:cNvPr>
          <p:cNvGrpSpPr/>
          <p:nvPr/>
        </p:nvGrpSpPr>
        <p:grpSpPr>
          <a:xfrm>
            <a:off x="651353" y="-43864"/>
            <a:ext cx="11151234" cy="6715384"/>
            <a:chOff x="651353" y="-43864"/>
            <a:chExt cx="11151234" cy="6715384"/>
          </a:xfrm>
        </p:grpSpPr>
        <p:pic>
          <p:nvPicPr>
            <p:cNvPr id="7" name="Imagen 6">
              <a:extLst>
                <a:ext uri="{FF2B5EF4-FFF2-40B4-BE49-F238E27FC236}">
                  <a16:creationId xmlns:a16="http://schemas.microsoft.com/office/drawing/2014/main" id="{26A2664B-908A-E740-9568-B943B352DC3B}"/>
                </a:ext>
              </a:extLst>
            </p:cNvPr>
            <p:cNvPicPr>
              <a:picLocks noChangeAspect="1"/>
            </p:cNvPicPr>
            <p:nvPr/>
          </p:nvPicPr>
          <p:blipFill>
            <a:blip r:embed="rId3"/>
            <a:stretch>
              <a:fillRect/>
            </a:stretch>
          </p:blipFill>
          <p:spPr>
            <a:xfrm>
              <a:off x="651353" y="-43864"/>
              <a:ext cx="11151234" cy="6715384"/>
            </a:xfrm>
            <a:prstGeom prst="rect">
              <a:avLst/>
            </a:prstGeom>
          </p:spPr>
        </p:pic>
        <p:sp>
          <p:nvSpPr>
            <p:cNvPr id="16" name="CuadroTexto 15">
              <a:extLst>
                <a:ext uri="{FF2B5EF4-FFF2-40B4-BE49-F238E27FC236}">
                  <a16:creationId xmlns:a16="http://schemas.microsoft.com/office/drawing/2014/main" id="{14E6DA37-3199-8D41-832A-8597D79C5942}"/>
                </a:ext>
              </a:extLst>
            </p:cNvPr>
            <p:cNvSpPr txBox="1"/>
            <p:nvPr/>
          </p:nvSpPr>
          <p:spPr>
            <a:xfrm>
              <a:off x="3563007" y="125772"/>
              <a:ext cx="5398924" cy="769441"/>
            </a:xfrm>
            <a:prstGeom prst="rect">
              <a:avLst/>
            </a:prstGeom>
            <a:solidFill>
              <a:schemeClr val="bg2"/>
            </a:solidFill>
          </p:spPr>
          <p:txBody>
            <a:bodyPr wrap="square" rtlCol="0">
              <a:spAutoFit/>
            </a:bodyPr>
            <a:lstStyle/>
            <a:p>
              <a:pPr algn="ctr"/>
              <a:r>
                <a:rPr lang="es-ES_tradnl" sz="2400" b="1"/>
                <a:t>Experiencia de aprendizaje (1/2)</a:t>
              </a:r>
            </a:p>
            <a:p>
              <a:endParaRPr lang="es-ES_tradnl" sz="2000"/>
            </a:p>
          </p:txBody>
        </p:sp>
      </p:grpSp>
    </p:spTree>
    <p:extLst>
      <p:ext uri="{BB962C8B-B14F-4D97-AF65-F5344CB8AC3E}">
        <p14:creationId xmlns:p14="http://schemas.microsoft.com/office/powerpoint/2010/main" val="101575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descr="Learning experience (2/2). Students' ratings (0 to 4) for different aspects of the course: Tutor support; Communication with course team; Fora; Language used across the course; Level of difficulty; Technical requirements; Platform's accessibility; Contents' accessibility. All ratings are over 3, except for Tutor support; communication with course team, and fora, which are rated with a 2,5.">
            <a:extLst>
              <a:ext uri="{FF2B5EF4-FFF2-40B4-BE49-F238E27FC236}">
                <a16:creationId xmlns:a16="http://schemas.microsoft.com/office/drawing/2014/main" id="{E876A5E2-8024-D24E-A12C-7CBF51DB8109}"/>
              </a:ext>
            </a:extLst>
          </p:cNvPr>
          <p:cNvGrpSpPr/>
          <p:nvPr/>
        </p:nvGrpSpPr>
        <p:grpSpPr>
          <a:xfrm>
            <a:off x="1450427" y="0"/>
            <a:ext cx="9625097" cy="6674136"/>
            <a:chOff x="1450427" y="0"/>
            <a:chExt cx="9625097" cy="6674136"/>
          </a:xfrm>
        </p:grpSpPr>
        <p:pic>
          <p:nvPicPr>
            <p:cNvPr id="7" name="Imagen 6">
              <a:extLst>
                <a:ext uri="{FF2B5EF4-FFF2-40B4-BE49-F238E27FC236}">
                  <a16:creationId xmlns:a16="http://schemas.microsoft.com/office/drawing/2014/main" id="{5DC92C98-A77E-6845-9B5E-3D9A6049FAEA}"/>
                </a:ext>
              </a:extLst>
            </p:cNvPr>
            <p:cNvPicPr>
              <a:picLocks noChangeAspect="1"/>
            </p:cNvPicPr>
            <p:nvPr/>
          </p:nvPicPr>
          <p:blipFill>
            <a:blip r:embed="rId2"/>
            <a:stretch>
              <a:fillRect/>
            </a:stretch>
          </p:blipFill>
          <p:spPr>
            <a:xfrm>
              <a:off x="1450427" y="0"/>
              <a:ext cx="9625097" cy="6674136"/>
            </a:xfrm>
            <a:prstGeom prst="rect">
              <a:avLst/>
            </a:prstGeom>
          </p:spPr>
        </p:pic>
        <p:sp>
          <p:nvSpPr>
            <p:cNvPr id="13" name="CuadroTexto 12">
              <a:extLst>
                <a:ext uri="{FF2B5EF4-FFF2-40B4-BE49-F238E27FC236}">
                  <a16:creationId xmlns:a16="http://schemas.microsoft.com/office/drawing/2014/main" id="{06115977-379F-E04A-9795-0E76FA740084}"/>
                </a:ext>
              </a:extLst>
            </p:cNvPr>
            <p:cNvSpPr txBox="1"/>
            <p:nvPr/>
          </p:nvSpPr>
          <p:spPr>
            <a:xfrm>
              <a:off x="4047067" y="85430"/>
              <a:ext cx="4830198" cy="769441"/>
            </a:xfrm>
            <a:prstGeom prst="rect">
              <a:avLst/>
            </a:prstGeom>
            <a:solidFill>
              <a:schemeClr val="bg2"/>
            </a:solidFill>
          </p:spPr>
          <p:txBody>
            <a:bodyPr wrap="square" rtlCol="0">
              <a:spAutoFit/>
            </a:bodyPr>
            <a:lstStyle/>
            <a:p>
              <a:pPr algn="ctr"/>
              <a:r>
                <a:rPr lang="es-ES_tradnl" sz="2400" b="1"/>
                <a:t>Experiencia de aprendizaje (2/2)</a:t>
              </a:r>
            </a:p>
            <a:p>
              <a:endParaRPr lang="es-ES_tradnl" sz="2000"/>
            </a:p>
          </p:txBody>
        </p:sp>
      </p:grpSp>
      <p:sp>
        <p:nvSpPr>
          <p:cNvPr id="15" name="Título 14">
            <a:extLst>
              <a:ext uri="{FF2B5EF4-FFF2-40B4-BE49-F238E27FC236}">
                <a16:creationId xmlns:a16="http://schemas.microsoft.com/office/drawing/2014/main" id="{0C1B195C-112B-A865-C5B0-ACDAC56CE812}"/>
              </a:ext>
            </a:extLst>
          </p:cNvPr>
          <p:cNvSpPr>
            <a:spLocks noGrp="1"/>
          </p:cNvSpPr>
          <p:nvPr>
            <p:ph type="title"/>
          </p:nvPr>
        </p:nvSpPr>
        <p:spPr/>
        <p:txBody>
          <a:bodyPr/>
          <a:lstStyle/>
          <a:p>
            <a:endParaRPr lang="es-ES"/>
          </a:p>
        </p:txBody>
      </p:sp>
    </p:spTree>
    <p:extLst>
      <p:ext uri="{BB962C8B-B14F-4D97-AF65-F5344CB8AC3E}">
        <p14:creationId xmlns:p14="http://schemas.microsoft.com/office/powerpoint/2010/main" val="2633440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5229-BBFC-443A-987D-7C0DA4CFB00D}"/>
              </a:ext>
            </a:extLst>
          </p:cNvPr>
          <p:cNvSpPr>
            <a:spLocks noGrp="1"/>
          </p:cNvSpPr>
          <p:nvPr>
            <p:ph type="title"/>
          </p:nvPr>
        </p:nvSpPr>
        <p:spPr/>
        <p:txBody>
          <a:bodyPr/>
          <a:lstStyle/>
          <a:p>
            <a:r>
              <a:rPr lang="es-ES_tradnl" dirty="0"/>
              <a:t>Calidad e investigación</a:t>
            </a:r>
          </a:p>
        </p:txBody>
      </p:sp>
      <p:pic>
        <p:nvPicPr>
          <p:cNvPr id="4" name="Imagen 3">
            <a:extLst>
              <a:ext uri="{FF2B5EF4-FFF2-40B4-BE49-F238E27FC236}">
                <a16:creationId xmlns:a16="http://schemas.microsoft.com/office/drawing/2014/main" id="{F1238DD2-0A44-4022-89A9-3DB2C5FBA99E}"/>
              </a:ext>
            </a:extLst>
          </p:cNvPr>
          <p:cNvPicPr>
            <a:picLocks noChangeAspect="1"/>
          </p:cNvPicPr>
          <p:nvPr/>
        </p:nvPicPr>
        <p:blipFill rotWithShape="1">
          <a:blip r:embed="rId2"/>
          <a:srcRect t="31237"/>
          <a:stretch/>
        </p:blipFill>
        <p:spPr>
          <a:xfrm>
            <a:off x="1110935" y="2764528"/>
            <a:ext cx="9970128" cy="3911551"/>
          </a:xfrm>
          <a:prstGeom prst="rect">
            <a:avLst/>
          </a:prstGeom>
        </p:spPr>
      </p:pic>
      <p:sp>
        <p:nvSpPr>
          <p:cNvPr id="5" name="Rectángulo 4">
            <a:extLst>
              <a:ext uri="{FF2B5EF4-FFF2-40B4-BE49-F238E27FC236}">
                <a16:creationId xmlns:a16="http://schemas.microsoft.com/office/drawing/2014/main" id="{82F9142F-9967-4E33-9313-4E2A66672A9B}"/>
              </a:ext>
            </a:extLst>
          </p:cNvPr>
          <p:cNvSpPr/>
          <p:nvPr/>
        </p:nvSpPr>
        <p:spPr>
          <a:xfrm>
            <a:off x="411480" y="1403925"/>
            <a:ext cx="11470654" cy="953403"/>
          </a:xfrm>
          <a:prstGeom prst="rect">
            <a:avLst/>
          </a:prstGeom>
        </p:spPr>
        <p:txBody>
          <a:bodyPr wrap="square">
            <a:spAutoFit/>
          </a:bodyPr>
          <a:lstStyle/>
          <a:p>
            <a:pPr>
              <a:lnSpc>
                <a:spcPct val="150000"/>
              </a:lnSpc>
            </a:pPr>
            <a:r>
              <a:rPr lang="en-GB" sz="2000" dirty="0">
                <a:solidFill>
                  <a:srgbClr val="333666"/>
                </a:solidFill>
                <a:latin typeface="Verdana" panose="020B0604030504040204" pitchFamily="34" charset="0"/>
                <a:ea typeface="Verdana" panose="020B0604030504040204" pitchFamily="34" charset="0"/>
              </a:rPr>
              <a:t>Quality of the captions produced by students of an Accessibility MOOC using a semiautomatic tool. </a:t>
            </a:r>
            <a:r>
              <a:rPr lang="en-GB" sz="2000" i="1" dirty="0">
                <a:solidFill>
                  <a:srgbClr val="333666"/>
                </a:solidFill>
                <a:latin typeface="Verdana" panose="020B0604030504040204" pitchFamily="34" charset="0"/>
                <a:ea typeface="Verdana" panose="020B0604030504040204" pitchFamily="34" charset="0"/>
              </a:rPr>
              <a:t>Universal Access in the Information Society. 2020</a:t>
            </a:r>
            <a:endParaRPr lang="en-GB" sz="20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68060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5229-BBFC-443A-987D-7C0DA4CFB00D}"/>
              </a:ext>
            </a:extLst>
          </p:cNvPr>
          <p:cNvSpPr>
            <a:spLocks noGrp="1"/>
          </p:cNvSpPr>
          <p:nvPr>
            <p:ph type="title"/>
          </p:nvPr>
        </p:nvSpPr>
        <p:spPr/>
        <p:txBody>
          <a:bodyPr/>
          <a:lstStyle/>
          <a:p>
            <a:r>
              <a:rPr lang="es-ES_tradnl" dirty="0"/>
              <a:t>Calidad e investigación</a:t>
            </a:r>
          </a:p>
        </p:txBody>
      </p:sp>
      <p:pic>
        <p:nvPicPr>
          <p:cNvPr id="6" name="Imagen 5">
            <a:extLst>
              <a:ext uri="{FF2B5EF4-FFF2-40B4-BE49-F238E27FC236}">
                <a16:creationId xmlns:a16="http://schemas.microsoft.com/office/drawing/2014/main" id="{A5B089A8-70E6-159D-1F09-9DB8A018312C}"/>
              </a:ext>
            </a:extLst>
          </p:cNvPr>
          <p:cNvPicPr>
            <a:picLocks noChangeAspect="1"/>
          </p:cNvPicPr>
          <p:nvPr/>
        </p:nvPicPr>
        <p:blipFill>
          <a:blip r:embed="rId2"/>
          <a:stretch>
            <a:fillRect/>
          </a:stretch>
        </p:blipFill>
        <p:spPr>
          <a:xfrm>
            <a:off x="7378700" y="1524001"/>
            <a:ext cx="3949700" cy="4762500"/>
          </a:xfrm>
          <a:prstGeom prst="rect">
            <a:avLst/>
          </a:prstGeom>
        </p:spPr>
      </p:pic>
      <p:sp>
        <p:nvSpPr>
          <p:cNvPr id="7" name="Rectángulo 6">
            <a:extLst>
              <a:ext uri="{FF2B5EF4-FFF2-40B4-BE49-F238E27FC236}">
                <a16:creationId xmlns:a16="http://schemas.microsoft.com/office/drawing/2014/main" id="{F4F0027F-BDF1-4FD0-F01C-D406FBF3BB5C}"/>
              </a:ext>
            </a:extLst>
          </p:cNvPr>
          <p:cNvSpPr/>
          <p:nvPr/>
        </p:nvSpPr>
        <p:spPr>
          <a:xfrm>
            <a:off x="233672" y="2597292"/>
            <a:ext cx="6840228" cy="1938992"/>
          </a:xfrm>
          <a:prstGeom prst="rect">
            <a:avLst/>
          </a:prstGeom>
        </p:spPr>
        <p:txBody>
          <a:bodyPr wrap="square">
            <a:spAutoFit/>
          </a:bodyPr>
          <a:lstStyle/>
          <a:p>
            <a:r>
              <a:rPr lang="en-GB" sz="2000" dirty="0">
                <a:solidFill>
                  <a:srgbClr val="333666"/>
                </a:solidFill>
                <a:latin typeface="Verdana" panose="020B0604030504040204" pitchFamily="34" charset="0"/>
                <a:ea typeface="Verdana" panose="020B0604030504040204" pitchFamily="34" charset="0"/>
              </a:rPr>
              <a:t>E. M. </a:t>
            </a:r>
            <a:r>
              <a:rPr lang="en-GB" sz="2000" dirty="0" err="1">
                <a:solidFill>
                  <a:srgbClr val="333666"/>
                </a:solidFill>
                <a:latin typeface="Verdana" panose="020B0604030504040204" pitchFamily="34" charset="0"/>
                <a:ea typeface="Verdana" panose="020B0604030504040204" pitchFamily="34" charset="0"/>
              </a:rPr>
              <a:t>Molanes</a:t>
            </a:r>
            <a:r>
              <a:rPr lang="en-GB" sz="2000" dirty="0">
                <a:solidFill>
                  <a:srgbClr val="333666"/>
                </a:solidFill>
                <a:latin typeface="Verdana" panose="020B0604030504040204" pitchFamily="34" charset="0"/>
                <a:ea typeface="Verdana" panose="020B0604030504040204" pitchFamily="34" charset="0"/>
              </a:rPr>
              <a:t>-López, A. Rodriguez-Ascaso, E. </a:t>
            </a:r>
            <a:r>
              <a:rPr lang="en-GB" sz="2000" dirty="0" err="1">
                <a:solidFill>
                  <a:srgbClr val="333666"/>
                </a:solidFill>
                <a:latin typeface="Verdana" panose="020B0604030504040204" pitchFamily="34" charset="0"/>
                <a:ea typeface="Verdana" panose="020B0604030504040204" pitchFamily="34" charset="0"/>
              </a:rPr>
              <a:t>Letón</a:t>
            </a:r>
            <a:r>
              <a:rPr lang="en-GB" sz="2000" dirty="0">
                <a:solidFill>
                  <a:srgbClr val="333666"/>
                </a:solidFill>
                <a:latin typeface="Verdana" panose="020B0604030504040204" pitchFamily="34" charset="0"/>
                <a:ea typeface="Verdana" panose="020B0604030504040204" pitchFamily="34" charset="0"/>
              </a:rPr>
              <a:t> and J. Pérez-Martín, </a:t>
            </a:r>
          </a:p>
          <a:p>
            <a:r>
              <a:rPr lang="en-GB" sz="2000" b="1" dirty="0">
                <a:solidFill>
                  <a:srgbClr val="333666"/>
                </a:solidFill>
                <a:latin typeface="Verdana" panose="020B0604030504040204" pitchFamily="34" charset="0"/>
                <a:ea typeface="Verdana" panose="020B0604030504040204" pitchFamily="34" charset="0"/>
              </a:rPr>
              <a:t>Assessment of Video Accessibility by Students of a MOOC on Digital Materials for All</a:t>
            </a:r>
            <a:r>
              <a:rPr lang="en-GB" sz="2000" dirty="0">
                <a:solidFill>
                  <a:srgbClr val="333666"/>
                </a:solidFill>
                <a:latin typeface="Verdana" panose="020B0604030504040204" pitchFamily="34" charset="0"/>
                <a:ea typeface="Verdana" panose="020B0604030504040204" pitchFamily="34" charset="0"/>
              </a:rPr>
              <a:t> </a:t>
            </a:r>
          </a:p>
          <a:p>
            <a:r>
              <a:rPr lang="en-GB" sz="2000" dirty="0">
                <a:solidFill>
                  <a:srgbClr val="333666"/>
                </a:solidFill>
                <a:latin typeface="Verdana" panose="020B0604030504040204" pitchFamily="34" charset="0"/>
                <a:ea typeface="Verdana" panose="020B0604030504040204" pitchFamily="34" charset="0"/>
              </a:rPr>
              <a:t>in IEEE Access, vol. 9, pp. 72357-72367, 2021, </a:t>
            </a:r>
          </a:p>
          <a:p>
            <a:r>
              <a:rPr lang="en-GB" sz="2000" dirty="0" err="1">
                <a:solidFill>
                  <a:srgbClr val="333666"/>
                </a:solidFill>
                <a:latin typeface="Verdana" panose="020B0604030504040204" pitchFamily="34" charset="0"/>
                <a:ea typeface="Verdana" panose="020B0604030504040204" pitchFamily="34" charset="0"/>
              </a:rPr>
              <a:t>doi</a:t>
            </a:r>
            <a:r>
              <a:rPr lang="en-GB" sz="2000" dirty="0">
                <a:solidFill>
                  <a:srgbClr val="333666"/>
                </a:solidFill>
                <a:latin typeface="Verdana" panose="020B0604030504040204" pitchFamily="34" charset="0"/>
                <a:ea typeface="Verdana" panose="020B0604030504040204" pitchFamily="34" charset="0"/>
              </a:rPr>
              <a:t>: 10.1109/ACCESS.2021.3079199.</a:t>
            </a:r>
            <a:endParaRPr lang="en-GB" sz="2000"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7563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C25E19-DE10-6344-9F3D-8DD574302CE8}"/>
              </a:ext>
            </a:extLst>
          </p:cNvPr>
          <p:cNvSpPr>
            <a:spLocks noGrp="1"/>
          </p:cNvSpPr>
          <p:nvPr>
            <p:ph type="title"/>
          </p:nvPr>
        </p:nvSpPr>
        <p:spPr/>
        <p:txBody>
          <a:bodyPr/>
          <a:lstStyle/>
          <a:p>
            <a:r>
              <a:rPr lang="es-ES" dirty="0"/>
              <a:t>Próximos pasos</a:t>
            </a:r>
          </a:p>
        </p:txBody>
      </p:sp>
      <p:sp>
        <p:nvSpPr>
          <p:cNvPr id="4" name="Marcador de contenido 2">
            <a:extLst>
              <a:ext uri="{FF2B5EF4-FFF2-40B4-BE49-F238E27FC236}">
                <a16:creationId xmlns:a16="http://schemas.microsoft.com/office/drawing/2014/main" id="{4269050D-D469-9044-89B8-05131085FDE7}"/>
              </a:ext>
            </a:extLst>
          </p:cNvPr>
          <p:cNvSpPr txBox="1">
            <a:spLocks/>
          </p:cNvSpPr>
          <p:nvPr/>
        </p:nvSpPr>
        <p:spPr>
          <a:xfrm>
            <a:off x="457200" y="1470818"/>
            <a:ext cx="8096627"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_tradnl" sz="1800" dirty="0">
                <a:latin typeface="Verdana" panose="020B0604030504040204" pitchFamily="34" charset="0"/>
                <a:ea typeface="Verdana" panose="020B0604030504040204" pitchFamily="34" charset="0"/>
              </a:rPr>
              <a:t>Mantener los recursos educativos de manera persistente</a:t>
            </a:r>
          </a:p>
          <a:p>
            <a:pPr lvl="1">
              <a:lnSpc>
                <a:spcPct val="150000"/>
              </a:lnSpc>
            </a:pPr>
            <a:r>
              <a:rPr lang="es-ES_tradnl" sz="1800" dirty="0">
                <a:latin typeface="Verdana" panose="020B0604030504040204" pitchFamily="34" charset="0"/>
                <a:ea typeface="Verdana" panose="020B0604030504040204" pitchFamily="34" charset="0"/>
              </a:rPr>
              <a:t>Profes pueden consultar buenas prácticas de accesibilidad en cualquier momento</a:t>
            </a:r>
          </a:p>
          <a:p>
            <a:pPr>
              <a:lnSpc>
                <a:spcPct val="150000"/>
              </a:lnSpc>
            </a:pPr>
            <a:endParaRPr lang="es-ES_tradnl" sz="1800" dirty="0">
              <a:latin typeface="Verdana" panose="020B0604030504040204" pitchFamily="34" charset="0"/>
              <a:ea typeface="Verdana" panose="020B0604030504040204" pitchFamily="34" charset="0"/>
            </a:endParaRPr>
          </a:p>
          <a:p>
            <a:pPr>
              <a:lnSpc>
                <a:spcPct val="150000"/>
              </a:lnSpc>
            </a:pPr>
            <a:endParaRPr lang="es-ES_tradnl" sz="1800" dirty="0">
              <a:latin typeface="Verdana" panose="020B0604030504040204" pitchFamily="34" charset="0"/>
              <a:ea typeface="Verdana" panose="020B0604030504040204" pitchFamily="34" charset="0"/>
            </a:endParaRPr>
          </a:p>
          <a:p>
            <a:pPr>
              <a:lnSpc>
                <a:spcPct val="150000"/>
              </a:lnSpc>
            </a:pPr>
            <a:r>
              <a:rPr lang="es-ES_tradnl" sz="1800" dirty="0">
                <a:latin typeface="Verdana" panose="020B0604030504040204" pitchFamily="34" charset="0"/>
                <a:ea typeface="Verdana" panose="020B0604030504040204" pitchFamily="34" charset="0"/>
              </a:rPr>
              <a:t>Usar esquemas de metadatos para describir la accesibilidad de los recursos</a:t>
            </a:r>
          </a:p>
          <a:p>
            <a:pPr lvl="1">
              <a:lnSpc>
                <a:spcPct val="150000"/>
              </a:lnSpc>
            </a:pPr>
            <a:r>
              <a:rPr lang="es-ES_tradnl" sz="1800" dirty="0" err="1">
                <a:latin typeface="Verdana" panose="020B0604030504040204" pitchFamily="34" charset="0"/>
                <a:ea typeface="Verdana" panose="020B0604030504040204" pitchFamily="34" charset="0"/>
              </a:rPr>
              <a:t>Accessibility</a:t>
            </a:r>
            <a:r>
              <a:rPr lang="es-ES_tradnl" sz="1800" dirty="0">
                <a:latin typeface="Verdana" panose="020B0604030504040204" pitchFamily="34" charset="0"/>
                <a:ea typeface="Verdana" panose="020B0604030504040204" pitchFamily="34" charset="0"/>
              </a:rPr>
              <a:t> </a:t>
            </a:r>
            <a:r>
              <a:rPr lang="es-ES_tradnl" sz="1800" dirty="0" err="1">
                <a:latin typeface="Verdana" panose="020B0604030504040204" pitchFamily="34" charset="0"/>
                <a:ea typeface="Verdana" panose="020B0604030504040204" pitchFamily="34" charset="0"/>
              </a:rPr>
              <a:t>metadata</a:t>
            </a:r>
            <a:r>
              <a:rPr lang="es-ES_tradnl" sz="1800" dirty="0">
                <a:latin typeface="Verdana" panose="020B0604030504040204" pitchFamily="34" charset="0"/>
                <a:ea typeface="Verdana" panose="020B0604030504040204" pitchFamily="34" charset="0"/>
              </a:rPr>
              <a:t>. W3C</a:t>
            </a:r>
          </a:p>
        </p:txBody>
      </p:sp>
      <p:pic>
        <p:nvPicPr>
          <p:cNvPr id="1026" name="Picture 2">
            <a:extLst>
              <a:ext uri="{FF2B5EF4-FFF2-40B4-BE49-F238E27FC236}">
                <a16:creationId xmlns:a16="http://schemas.microsoft.com/office/drawing/2014/main" id="{705B347D-8ECC-AF4A-8AD3-481443348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278" y="1134319"/>
            <a:ext cx="2161798" cy="2085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E8046D2-D407-E742-BCA2-65FF036E8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789" y="3791797"/>
            <a:ext cx="2312387" cy="208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55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3D6F-BDBF-4F31-81FD-987E1A4384A2}"/>
              </a:ext>
            </a:extLst>
          </p:cNvPr>
          <p:cNvSpPr>
            <a:spLocks noGrp="1"/>
          </p:cNvSpPr>
          <p:nvPr>
            <p:ph type="title"/>
          </p:nvPr>
        </p:nvSpPr>
        <p:spPr/>
        <p:txBody>
          <a:bodyPr/>
          <a:lstStyle/>
          <a:p>
            <a:r>
              <a:rPr lang="es-ES_tradnl"/>
              <a:t>Canal Fundación ONCE en UNED</a:t>
            </a:r>
          </a:p>
        </p:txBody>
      </p:sp>
      <p:sp>
        <p:nvSpPr>
          <p:cNvPr id="3" name="Marcador de contenido 1">
            <a:extLst>
              <a:ext uri="{FF2B5EF4-FFF2-40B4-BE49-F238E27FC236}">
                <a16:creationId xmlns:a16="http://schemas.microsoft.com/office/drawing/2014/main" id="{9E820CA2-688D-4D30-8991-C82CE48D6C90}"/>
              </a:ext>
            </a:extLst>
          </p:cNvPr>
          <p:cNvSpPr txBox="1">
            <a:spLocks/>
          </p:cNvSpPr>
          <p:nvPr/>
        </p:nvSpPr>
        <p:spPr>
          <a:xfrm>
            <a:off x="0" y="1264140"/>
            <a:ext cx="12208934" cy="148359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_tradnl" sz="4000"/>
              <a:t>¡Muchas gracias!</a:t>
            </a:r>
          </a:p>
        </p:txBody>
      </p:sp>
      <p:sp>
        <p:nvSpPr>
          <p:cNvPr id="4" name="Rectángulo 3">
            <a:extLst>
              <a:ext uri="{FF2B5EF4-FFF2-40B4-BE49-F238E27FC236}">
                <a16:creationId xmlns:a16="http://schemas.microsoft.com/office/drawing/2014/main" id="{4E1104F7-2319-4ADA-B782-4A67A3EC8934}"/>
              </a:ext>
            </a:extLst>
          </p:cNvPr>
          <p:cNvSpPr/>
          <p:nvPr/>
        </p:nvSpPr>
        <p:spPr>
          <a:xfrm>
            <a:off x="245387" y="2522889"/>
            <a:ext cx="8263801" cy="3662541"/>
          </a:xfrm>
          <a:prstGeom prst="rect">
            <a:avLst/>
          </a:prstGeom>
        </p:spPr>
        <p:txBody>
          <a:bodyPr wrap="none">
            <a:spAutoFit/>
          </a:bodyPr>
          <a:lstStyle/>
          <a:p>
            <a:r>
              <a:rPr lang="es-ES_tradnl" sz="2400" b="1" dirty="0"/>
              <a:t>E-mail</a:t>
            </a:r>
          </a:p>
          <a:p>
            <a:pPr>
              <a:spcAft>
                <a:spcPts val="2400"/>
              </a:spcAft>
            </a:pPr>
            <a:r>
              <a:rPr lang="es-ES_tradnl" sz="2400" dirty="0">
                <a:hlinkClick r:id="rId3"/>
              </a:rPr>
              <a:t>CanalFundacionOnce@adm.uned.es</a:t>
            </a:r>
            <a:endParaRPr lang="es-ES_tradnl" sz="2400" dirty="0"/>
          </a:p>
          <a:p>
            <a:pPr>
              <a:spcAft>
                <a:spcPts val="2400"/>
              </a:spcAft>
            </a:pPr>
            <a:r>
              <a:rPr lang="es-ES_tradnl" sz="2400" dirty="0" err="1"/>
              <a:t>arascaso@dia.uned.es</a:t>
            </a:r>
            <a:endParaRPr lang="es-ES_tradnl" sz="2400" dirty="0"/>
          </a:p>
          <a:p>
            <a:r>
              <a:rPr lang="es-ES_tradnl" sz="2400" b="1" dirty="0"/>
              <a:t>Twitter</a:t>
            </a:r>
          </a:p>
          <a:p>
            <a:r>
              <a:rPr lang="es-ES_tradnl" sz="2400" dirty="0"/>
              <a:t>@</a:t>
            </a:r>
            <a:r>
              <a:rPr lang="es-ES_tradnl" sz="2400" dirty="0" err="1"/>
              <a:t>CanalFONCE_UNED</a:t>
            </a:r>
            <a:endParaRPr lang="es-ES_tradnl" sz="2400" dirty="0"/>
          </a:p>
          <a:p>
            <a:endParaRPr lang="es-ES_tradnl" sz="2400" dirty="0"/>
          </a:p>
          <a:p>
            <a:r>
              <a:rPr lang="es-ES_tradnl" sz="2400" b="1" dirty="0"/>
              <a:t>Web</a:t>
            </a:r>
          </a:p>
          <a:p>
            <a:r>
              <a:rPr lang="es-ES_tradnl" sz="2400" dirty="0"/>
              <a:t>Búsqueda Google / </a:t>
            </a:r>
            <a:r>
              <a:rPr lang="es-ES_tradnl" sz="2400" dirty="0" err="1"/>
              <a:t>DuckDuckGo</a:t>
            </a:r>
            <a:r>
              <a:rPr lang="es-ES_tradnl" sz="2400" dirty="0"/>
              <a:t>: UNED Fundación ONCE</a:t>
            </a:r>
            <a:endParaRPr lang="es-ES_tradnl" sz="2000" dirty="0"/>
          </a:p>
        </p:txBody>
      </p:sp>
    </p:spTree>
    <p:extLst>
      <p:ext uri="{BB962C8B-B14F-4D97-AF65-F5344CB8AC3E}">
        <p14:creationId xmlns:p14="http://schemas.microsoft.com/office/powerpoint/2010/main" val="333818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5AA9-EF16-4E0B-87FD-94F2EFC041B8}"/>
              </a:ext>
            </a:extLst>
          </p:cNvPr>
          <p:cNvSpPr>
            <a:spLocks noGrp="1"/>
          </p:cNvSpPr>
          <p:nvPr>
            <p:ph type="title"/>
          </p:nvPr>
        </p:nvSpPr>
        <p:spPr/>
        <p:txBody>
          <a:bodyPr>
            <a:normAutofit/>
          </a:bodyPr>
          <a:lstStyle/>
          <a:p>
            <a:r>
              <a:rPr lang="es-ES_tradnl" dirty="0"/>
              <a:t>Canal Fundación ONCE en UNED</a:t>
            </a:r>
          </a:p>
        </p:txBody>
      </p:sp>
      <p:sp>
        <p:nvSpPr>
          <p:cNvPr id="3" name="Marcador de contenido 2">
            <a:extLst>
              <a:ext uri="{FF2B5EF4-FFF2-40B4-BE49-F238E27FC236}">
                <a16:creationId xmlns:a16="http://schemas.microsoft.com/office/drawing/2014/main" id="{2B4F2818-4BD7-4E32-8FED-A2AB37A557A5}"/>
              </a:ext>
            </a:extLst>
          </p:cNvPr>
          <p:cNvSpPr txBox="1">
            <a:spLocks/>
          </p:cNvSpPr>
          <p:nvPr/>
        </p:nvSpPr>
        <p:spPr>
          <a:xfrm>
            <a:off x="457200" y="1054677"/>
            <a:ext cx="7597024" cy="547947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ES_tradnl" sz="1800" dirty="0">
                <a:latin typeface="Verdana" panose="020B0604030504040204" pitchFamily="34" charset="0"/>
                <a:ea typeface="Verdana" panose="020B0604030504040204" pitchFamily="34" charset="0"/>
              </a:rPr>
              <a:t>Canal de la Fundación ONCE en la UNED:</a:t>
            </a:r>
          </a:p>
          <a:p>
            <a:pPr lvl="1">
              <a:lnSpc>
                <a:spcPct val="150000"/>
              </a:lnSpc>
            </a:pPr>
            <a:r>
              <a:rPr lang="es-ES_tradnl" sz="1800" dirty="0">
                <a:latin typeface="Verdana" panose="020B0604030504040204" pitchFamily="34" charset="0"/>
                <a:ea typeface="Verdana" panose="020B0604030504040204" pitchFamily="34" charset="0"/>
              </a:rPr>
              <a:t>Ofrece </a:t>
            </a:r>
            <a:r>
              <a:rPr lang="es-ES_tradnl" sz="1800" b="1" dirty="0">
                <a:latin typeface="Verdana" panose="020B0604030504040204" pitchFamily="34" charset="0"/>
                <a:ea typeface="Verdana" panose="020B0604030504040204" pitchFamily="34" charset="0"/>
              </a:rPr>
              <a:t>formación online, accesible y abierta sobre Diseño para Todos</a:t>
            </a:r>
            <a:r>
              <a:rPr lang="es-ES_tradnl" sz="1800" dirty="0">
                <a:latin typeface="Verdana" panose="020B0604030504040204" pitchFamily="34" charset="0"/>
                <a:ea typeface="Verdana" panose="020B0604030504040204" pitchFamily="34" charset="0"/>
              </a:rPr>
              <a:t>,</a:t>
            </a:r>
          </a:p>
          <a:p>
            <a:pPr lvl="1">
              <a:lnSpc>
                <a:spcPct val="150000"/>
              </a:lnSpc>
            </a:pPr>
            <a:r>
              <a:rPr lang="es-ES_tradnl" sz="1800" dirty="0">
                <a:latin typeface="Verdana" panose="020B0604030504040204" pitchFamily="34" charset="0"/>
                <a:ea typeface="Verdana" panose="020B0604030504040204" pitchFamily="34" charset="0"/>
              </a:rPr>
              <a:t>Formar a los </a:t>
            </a:r>
            <a:r>
              <a:rPr lang="es-ES_tradnl" sz="1800" b="1" dirty="0">
                <a:latin typeface="Verdana" panose="020B0604030504040204" pitchFamily="34" charset="0"/>
                <a:ea typeface="Verdana" panose="020B0604030504040204" pitchFamily="34" charset="0"/>
              </a:rPr>
              <a:t>profesionales actuales y futuros</a:t>
            </a:r>
            <a:r>
              <a:rPr lang="es-ES_tradnl" sz="1800" dirty="0">
                <a:latin typeface="Verdana" panose="020B0604030504040204" pitchFamily="34" charset="0"/>
                <a:ea typeface="Verdana" panose="020B0604030504040204" pitchFamily="34" charset="0"/>
              </a:rPr>
              <a:t>,</a:t>
            </a:r>
          </a:p>
          <a:p>
            <a:pPr lvl="1">
              <a:lnSpc>
                <a:spcPct val="150000"/>
              </a:lnSpc>
            </a:pPr>
            <a:r>
              <a:rPr lang="es-ES_tradnl" sz="1800" dirty="0">
                <a:latin typeface="Verdana" panose="020B0604030504040204" pitchFamily="34" charset="0"/>
                <a:ea typeface="Verdana" panose="020B0604030504040204" pitchFamily="34" charset="0"/>
              </a:rPr>
              <a:t>Con </a:t>
            </a:r>
            <a:r>
              <a:rPr lang="es-ES_tradnl" sz="1800" b="1" dirty="0">
                <a:latin typeface="Verdana" panose="020B0604030504040204" pitchFamily="34" charset="0"/>
                <a:ea typeface="Verdana" panose="020B0604030504040204" pitchFamily="34" charset="0"/>
              </a:rPr>
              <a:t>plataforma y recursos accesibles</a:t>
            </a:r>
            <a:r>
              <a:rPr lang="es-ES_tradnl" sz="1800" dirty="0">
                <a:latin typeface="Verdana" panose="020B0604030504040204" pitchFamily="34" charset="0"/>
                <a:ea typeface="Verdana" panose="020B0604030504040204" pitchFamily="34" charset="0"/>
              </a:rPr>
              <a:t>.</a:t>
            </a:r>
          </a:p>
          <a:p>
            <a:pPr>
              <a:lnSpc>
                <a:spcPct val="150000"/>
              </a:lnSpc>
            </a:pPr>
            <a:r>
              <a:rPr lang="es-ES_tradnl" sz="1800" dirty="0">
                <a:latin typeface="Verdana" panose="020B0604030504040204" pitchFamily="34" charset="0"/>
                <a:ea typeface="Verdana" panose="020B0604030504040204" pitchFamily="34" charset="0"/>
              </a:rPr>
              <a:t>Equipo UNED:</a:t>
            </a:r>
          </a:p>
          <a:p>
            <a:pPr lvl="1">
              <a:lnSpc>
                <a:spcPct val="150000"/>
              </a:lnSpc>
            </a:pPr>
            <a:r>
              <a:rPr lang="es-ES_tradnl" sz="1800" dirty="0">
                <a:latin typeface="Verdana" panose="020B0604030504040204" pitchFamily="34" charset="0"/>
                <a:ea typeface="Verdana" panose="020B0604030504040204" pitchFamily="34" charset="0"/>
              </a:rPr>
              <a:t>6 personas, tiempo parcial</a:t>
            </a:r>
          </a:p>
          <a:p>
            <a:pPr>
              <a:lnSpc>
                <a:spcPct val="150000"/>
              </a:lnSpc>
            </a:pPr>
            <a:r>
              <a:rPr lang="es-ES_tradnl" sz="1800" dirty="0">
                <a:latin typeface="Verdana" panose="020B0604030504040204" pitchFamily="34" charset="0"/>
                <a:ea typeface="Verdana" panose="020B0604030504040204" pitchFamily="34" charset="0"/>
              </a:rPr>
              <a:t>Con el apoyo de </a:t>
            </a:r>
            <a:r>
              <a:rPr lang="es-ES_tradnl" sz="1800" b="1" dirty="0">
                <a:latin typeface="Verdana" panose="020B0604030504040204" pitchFamily="34" charset="0"/>
                <a:ea typeface="Verdana" panose="020B0604030504040204" pitchFamily="34" charset="0"/>
              </a:rPr>
              <a:t>UNED Abierta</a:t>
            </a:r>
            <a:r>
              <a:rPr lang="es-ES_tradnl" sz="1800" dirty="0">
                <a:latin typeface="Verdana" panose="020B0604030504040204" pitchFamily="34" charset="0"/>
                <a:ea typeface="Verdana" panose="020B0604030504040204" pitchFamily="34" charset="0"/>
              </a:rPr>
              <a:t>, </a:t>
            </a:r>
            <a:r>
              <a:rPr lang="es-ES_tradnl" sz="1800" b="1" dirty="0">
                <a:latin typeface="Verdana" panose="020B0604030504040204" pitchFamily="34" charset="0"/>
                <a:ea typeface="Verdana" panose="020B0604030504040204" pitchFamily="34" charset="0"/>
              </a:rPr>
              <a:t>UNED Media</a:t>
            </a:r>
            <a:r>
              <a:rPr lang="es-ES_tradnl" sz="1800" dirty="0">
                <a:latin typeface="Verdana" panose="020B0604030504040204" pitchFamily="34" charset="0"/>
                <a:ea typeface="Verdana" panose="020B0604030504040204" pitchFamily="34" charset="0"/>
              </a:rPr>
              <a:t>, </a:t>
            </a:r>
            <a:r>
              <a:rPr lang="es-ES_tradnl" sz="1800" b="1" dirty="0">
                <a:latin typeface="Verdana" panose="020B0604030504040204" pitchFamily="34" charset="0"/>
                <a:ea typeface="Verdana" panose="020B0604030504040204" pitchFamily="34" charset="0"/>
              </a:rPr>
              <a:t>OTRI-UNED</a:t>
            </a:r>
          </a:p>
          <a:p>
            <a:pPr>
              <a:lnSpc>
                <a:spcPct val="150000"/>
              </a:lnSpc>
            </a:pPr>
            <a:r>
              <a:rPr lang="es-ES_tradnl" sz="1800" dirty="0">
                <a:latin typeface="Verdana" panose="020B0604030504040204" pitchFamily="34" charset="0"/>
                <a:ea typeface="Verdana" panose="020B0604030504040204" pitchFamily="34" charset="0"/>
              </a:rPr>
              <a:t>Una iniciativa de:</a:t>
            </a:r>
          </a:p>
          <a:p>
            <a:pPr lvl="1">
              <a:lnSpc>
                <a:spcPct val="150000"/>
              </a:lnSpc>
            </a:pPr>
            <a:r>
              <a:rPr lang="es-ES_tradnl" sz="1800" b="1" dirty="0">
                <a:latin typeface="Verdana" panose="020B0604030504040204" pitchFamily="34" charset="0"/>
                <a:ea typeface="Verdana" panose="020B0604030504040204" pitchFamily="34" charset="0"/>
              </a:rPr>
              <a:t>Real Patronato sobre Discapacidad</a:t>
            </a:r>
          </a:p>
          <a:p>
            <a:pPr lvl="1">
              <a:lnSpc>
                <a:spcPct val="150000"/>
              </a:lnSpc>
            </a:pPr>
            <a:r>
              <a:rPr lang="es-ES_tradnl" sz="1800" b="1" dirty="0">
                <a:latin typeface="Verdana" panose="020B0604030504040204" pitchFamily="34" charset="0"/>
                <a:ea typeface="Verdana" panose="020B0604030504040204" pitchFamily="34" charset="0"/>
              </a:rPr>
              <a:t>Fundación ONCE</a:t>
            </a:r>
          </a:p>
          <a:p>
            <a:pPr>
              <a:lnSpc>
                <a:spcPct val="150000"/>
              </a:lnSpc>
            </a:pPr>
            <a:endParaRPr lang="es-ES_tradnl" sz="1800" b="1" dirty="0">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7C1C92B4-7E65-4F6B-ACBD-E6783CB922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54224" y="5524247"/>
            <a:ext cx="3235203" cy="1009903"/>
          </a:xfrm>
          <a:prstGeom prst="rect">
            <a:avLst/>
          </a:prstGeom>
        </p:spPr>
      </p:pic>
      <p:pic>
        <p:nvPicPr>
          <p:cNvPr id="6" name="Imagen 5">
            <a:extLst>
              <a:ext uri="{FF2B5EF4-FFF2-40B4-BE49-F238E27FC236}">
                <a16:creationId xmlns:a16="http://schemas.microsoft.com/office/drawing/2014/main" id="{B7028FD7-5EC2-02DA-D257-3ABD34AB2E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20972" y="3961599"/>
            <a:ext cx="3901706" cy="1562059"/>
          </a:xfrm>
          <a:prstGeom prst="rect">
            <a:avLst/>
          </a:prstGeom>
        </p:spPr>
      </p:pic>
    </p:spTree>
    <p:extLst>
      <p:ext uri="{BB962C8B-B14F-4D97-AF65-F5344CB8AC3E}">
        <p14:creationId xmlns:p14="http://schemas.microsoft.com/office/powerpoint/2010/main" val="223744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B604-0932-43E4-9DF6-9693CBEBE6E1}"/>
              </a:ext>
            </a:extLst>
          </p:cNvPr>
          <p:cNvSpPr>
            <a:spLocks noGrp="1"/>
          </p:cNvSpPr>
          <p:nvPr>
            <p:ph type="title"/>
          </p:nvPr>
        </p:nvSpPr>
        <p:spPr/>
        <p:txBody>
          <a:bodyPr/>
          <a:lstStyle/>
          <a:p>
            <a:r>
              <a:rPr lang="es-ES_tradnl" dirty="0"/>
              <a:t>Nuestros apoyos</a:t>
            </a:r>
          </a:p>
        </p:txBody>
      </p:sp>
      <p:sp>
        <p:nvSpPr>
          <p:cNvPr id="5" name="Marcador de contenido 2">
            <a:extLst>
              <a:ext uri="{FF2B5EF4-FFF2-40B4-BE49-F238E27FC236}">
                <a16:creationId xmlns:a16="http://schemas.microsoft.com/office/drawing/2014/main" id="{A4D942CC-1C3A-4B90-8DE2-CF6A092857AE}"/>
              </a:ext>
            </a:extLst>
          </p:cNvPr>
          <p:cNvSpPr txBox="1">
            <a:spLocks/>
          </p:cNvSpPr>
          <p:nvPr/>
        </p:nvSpPr>
        <p:spPr>
          <a:xfrm>
            <a:off x="457200" y="1166018"/>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_tradnl" sz="1800" b="1" dirty="0">
                <a:latin typeface="Verdana" panose="020B0604030504040204" pitchFamily="34" charset="0"/>
                <a:ea typeface="Verdana" panose="020B0604030504040204" pitchFamily="34" charset="0"/>
              </a:rPr>
              <a:t>UNED Abierta</a:t>
            </a:r>
          </a:p>
          <a:p>
            <a:pPr>
              <a:lnSpc>
                <a:spcPct val="150000"/>
              </a:lnSpc>
            </a:pPr>
            <a:r>
              <a:rPr lang="es-ES_tradnl" sz="1800" dirty="0">
                <a:latin typeface="Verdana" panose="020B0604030504040204" pitchFamily="34" charset="0"/>
                <a:ea typeface="Verdana" panose="020B0604030504040204" pitchFamily="34" charset="0"/>
              </a:rPr>
              <a:t>Proveedor de REA y MOOC de UNED</a:t>
            </a:r>
          </a:p>
          <a:p>
            <a:pPr>
              <a:lnSpc>
                <a:spcPct val="150000"/>
              </a:lnSpc>
            </a:pPr>
            <a:r>
              <a:rPr lang="es-ES_tradnl" sz="1800" dirty="0">
                <a:latin typeface="Verdana" panose="020B0604030504040204" pitchFamily="34" charset="0"/>
                <a:ea typeface="Verdana" panose="020B0604030504040204" pitchFamily="34" charset="0"/>
              </a:rPr>
              <a:t>Desde diciembre de 2015</a:t>
            </a:r>
          </a:p>
          <a:p>
            <a:pPr>
              <a:lnSpc>
                <a:spcPct val="150000"/>
              </a:lnSpc>
            </a:pPr>
            <a:r>
              <a:rPr lang="es-ES_tradnl" sz="1800" dirty="0">
                <a:latin typeface="Verdana" panose="020B0604030504040204" pitchFamily="34" charset="0"/>
                <a:ea typeface="Verdana" panose="020B0604030504040204" pitchFamily="34" charset="0"/>
              </a:rPr>
              <a:t>Open </a:t>
            </a:r>
            <a:r>
              <a:rPr lang="es-ES_tradnl" sz="1800" dirty="0" err="1">
                <a:latin typeface="Verdana" panose="020B0604030504040204" pitchFamily="34" charset="0"/>
                <a:ea typeface="Verdana" panose="020B0604030504040204" pitchFamily="34" charset="0"/>
              </a:rPr>
              <a:t>edX</a:t>
            </a:r>
            <a:r>
              <a:rPr lang="es-ES_tradnl" sz="1800" dirty="0">
                <a:latin typeface="Verdana" panose="020B0604030504040204" pitchFamily="34" charset="0"/>
                <a:ea typeface="Verdana" panose="020B0604030504040204" pitchFamily="34" charset="0"/>
              </a:rPr>
              <a:t> </a:t>
            </a:r>
            <a:r>
              <a:rPr lang="es-ES_tradnl" sz="1800" dirty="0" err="1">
                <a:latin typeface="Verdana" panose="020B0604030504040204" pitchFamily="34" charset="0"/>
                <a:ea typeface="Verdana" panose="020B0604030504040204" pitchFamily="34" charset="0"/>
              </a:rPr>
              <a:t>Hawthorn</a:t>
            </a:r>
            <a:r>
              <a:rPr lang="es-ES_tradnl" sz="1800" dirty="0">
                <a:latin typeface="Verdana" panose="020B0604030504040204" pitchFamily="34" charset="0"/>
                <a:ea typeface="Verdana" panose="020B0604030504040204" pitchFamily="34" charset="0"/>
              </a:rPr>
              <a:t>. </a:t>
            </a:r>
          </a:p>
          <a:p>
            <a:pPr lvl="1">
              <a:lnSpc>
                <a:spcPct val="150000"/>
              </a:lnSpc>
            </a:pPr>
            <a:r>
              <a:rPr lang="es-ES_tradnl" sz="1800" dirty="0">
                <a:latin typeface="Verdana" panose="020B0604030504040204" pitchFamily="34" charset="0"/>
                <a:ea typeface="Verdana" panose="020B0604030504040204" pitchFamily="34" charset="0"/>
              </a:rPr>
              <a:t>Accesibilidad: WCAG 2.1</a:t>
            </a:r>
          </a:p>
          <a:p>
            <a:pPr>
              <a:lnSpc>
                <a:spcPct val="150000"/>
              </a:lnSpc>
            </a:pPr>
            <a:r>
              <a:rPr lang="es-ES_tradnl" sz="1800" dirty="0">
                <a:latin typeface="Verdana" panose="020B0604030504040204" pitchFamily="34" charset="0"/>
                <a:ea typeface="Verdana" panose="020B0604030504040204" pitchFamily="34" charset="0"/>
              </a:rPr>
              <a:t>Más de 130 cursos</a:t>
            </a:r>
          </a:p>
          <a:p>
            <a:pPr>
              <a:lnSpc>
                <a:spcPct val="150000"/>
              </a:lnSpc>
            </a:pPr>
            <a:r>
              <a:rPr lang="es-ES_tradnl" sz="1800" dirty="0">
                <a:latin typeface="Verdana" panose="020B0604030504040204" pitchFamily="34" charset="0"/>
                <a:ea typeface="Verdana" panose="020B0604030504040204" pitchFamily="34" charset="0"/>
              </a:rPr>
              <a:t>150.000+ usuarios únicos</a:t>
            </a:r>
          </a:p>
          <a:p>
            <a:pPr>
              <a:lnSpc>
                <a:spcPct val="150000"/>
              </a:lnSpc>
            </a:pPr>
            <a:r>
              <a:rPr lang="es-ES_tradnl" sz="1800" dirty="0">
                <a:latin typeface="Verdana" panose="020B0604030504040204" pitchFamily="34" charset="0"/>
                <a:ea typeface="Verdana" panose="020B0604030504040204" pitchFamily="34" charset="0"/>
              </a:rPr>
              <a:t>300.000+ usuarios registrados</a:t>
            </a:r>
          </a:p>
          <a:p>
            <a:pPr>
              <a:lnSpc>
                <a:spcPct val="150000"/>
              </a:lnSpc>
            </a:pPr>
            <a:r>
              <a:rPr lang="es-ES_tradnl" sz="1800" dirty="0">
                <a:latin typeface="Verdana" panose="020B0604030504040204" pitchFamily="34" charset="0"/>
                <a:ea typeface="Verdana" panose="020B0604030504040204" pitchFamily="34" charset="0"/>
              </a:rPr>
              <a:t>100+ países</a:t>
            </a:r>
          </a:p>
        </p:txBody>
      </p:sp>
      <p:pic>
        <p:nvPicPr>
          <p:cNvPr id="3" name="Picture 2" descr="World map with geographic procedence of UNED Abierta students. Most students registered in UNED Abierta courses are from Spain. However, students from all parts of the world are registered in its courses">
            <a:extLst>
              <a:ext uri="{FF2B5EF4-FFF2-40B4-BE49-F238E27FC236}">
                <a16:creationId xmlns:a16="http://schemas.microsoft.com/office/drawing/2014/main" id="{0A80B470-5CCE-47A8-95AA-7F3118FDB056}"/>
              </a:ext>
              <a:ext uri="{C183D7F6-B498-43B3-948B-1728B52AA6E4}">
                <adec:decorative xmlns:adec="http://schemas.microsoft.com/office/drawing/2017/decorative" val="0"/>
              </a:ext>
            </a:extLst>
          </p:cNvPr>
          <p:cNvPicPr>
            <a:picLocks noChangeAspect="1" noChangeArrowheads="1"/>
          </p:cNvPicPr>
          <p:nvPr/>
        </p:nvPicPr>
        <p:blipFill>
          <a:blip r:embed="rId3" cstate="print"/>
          <a:srcRect l="25529" t="36456" r="25067" b="23730"/>
          <a:stretch>
            <a:fillRect/>
          </a:stretch>
        </p:blipFill>
        <p:spPr bwMode="auto">
          <a:xfrm>
            <a:off x="5662757" y="920522"/>
            <a:ext cx="6072043" cy="3657544"/>
          </a:xfrm>
          <a:prstGeom prst="rect">
            <a:avLst/>
          </a:prstGeom>
          <a:ln>
            <a:noFill/>
          </a:ln>
          <a:effectLst/>
        </p:spPr>
      </p:pic>
      <p:pic>
        <p:nvPicPr>
          <p:cNvPr id="6" name="Imagen 4">
            <a:extLst>
              <a:ext uri="{FF2B5EF4-FFF2-40B4-BE49-F238E27FC236}">
                <a16:creationId xmlns:a16="http://schemas.microsoft.com/office/drawing/2014/main" id="{5DF554B0-BBA7-41D1-8905-292E0028CE1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71659" y="1014632"/>
            <a:ext cx="1584591" cy="766942"/>
          </a:xfrm>
          <a:prstGeom prst="rect">
            <a:avLst/>
          </a:prstGeom>
        </p:spPr>
      </p:pic>
      <p:pic>
        <p:nvPicPr>
          <p:cNvPr id="7" name="Marcador de contenido 3">
            <a:extLst>
              <a:ext uri="{FF2B5EF4-FFF2-40B4-BE49-F238E27FC236}">
                <a16:creationId xmlns:a16="http://schemas.microsoft.com/office/drawing/2014/main" id="{CFFC7C93-A1E2-473C-BD77-DC97F300FF89}"/>
              </a:ext>
              <a:ext uri="{C183D7F6-B498-43B3-948B-1728B52AA6E4}">
                <adec:decorative xmlns:adec="http://schemas.microsoft.com/office/drawing/2017/decorative" val="1"/>
              </a:ext>
            </a:extLst>
          </p:cNvPr>
          <p:cNvPicPr>
            <a:picLocks noChangeAspect="1"/>
          </p:cNvPicPr>
          <p:nvPr/>
        </p:nvPicPr>
        <p:blipFill rotWithShape="1">
          <a:blip r:embed="rId5"/>
          <a:srcRect t="-13227" b="17498"/>
          <a:stretch/>
        </p:blipFill>
        <p:spPr>
          <a:xfrm>
            <a:off x="5884238" y="4204589"/>
            <a:ext cx="5850562" cy="2442465"/>
          </a:xfrm>
          <a:prstGeom prst="rect">
            <a:avLst/>
          </a:prstGeom>
        </p:spPr>
      </p:pic>
    </p:spTree>
    <p:extLst>
      <p:ext uri="{BB962C8B-B14F-4D97-AF65-F5344CB8AC3E}">
        <p14:creationId xmlns:p14="http://schemas.microsoft.com/office/powerpoint/2010/main" val="375053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B604-0932-43E4-9DF6-9693CBEBE6E1}"/>
              </a:ext>
            </a:extLst>
          </p:cNvPr>
          <p:cNvSpPr>
            <a:spLocks noGrp="1"/>
          </p:cNvSpPr>
          <p:nvPr>
            <p:ph type="title"/>
          </p:nvPr>
        </p:nvSpPr>
        <p:spPr/>
        <p:txBody>
          <a:bodyPr/>
          <a:lstStyle/>
          <a:p>
            <a:r>
              <a:rPr lang="es-ES_tradnl"/>
              <a:t>Nuestros apoyos</a:t>
            </a:r>
          </a:p>
        </p:txBody>
      </p:sp>
      <p:sp>
        <p:nvSpPr>
          <p:cNvPr id="5" name="Marcador de contenido 2">
            <a:extLst>
              <a:ext uri="{FF2B5EF4-FFF2-40B4-BE49-F238E27FC236}">
                <a16:creationId xmlns:a16="http://schemas.microsoft.com/office/drawing/2014/main" id="{A4D942CC-1C3A-4B90-8DE2-CF6A092857AE}"/>
              </a:ext>
            </a:extLst>
          </p:cNvPr>
          <p:cNvSpPr txBox="1">
            <a:spLocks/>
          </p:cNvSpPr>
          <p:nvPr/>
        </p:nvSpPr>
        <p:spPr>
          <a:xfrm>
            <a:off x="457200" y="1166018"/>
            <a:ext cx="900379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_tradnl" sz="1800" b="1" dirty="0">
                <a:latin typeface="Verdana" panose="020B0604030504040204" pitchFamily="34" charset="0"/>
                <a:ea typeface="Verdana" panose="020B0604030504040204" pitchFamily="34" charset="0"/>
              </a:rPr>
              <a:t>UNED Media</a:t>
            </a:r>
          </a:p>
          <a:p>
            <a:pPr>
              <a:lnSpc>
                <a:spcPct val="150000"/>
              </a:lnSpc>
            </a:pPr>
            <a:r>
              <a:rPr lang="es-ES_tradnl" sz="1800" dirty="0">
                <a:latin typeface="Verdana" panose="020B0604030504040204" pitchFamily="34" charset="0"/>
                <a:ea typeface="Verdana" panose="020B0604030504040204" pitchFamily="34" charset="0"/>
              </a:rPr>
              <a:t>Vídeos educativos de calidad</a:t>
            </a:r>
          </a:p>
          <a:p>
            <a:pPr>
              <a:lnSpc>
                <a:spcPct val="150000"/>
              </a:lnSpc>
            </a:pPr>
            <a:r>
              <a:rPr lang="es-ES_tradnl" sz="1800" dirty="0">
                <a:latin typeface="Verdana" panose="020B0604030504040204" pitchFamily="34" charset="0"/>
                <a:ea typeface="Verdana" panose="020B0604030504040204" pitchFamily="34" charset="0"/>
              </a:rPr>
              <a:t>Colaboración en el diseño y la producción de materiales audiovisuales</a:t>
            </a:r>
          </a:p>
          <a:p>
            <a:pPr>
              <a:lnSpc>
                <a:spcPct val="150000"/>
              </a:lnSpc>
            </a:pPr>
            <a:r>
              <a:rPr lang="es-ES_tradnl" sz="1800" dirty="0">
                <a:latin typeface="Verdana" panose="020B0604030504040204" pitchFamily="34" charset="0"/>
                <a:ea typeface="Verdana" panose="020B0604030504040204" pitchFamily="34" charset="0"/>
              </a:rPr>
              <a:t>Accesibilidad: </a:t>
            </a:r>
            <a:r>
              <a:rPr lang="es-ES_tradnl" sz="1800" dirty="0" err="1">
                <a:latin typeface="Verdana" panose="020B0604030504040204" pitchFamily="34" charset="0"/>
                <a:ea typeface="Verdana" panose="020B0604030504040204" pitchFamily="34" charset="0"/>
              </a:rPr>
              <a:t>Audiodescripción</a:t>
            </a:r>
            <a:r>
              <a:rPr lang="es-ES_tradnl" sz="1800" dirty="0">
                <a:latin typeface="Verdana" panose="020B0604030504040204" pitchFamily="34" charset="0"/>
                <a:ea typeface="Verdana" panose="020B0604030504040204" pitchFamily="34" charset="0"/>
              </a:rPr>
              <a:t>, Lengua de Signos Española, Subtítulos</a:t>
            </a:r>
          </a:p>
        </p:txBody>
      </p:sp>
      <p:pic>
        <p:nvPicPr>
          <p:cNvPr id="4" name="Imagen 3">
            <a:extLst>
              <a:ext uri="{FF2B5EF4-FFF2-40B4-BE49-F238E27FC236}">
                <a16:creationId xmlns:a16="http://schemas.microsoft.com/office/drawing/2014/main" id="{ADA6EA7D-3C36-5148-8BC1-89F1A6A932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53" y="3428999"/>
            <a:ext cx="9168106" cy="2463676"/>
          </a:xfrm>
          <a:prstGeom prst="rect">
            <a:avLst/>
          </a:prstGeom>
        </p:spPr>
      </p:pic>
    </p:spTree>
    <p:extLst>
      <p:ext uri="{BB962C8B-B14F-4D97-AF65-F5344CB8AC3E}">
        <p14:creationId xmlns:p14="http://schemas.microsoft.com/office/powerpoint/2010/main" val="13130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n-GB" dirty="0" err="1"/>
              <a:t>Cursos</a:t>
            </a:r>
            <a:r>
              <a:rPr lang="en-GB" dirty="0"/>
              <a:t> del Canal Fundación ONCE </a:t>
            </a:r>
            <a:r>
              <a:rPr lang="en-GB" dirty="0" err="1"/>
              <a:t>en</a:t>
            </a:r>
            <a:r>
              <a:rPr lang="en-GB" dirty="0"/>
              <a:t> UNED</a:t>
            </a:r>
          </a:p>
        </p:txBody>
      </p:sp>
      <p:sp>
        <p:nvSpPr>
          <p:cNvPr id="3" name="Rectangle 2">
            <a:extLst>
              <a:ext uri="{FF2B5EF4-FFF2-40B4-BE49-F238E27FC236}">
                <a16:creationId xmlns:a16="http://schemas.microsoft.com/office/drawing/2014/main" id="{6B6995D2-852C-49DE-9FB6-69764412D377}"/>
              </a:ext>
              <a:ext uri="{C183D7F6-B498-43B3-948B-1728B52AA6E4}">
                <adec:decorative xmlns:adec="http://schemas.microsoft.com/office/drawing/2017/decorative" val="1"/>
              </a:ext>
            </a:extLst>
          </p:cNvPr>
          <p:cNvSpPr/>
          <p:nvPr/>
        </p:nvSpPr>
        <p:spPr>
          <a:xfrm>
            <a:off x="2429209" y="3791671"/>
            <a:ext cx="1357904" cy="448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3">
            <a:extLst>
              <a:ext uri="{FF2B5EF4-FFF2-40B4-BE49-F238E27FC236}">
                <a16:creationId xmlns:a16="http://schemas.microsoft.com/office/drawing/2014/main" id="{C7597327-FE61-45CE-B0D5-2F28B8F260C8}"/>
              </a:ext>
              <a:ext uri="{C183D7F6-B498-43B3-948B-1728B52AA6E4}">
                <adec:decorative xmlns:adec="http://schemas.microsoft.com/office/drawing/2017/decorative" val="1"/>
              </a:ext>
            </a:extLst>
          </p:cNvPr>
          <p:cNvSpPr/>
          <p:nvPr/>
        </p:nvSpPr>
        <p:spPr>
          <a:xfrm>
            <a:off x="5143799" y="3791671"/>
            <a:ext cx="1357904" cy="448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angle 4">
            <a:extLst>
              <a:ext uri="{FF2B5EF4-FFF2-40B4-BE49-F238E27FC236}">
                <a16:creationId xmlns:a16="http://schemas.microsoft.com/office/drawing/2014/main" id="{AC84B857-C6E5-49B4-9D48-B6D98BBEB2E4}"/>
              </a:ext>
              <a:ext uri="{C183D7F6-B498-43B3-948B-1728B52AA6E4}">
                <adec:decorative xmlns:adec="http://schemas.microsoft.com/office/drawing/2017/decorative" val="1"/>
              </a:ext>
            </a:extLst>
          </p:cNvPr>
          <p:cNvSpPr/>
          <p:nvPr/>
        </p:nvSpPr>
        <p:spPr>
          <a:xfrm>
            <a:off x="3792845" y="3791671"/>
            <a:ext cx="1357904" cy="44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a:extLst>
              <a:ext uri="{FF2B5EF4-FFF2-40B4-BE49-F238E27FC236}">
                <a16:creationId xmlns:a16="http://schemas.microsoft.com/office/drawing/2014/main" id="{1FC22A9F-FC83-4FEC-A258-B1F0A593C195}"/>
              </a:ext>
              <a:ext uri="{C183D7F6-B498-43B3-948B-1728B52AA6E4}">
                <adec:decorative xmlns:adec="http://schemas.microsoft.com/office/drawing/2017/decorative" val="1"/>
              </a:ext>
            </a:extLst>
          </p:cNvPr>
          <p:cNvSpPr/>
          <p:nvPr/>
        </p:nvSpPr>
        <p:spPr>
          <a:xfrm>
            <a:off x="6507238" y="3791671"/>
            <a:ext cx="1357904" cy="448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1078A130-7BCF-47F1-9648-2A922E6277EF}"/>
              </a:ext>
              <a:ext uri="{C183D7F6-B498-43B3-948B-1728B52AA6E4}">
                <adec:decorative xmlns:adec="http://schemas.microsoft.com/office/drawing/2017/decorative" val="1"/>
              </a:ext>
            </a:extLst>
          </p:cNvPr>
          <p:cNvSpPr/>
          <p:nvPr/>
        </p:nvSpPr>
        <p:spPr>
          <a:xfrm>
            <a:off x="1069227" y="3791671"/>
            <a:ext cx="1357904"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3CB11238-2E55-4103-B094-2D09A3F4F6F7}"/>
              </a:ext>
              <a:ext uri="{C183D7F6-B498-43B3-948B-1728B52AA6E4}">
                <adec:decorative xmlns:adec="http://schemas.microsoft.com/office/drawing/2017/decorative" val="1"/>
              </a:ext>
            </a:extLst>
          </p:cNvPr>
          <p:cNvSpPr/>
          <p:nvPr/>
        </p:nvSpPr>
        <p:spPr>
          <a:xfrm rot="5400000">
            <a:off x="1407145" y="4597774"/>
            <a:ext cx="1185865" cy="62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a:extLst>
              <a:ext uri="{FF2B5EF4-FFF2-40B4-BE49-F238E27FC236}">
                <a16:creationId xmlns:a16="http://schemas.microsoft.com/office/drawing/2014/main" id="{4572A40B-1A44-498C-972A-A17E81C169CA}"/>
              </a:ext>
              <a:ext uri="{C183D7F6-B498-43B3-948B-1728B52AA6E4}">
                <adec:decorative xmlns:adec="http://schemas.microsoft.com/office/drawing/2017/decorative" val="1"/>
              </a:ext>
            </a:extLst>
          </p:cNvPr>
          <p:cNvSpPr/>
          <p:nvPr/>
        </p:nvSpPr>
        <p:spPr>
          <a:xfrm rot="5400000">
            <a:off x="2351681" y="3307826"/>
            <a:ext cx="1185865" cy="68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277F0974-7E06-4FE7-9858-931F72B3056A}"/>
              </a:ext>
              <a:ext uri="{C183D7F6-B498-43B3-948B-1728B52AA6E4}">
                <adec:decorative xmlns:adec="http://schemas.microsoft.com/office/drawing/2017/decorative" val="1"/>
              </a:ext>
            </a:extLst>
          </p:cNvPr>
          <p:cNvSpPr/>
          <p:nvPr/>
        </p:nvSpPr>
        <p:spPr>
          <a:xfrm>
            <a:off x="1930072" y="3951683"/>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Oval 13">
            <a:extLst>
              <a:ext uri="{FF2B5EF4-FFF2-40B4-BE49-F238E27FC236}">
                <a16:creationId xmlns:a16="http://schemas.microsoft.com/office/drawing/2014/main" id="{C7687053-9216-46A3-865C-372E17D5F860}"/>
              </a:ext>
              <a:ext uri="{C183D7F6-B498-43B3-948B-1728B52AA6E4}">
                <adec:decorative xmlns:adec="http://schemas.microsoft.com/office/drawing/2017/decorative" val="1"/>
              </a:ext>
            </a:extLst>
          </p:cNvPr>
          <p:cNvSpPr/>
          <p:nvPr/>
        </p:nvSpPr>
        <p:spPr>
          <a:xfrm>
            <a:off x="295080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Oval 14">
            <a:extLst>
              <a:ext uri="{FF2B5EF4-FFF2-40B4-BE49-F238E27FC236}">
                <a16:creationId xmlns:a16="http://schemas.microsoft.com/office/drawing/2014/main" id="{AE8EA69D-3C7D-4E86-AE00-43A2081391FE}"/>
              </a:ext>
              <a:ext uri="{C183D7F6-B498-43B3-948B-1728B52AA6E4}">
                <adec:decorative xmlns:adec="http://schemas.microsoft.com/office/drawing/2017/decorative" val="1"/>
              </a:ext>
            </a:extLst>
          </p:cNvPr>
          <p:cNvSpPr/>
          <p:nvPr/>
        </p:nvSpPr>
        <p:spPr>
          <a:xfrm>
            <a:off x="4656793"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D88FE323-D963-4AFA-817F-F49BC0E25F03}"/>
              </a:ext>
              <a:ext uri="{C183D7F6-B498-43B3-948B-1728B52AA6E4}">
                <adec:decorative xmlns:adec="http://schemas.microsoft.com/office/drawing/2017/decorative" val="1"/>
              </a:ext>
            </a:extLst>
          </p:cNvPr>
          <p:cNvSpPr/>
          <p:nvPr/>
        </p:nvSpPr>
        <p:spPr>
          <a:xfrm>
            <a:off x="5766651"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5366411B-EC26-4774-8FE3-DB59AA2A69B6}"/>
              </a:ext>
              <a:ext uri="{C183D7F6-B498-43B3-948B-1728B52AA6E4}">
                <adec:decorative xmlns:adec="http://schemas.microsoft.com/office/drawing/2017/decorative" val="1"/>
              </a:ext>
            </a:extLst>
          </p:cNvPr>
          <p:cNvSpPr/>
          <p:nvPr/>
        </p:nvSpPr>
        <p:spPr>
          <a:xfrm>
            <a:off x="740958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Oval 20">
            <a:extLst>
              <a:ext uri="{FF2B5EF4-FFF2-40B4-BE49-F238E27FC236}">
                <a16:creationId xmlns:a16="http://schemas.microsoft.com/office/drawing/2014/main" id="{288E4B0A-ECB2-408F-A93A-749010C9FDA8}"/>
              </a:ext>
              <a:ext uri="{C183D7F6-B498-43B3-948B-1728B52AA6E4}">
                <adec:decorative xmlns:adec="http://schemas.microsoft.com/office/drawing/2017/decorative" val="1"/>
              </a:ext>
            </a:extLst>
          </p:cNvPr>
          <p:cNvSpPr/>
          <p:nvPr/>
        </p:nvSpPr>
        <p:spPr>
          <a:xfrm>
            <a:off x="1321126" y="5201589"/>
            <a:ext cx="1357903" cy="1357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22" name="Oval 21">
            <a:extLst>
              <a:ext uri="{FF2B5EF4-FFF2-40B4-BE49-F238E27FC236}">
                <a16:creationId xmlns:a16="http://schemas.microsoft.com/office/drawing/2014/main" id="{C0DDEBF0-C77E-41C2-9F73-FBA3168E4201}"/>
              </a:ext>
              <a:ext uri="{C183D7F6-B498-43B3-948B-1728B52AA6E4}">
                <adec:decorative xmlns:adec="http://schemas.microsoft.com/office/drawing/2017/decorative" val="1"/>
              </a:ext>
            </a:extLst>
          </p:cNvPr>
          <p:cNvSpPr/>
          <p:nvPr/>
        </p:nvSpPr>
        <p:spPr>
          <a:xfrm>
            <a:off x="2265663" y="1529701"/>
            <a:ext cx="1357903" cy="13579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45" name="Content Placeholder 49">
            <a:extLst>
              <a:ext uri="{FF2B5EF4-FFF2-40B4-BE49-F238E27FC236}">
                <a16:creationId xmlns:a16="http://schemas.microsoft.com/office/drawing/2014/main" id="{800C3532-868C-4B71-A435-1829D857FD9F}"/>
              </a:ext>
            </a:extLst>
          </p:cNvPr>
          <p:cNvSpPr txBox="1">
            <a:spLocks/>
          </p:cNvSpPr>
          <p:nvPr/>
        </p:nvSpPr>
        <p:spPr>
          <a:xfrm>
            <a:off x="600550" y="2440123"/>
            <a:ext cx="1812788" cy="142400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dirty="0"/>
              <a:t>Materiales Digitales Accesibles</a:t>
            </a:r>
          </a:p>
          <a:p>
            <a:pPr>
              <a:lnSpc>
                <a:spcPct val="100000"/>
              </a:lnSpc>
            </a:pPr>
            <a:r>
              <a:rPr lang="es-ES_tradnl" sz="1400" b="0" dirty="0"/>
              <a:t>(7 ediciones)</a:t>
            </a:r>
          </a:p>
        </p:txBody>
      </p:sp>
      <p:sp>
        <p:nvSpPr>
          <p:cNvPr id="55" name="Rectangle 54">
            <a:extLst>
              <a:ext uri="{FF2B5EF4-FFF2-40B4-BE49-F238E27FC236}">
                <a16:creationId xmlns:a16="http://schemas.microsoft.com/office/drawing/2014/main" id="{B7E16685-20DA-481B-A73C-77BEA6AD0C56}"/>
              </a:ext>
              <a:ext uri="{C183D7F6-B498-43B3-948B-1728B52AA6E4}">
                <adec:decorative xmlns:adec="http://schemas.microsoft.com/office/drawing/2017/decorative" val="1"/>
              </a:ext>
            </a:extLst>
          </p:cNvPr>
          <p:cNvSpPr/>
          <p:nvPr/>
        </p:nvSpPr>
        <p:spPr>
          <a:xfrm>
            <a:off x="7855126" y="3791436"/>
            <a:ext cx="1357904" cy="4486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Oval 56">
            <a:extLst>
              <a:ext uri="{FF2B5EF4-FFF2-40B4-BE49-F238E27FC236}">
                <a16:creationId xmlns:a16="http://schemas.microsoft.com/office/drawing/2014/main" id="{92A6289D-DE6E-4E47-99AC-FCBC6F2F5510}"/>
              </a:ext>
              <a:ext uri="{C183D7F6-B498-43B3-948B-1728B52AA6E4}">
                <adec:decorative xmlns:adec="http://schemas.microsoft.com/office/drawing/2017/decorative" val="1"/>
              </a:ext>
            </a:extLst>
          </p:cNvPr>
          <p:cNvSpPr/>
          <p:nvPr/>
        </p:nvSpPr>
        <p:spPr>
          <a:xfrm>
            <a:off x="8715971" y="3951448"/>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9" name="Graphic 78">
            <a:extLst>
              <a:ext uri="{FF2B5EF4-FFF2-40B4-BE49-F238E27FC236}">
                <a16:creationId xmlns:a16="http://schemas.microsoft.com/office/drawing/2014/main" id="{81DE26EF-6B15-43D0-AA6D-41D3871C03C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0191" y="5375365"/>
            <a:ext cx="914400" cy="914400"/>
          </a:xfrm>
          <a:prstGeom prst="rect">
            <a:avLst/>
          </a:prstGeom>
        </p:spPr>
      </p:pic>
      <p:sp>
        <p:nvSpPr>
          <p:cNvPr id="39" name="Rectangle 54">
            <a:extLst>
              <a:ext uri="{FF2B5EF4-FFF2-40B4-BE49-F238E27FC236}">
                <a16:creationId xmlns:a16="http://schemas.microsoft.com/office/drawing/2014/main" id="{712E803B-42CA-A042-9D97-AE9259FAA8D7}"/>
              </a:ext>
              <a:ext uri="{C183D7F6-B498-43B3-948B-1728B52AA6E4}">
                <adec:decorative xmlns:adec="http://schemas.microsoft.com/office/drawing/2017/decorative" val="1"/>
              </a:ext>
            </a:extLst>
          </p:cNvPr>
          <p:cNvSpPr/>
          <p:nvPr/>
        </p:nvSpPr>
        <p:spPr>
          <a:xfrm>
            <a:off x="9194534" y="3791436"/>
            <a:ext cx="1852920"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Oval 16">
            <a:extLst>
              <a:ext uri="{FF2B5EF4-FFF2-40B4-BE49-F238E27FC236}">
                <a16:creationId xmlns:a16="http://schemas.microsoft.com/office/drawing/2014/main" id="{866D7933-E41F-4744-9255-698AA4A6AF50}"/>
              </a:ext>
              <a:ext uri="{C183D7F6-B498-43B3-948B-1728B52AA6E4}">
                <adec:decorative xmlns:adec="http://schemas.microsoft.com/office/drawing/2017/decorative" val="1"/>
              </a:ext>
            </a:extLst>
          </p:cNvPr>
          <p:cNvSpPr/>
          <p:nvPr/>
        </p:nvSpPr>
        <p:spPr>
          <a:xfrm>
            <a:off x="10072465" y="3929626"/>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Content Placeholder 49">
            <a:extLst>
              <a:ext uri="{FF2B5EF4-FFF2-40B4-BE49-F238E27FC236}">
                <a16:creationId xmlns:a16="http://schemas.microsoft.com/office/drawing/2014/main" id="{E25A656C-C1A1-8247-BE69-7CB672D77452}"/>
              </a:ext>
            </a:extLst>
          </p:cNvPr>
          <p:cNvSpPr txBox="1">
            <a:spLocks/>
          </p:cNvSpPr>
          <p:nvPr/>
        </p:nvSpPr>
        <p:spPr>
          <a:xfrm>
            <a:off x="-44400" y="4296279"/>
            <a:ext cx="1762909"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dirty="0"/>
              <a:t>Cómo formar en</a:t>
            </a:r>
            <a:br>
              <a:rPr lang="es-ES_tradnl" sz="1800" dirty="0"/>
            </a:br>
            <a:r>
              <a:rPr lang="es-ES_tradnl" sz="1800" dirty="0"/>
              <a:t>DFA</a:t>
            </a:r>
          </a:p>
          <a:p>
            <a:pPr>
              <a:lnSpc>
                <a:spcPct val="100000"/>
              </a:lnSpc>
            </a:pPr>
            <a:r>
              <a:rPr lang="es-ES_tradnl" sz="1400" b="0" dirty="0"/>
              <a:t>(2 ediciones)</a:t>
            </a:r>
          </a:p>
          <a:p>
            <a:pPr>
              <a:lnSpc>
                <a:spcPct val="100000"/>
              </a:lnSpc>
            </a:pPr>
            <a:endParaRPr lang="es-ES_tradnl" sz="1800" dirty="0"/>
          </a:p>
        </p:txBody>
      </p:sp>
      <p:pic>
        <p:nvPicPr>
          <p:cNvPr id="50" name="Graphic 76">
            <a:extLst>
              <a:ext uri="{FF2B5EF4-FFF2-40B4-BE49-F238E27FC236}">
                <a16:creationId xmlns:a16="http://schemas.microsoft.com/office/drawing/2014/main" id="{DA8E301F-C360-D241-8059-E9F63B73472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94343" y="1710560"/>
            <a:ext cx="914400" cy="914400"/>
          </a:xfrm>
          <a:prstGeom prst="rect">
            <a:avLst/>
          </a:prstGeom>
        </p:spPr>
      </p:pic>
    </p:spTree>
    <p:extLst>
      <p:ext uri="{BB962C8B-B14F-4D97-AF65-F5344CB8AC3E}">
        <p14:creationId xmlns:p14="http://schemas.microsoft.com/office/powerpoint/2010/main" val="81514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s-ES_tradnl" dirty="0"/>
              <a:t>Cursos del Canal Fundación ONCE en UNED</a:t>
            </a:r>
          </a:p>
        </p:txBody>
      </p:sp>
      <p:sp>
        <p:nvSpPr>
          <p:cNvPr id="45" name="Content Placeholder 49">
            <a:extLst>
              <a:ext uri="{FF2B5EF4-FFF2-40B4-BE49-F238E27FC236}">
                <a16:creationId xmlns:a16="http://schemas.microsoft.com/office/drawing/2014/main" id="{800C3532-868C-4B71-A435-1829D857FD9F}"/>
              </a:ext>
            </a:extLst>
          </p:cNvPr>
          <p:cNvSpPr txBox="1">
            <a:spLocks/>
          </p:cNvSpPr>
          <p:nvPr/>
        </p:nvSpPr>
        <p:spPr>
          <a:xfrm>
            <a:off x="600550" y="2440123"/>
            <a:ext cx="1812788" cy="142400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dirty="0"/>
              <a:t>Materiales Digitales Accesibles</a:t>
            </a:r>
          </a:p>
          <a:p>
            <a:pPr>
              <a:lnSpc>
                <a:spcPct val="100000"/>
              </a:lnSpc>
            </a:pPr>
            <a:r>
              <a:rPr lang="es-ES_tradnl" sz="1400" b="0" dirty="0"/>
              <a:t>(7 ediciones)</a:t>
            </a:r>
          </a:p>
        </p:txBody>
      </p:sp>
      <p:sp>
        <p:nvSpPr>
          <p:cNvPr id="48" name="Content Placeholder 49">
            <a:extLst>
              <a:ext uri="{FF2B5EF4-FFF2-40B4-BE49-F238E27FC236}">
                <a16:creationId xmlns:a16="http://schemas.microsoft.com/office/drawing/2014/main" id="{E25A656C-C1A1-8247-BE69-7CB672D77452}"/>
              </a:ext>
            </a:extLst>
          </p:cNvPr>
          <p:cNvSpPr txBox="1">
            <a:spLocks/>
          </p:cNvSpPr>
          <p:nvPr/>
        </p:nvSpPr>
        <p:spPr>
          <a:xfrm>
            <a:off x="-44400" y="4296279"/>
            <a:ext cx="1762909"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dirty="0"/>
              <a:t>Cómo formar en</a:t>
            </a:r>
            <a:br>
              <a:rPr lang="es-ES_tradnl" sz="1800" dirty="0"/>
            </a:br>
            <a:r>
              <a:rPr lang="es-ES_tradnl" sz="1800" dirty="0"/>
              <a:t>DFA</a:t>
            </a:r>
          </a:p>
          <a:p>
            <a:pPr>
              <a:lnSpc>
                <a:spcPct val="100000"/>
              </a:lnSpc>
            </a:pPr>
            <a:r>
              <a:rPr lang="es-ES_tradnl" sz="1400" b="0" dirty="0"/>
              <a:t>(2 ediciones)</a:t>
            </a:r>
          </a:p>
          <a:p>
            <a:pPr>
              <a:lnSpc>
                <a:spcPct val="100000"/>
              </a:lnSpc>
            </a:pPr>
            <a:endParaRPr lang="es-ES_tradnl" sz="1800" dirty="0"/>
          </a:p>
        </p:txBody>
      </p:sp>
      <p:pic>
        <p:nvPicPr>
          <p:cNvPr id="25" name="Picture 2" descr="University Distance Learning Institute">
            <a:extLst>
              <a:ext uri="{FF2B5EF4-FFF2-40B4-BE49-F238E27FC236}">
                <a16:creationId xmlns:a16="http://schemas.microsoft.com/office/drawing/2014/main" id="{914B6C89-2574-9741-9606-561BA2589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914" y="1468147"/>
            <a:ext cx="1742722" cy="9274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UNESCO Chair of Distance Learning at UNED">
            <a:extLst>
              <a:ext uri="{FF2B5EF4-FFF2-40B4-BE49-F238E27FC236}">
                <a16:creationId xmlns:a16="http://schemas.microsoft.com/office/drawing/2014/main" id="{907CCF2F-D3E3-1E48-A88A-2E46D07AF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898" y="2414098"/>
            <a:ext cx="2746753" cy="10149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B6995D2-852C-49DE-9FB6-69764412D377}"/>
              </a:ext>
              <a:ext uri="{C183D7F6-B498-43B3-948B-1728B52AA6E4}">
                <adec:decorative xmlns:adec="http://schemas.microsoft.com/office/drawing/2017/decorative" val="1"/>
              </a:ext>
            </a:extLst>
          </p:cNvPr>
          <p:cNvSpPr/>
          <p:nvPr/>
        </p:nvSpPr>
        <p:spPr>
          <a:xfrm>
            <a:off x="2429209" y="3791671"/>
            <a:ext cx="1357904" cy="448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3">
            <a:extLst>
              <a:ext uri="{FF2B5EF4-FFF2-40B4-BE49-F238E27FC236}">
                <a16:creationId xmlns:a16="http://schemas.microsoft.com/office/drawing/2014/main" id="{C7597327-FE61-45CE-B0D5-2F28B8F260C8}"/>
              </a:ext>
              <a:ext uri="{C183D7F6-B498-43B3-948B-1728B52AA6E4}">
                <adec:decorative xmlns:adec="http://schemas.microsoft.com/office/drawing/2017/decorative" val="1"/>
              </a:ext>
            </a:extLst>
          </p:cNvPr>
          <p:cNvSpPr/>
          <p:nvPr/>
        </p:nvSpPr>
        <p:spPr>
          <a:xfrm>
            <a:off x="5143799" y="3791671"/>
            <a:ext cx="1357904" cy="448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Rectangle 4">
            <a:extLst>
              <a:ext uri="{FF2B5EF4-FFF2-40B4-BE49-F238E27FC236}">
                <a16:creationId xmlns:a16="http://schemas.microsoft.com/office/drawing/2014/main" id="{AC84B857-C6E5-49B4-9D48-B6D98BBEB2E4}"/>
              </a:ext>
              <a:ext uri="{C183D7F6-B498-43B3-948B-1728B52AA6E4}">
                <adec:decorative xmlns:adec="http://schemas.microsoft.com/office/drawing/2017/decorative" val="1"/>
              </a:ext>
            </a:extLst>
          </p:cNvPr>
          <p:cNvSpPr/>
          <p:nvPr/>
        </p:nvSpPr>
        <p:spPr>
          <a:xfrm>
            <a:off x="3792845" y="3791671"/>
            <a:ext cx="1357904" cy="44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Rectangle 5">
            <a:extLst>
              <a:ext uri="{FF2B5EF4-FFF2-40B4-BE49-F238E27FC236}">
                <a16:creationId xmlns:a16="http://schemas.microsoft.com/office/drawing/2014/main" id="{1FC22A9F-FC83-4FEC-A258-B1F0A593C195}"/>
              </a:ext>
              <a:ext uri="{C183D7F6-B498-43B3-948B-1728B52AA6E4}">
                <adec:decorative xmlns:adec="http://schemas.microsoft.com/office/drawing/2017/decorative" val="1"/>
              </a:ext>
            </a:extLst>
          </p:cNvPr>
          <p:cNvSpPr/>
          <p:nvPr/>
        </p:nvSpPr>
        <p:spPr>
          <a:xfrm>
            <a:off x="6507238" y="3791671"/>
            <a:ext cx="1357904" cy="448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angle 6">
            <a:extLst>
              <a:ext uri="{FF2B5EF4-FFF2-40B4-BE49-F238E27FC236}">
                <a16:creationId xmlns:a16="http://schemas.microsoft.com/office/drawing/2014/main" id="{1078A130-7BCF-47F1-9648-2A922E6277EF}"/>
              </a:ext>
              <a:ext uri="{C183D7F6-B498-43B3-948B-1728B52AA6E4}">
                <adec:decorative xmlns:adec="http://schemas.microsoft.com/office/drawing/2017/decorative" val="1"/>
              </a:ext>
            </a:extLst>
          </p:cNvPr>
          <p:cNvSpPr/>
          <p:nvPr/>
        </p:nvSpPr>
        <p:spPr>
          <a:xfrm>
            <a:off x="1069227" y="3791671"/>
            <a:ext cx="1357904"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Rectangle 7">
            <a:extLst>
              <a:ext uri="{FF2B5EF4-FFF2-40B4-BE49-F238E27FC236}">
                <a16:creationId xmlns:a16="http://schemas.microsoft.com/office/drawing/2014/main" id="{3CB11238-2E55-4103-B094-2D09A3F4F6F7}"/>
              </a:ext>
              <a:ext uri="{C183D7F6-B498-43B3-948B-1728B52AA6E4}">
                <adec:decorative xmlns:adec="http://schemas.microsoft.com/office/drawing/2017/decorative" val="1"/>
              </a:ext>
            </a:extLst>
          </p:cNvPr>
          <p:cNvSpPr/>
          <p:nvPr/>
        </p:nvSpPr>
        <p:spPr>
          <a:xfrm rot="5400000">
            <a:off x="1407145" y="4597774"/>
            <a:ext cx="1185865" cy="62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angle 8">
            <a:extLst>
              <a:ext uri="{FF2B5EF4-FFF2-40B4-BE49-F238E27FC236}">
                <a16:creationId xmlns:a16="http://schemas.microsoft.com/office/drawing/2014/main" id="{4572A40B-1A44-498C-972A-A17E81C169CA}"/>
              </a:ext>
              <a:ext uri="{C183D7F6-B498-43B3-948B-1728B52AA6E4}">
                <adec:decorative xmlns:adec="http://schemas.microsoft.com/office/drawing/2017/decorative" val="1"/>
              </a:ext>
            </a:extLst>
          </p:cNvPr>
          <p:cNvSpPr/>
          <p:nvPr/>
        </p:nvSpPr>
        <p:spPr>
          <a:xfrm rot="5400000">
            <a:off x="2351681" y="3307826"/>
            <a:ext cx="1185865" cy="68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277F0974-7E06-4FE7-9858-931F72B3056A}"/>
              </a:ext>
              <a:ext uri="{C183D7F6-B498-43B3-948B-1728B52AA6E4}">
                <adec:decorative xmlns:adec="http://schemas.microsoft.com/office/drawing/2017/decorative" val="1"/>
              </a:ext>
            </a:extLst>
          </p:cNvPr>
          <p:cNvSpPr/>
          <p:nvPr/>
        </p:nvSpPr>
        <p:spPr>
          <a:xfrm>
            <a:off x="1930072" y="3951683"/>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Oval 13">
            <a:extLst>
              <a:ext uri="{FF2B5EF4-FFF2-40B4-BE49-F238E27FC236}">
                <a16:creationId xmlns:a16="http://schemas.microsoft.com/office/drawing/2014/main" id="{C7687053-9216-46A3-865C-372E17D5F860}"/>
              </a:ext>
              <a:ext uri="{C183D7F6-B498-43B3-948B-1728B52AA6E4}">
                <adec:decorative xmlns:adec="http://schemas.microsoft.com/office/drawing/2017/decorative" val="1"/>
              </a:ext>
            </a:extLst>
          </p:cNvPr>
          <p:cNvSpPr/>
          <p:nvPr/>
        </p:nvSpPr>
        <p:spPr>
          <a:xfrm>
            <a:off x="295080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Oval 14">
            <a:extLst>
              <a:ext uri="{FF2B5EF4-FFF2-40B4-BE49-F238E27FC236}">
                <a16:creationId xmlns:a16="http://schemas.microsoft.com/office/drawing/2014/main" id="{AE8EA69D-3C7D-4E86-AE00-43A2081391FE}"/>
              </a:ext>
              <a:ext uri="{C183D7F6-B498-43B3-948B-1728B52AA6E4}">
                <adec:decorative xmlns:adec="http://schemas.microsoft.com/office/drawing/2017/decorative" val="1"/>
              </a:ext>
            </a:extLst>
          </p:cNvPr>
          <p:cNvSpPr/>
          <p:nvPr/>
        </p:nvSpPr>
        <p:spPr>
          <a:xfrm>
            <a:off x="4656793"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Oval 15">
            <a:extLst>
              <a:ext uri="{FF2B5EF4-FFF2-40B4-BE49-F238E27FC236}">
                <a16:creationId xmlns:a16="http://schemas.microsoft.com/office/drawing/2014/main" id="{D88FE323-D963-4AFA-817F-F49BC0E25F03}"/>
              </a:ext>
              <a:ext uri="{C183D7F6-B498-43B3-948B-1728B52AA6E4}">
                <adec:decorative xmlns:adec="http://schemas.microsoft.com/office/drawing/2017/decorative" val="1"/>
              </a:ext>
            </a:extLst>
          </p:cNvPr>
          <p:cNvSpPr/>
          <p:nvPr/>
        </p:nvSpPr>
        <p:spPr>
          <a:xfrm>
            <a:off x="5766651"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Oval 16">
            <a:extLst>
              <a:ext uri="{FF2B5EF4-FFF2-40B4-BE49-F238E27FC236}">
                <a16:creationId xmlns:a16="http://schemas.microsoft.com/office/drawing/2014/main" id="{5366411B-EC26-4774-8FE3-DB59AA2A69B6}"/>
              </a:ext>
              <a:ext uri="{C183D7F6-B498-43B3-948B-1728B52AA6E4}">
                <adec:decorative xmlns:adec="http://schemas.microsoft.com/office/drawing/2017/decorative" val="1"/>
              </a:ext>
            </a:extLst>
          </p:cNvPr>
          <p:cNvSpPr/>
          <p:nvPr/>
        </p:nvSpPr>
        <p:spPr>
          <a:xfrm>
            <a:off x="740958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Oval 20">
            <a:extLst>
              <a:ext uri="{FF2B5EF4-FFF2-40B4-BE49-F238E27FC236}">
                <a16:creationId xmlns:a16="http://schemas.microsoft.com/office/drawing/2014/main" id="{288E4B0A-ECB2-408F-A93A-749010C9FDA8}"/>
              </a:ext>
              <a:ext uri="{C183D7F6-B498-43B3-948B-1728B52AA6E4}">
                <adec:decorative xmlns:adec="http://schemas.microsoft.com/office/drawing/2017/decorative" val="1"/>
              </a:ext>
            </a:extLst>
          </p:cNvPr>
          <p:cNvSpPr/>
          <p:nvPr/>
        </p:nvSpPr>
        <p:spPr>
          <a:xfrm>
            <a:off x="1321126" y="5201589"/>
            <a:ext cx="1357903" cy="1357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22" name="Oval 21">
            <a:extLst>
              <a:ext uri="{FF2B5EF4-FFF2-40B4-BE49-F238E27FC236}">
                <a16:creationId xmlns:a16="http://schemas.microsoft.com/office/drawing/2014/main" id="{C0DDEBF0-C77E-41C2-9F73-FBA3168E4201}"/>
              </a:ext>
              <a:ext uri="{C183D7F6-B498-43B3-948B-1728B52AA6E4}">
                <adec:decorative xmlns:adec="http://schemas.microsoft.com/office/drawing/2017/decorative" val="1"/>
              </a:ext>
            </a:extLst>
          </p:cNvPr>
          <p:cNvSpPr/>
          <p:nvPr/>
        </p:nvSpPr>
        <p:spPr>
          <a:xfrm>
            <a:off x="2265663" y="1529701"/>
            <a:ext cx="1357903" cy="13579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p>
        </p:txBody>
      </p:sp>
      <p:sp>
        <p:nvSpPr>
          <p:cNvPr id="55" name="Rectangle 54">
            <a:extLst>
              <a:ext uri="{FF2B5EF4-FFF2-40B4-BE49-F238E27FC236}">
                <a16:creationId xmlns:a16="http://schemas.microsoft.com/office/drawing/2014/main" id="{B7E16685-20DA-481B-A73C-77BEA6AD0C56}"/>
              </a:ext>
              <a:ext uri="{C183D7F6-B498-43B3-948B-1728B52AA6E4}">
                <adec:decorative xmlns:adec="http://schemas.microsoft.com/office/drawing/2017/decorative" val="1"/>
              </a:ext>
            </a:extLst>
          </p:cNvPr>
          <p:cNvSpPr/>
          <p:nvPr/>
        </p:nvSpPr>
        <p:spPr>
          <a:xfrm>
            <a:off x="7855126" y="3791436"/>
            <a:ext cx="1357904" cy="4486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7" name="Oval 56">
            <a:extLst>
              <a:ext uri="{FF2B5EF4-FFF2-40B4-BE49-F238E27FC236}">
                <a16:creationId xmlns:a16="http://schemas.microsoft.com/office/drawing/2014/main" id="{92A6289D-DE6E-4E47-99AC-FCBC6F2F5510}"/>
              </a:ext>
              <a:ext uri="{C183D7F6-B498-43B3-948B-1728B52AA6E4}">
                <adec:decorative xmlns:adec="http://schemas.microsoft.com/office/drawing/2017/decorative" val="1"/>
              </a:ext>
            </a:extLst>
          </p:cNvPr>
          <p:cNvSpPr/>
          <p:nvPr/>
        </p:nvSpPr>
        <p:spPr>
          <a:xfrm>
            <a:off x="8715971" y="3951448"/>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79" name="Graphic 78">
            <a:extLst>
              <a:ext uri="{FF2B5EF4-FFF2-40B4-BE49-F238E27FC236}">
                <a16:creationId xmlns:a16="http://schemas.microsoft.com/office/drawing/2014/main" id="{81DE26EF-6B15-43D0-AA6D-41D3871C03CC}"/>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191" y="5375365"/>
            <a:ext cx="914400" cy="914400"/>
          </a:xfrm>
          <a:prstGeom prst="rect">
            <a:avLst/>
          </a:prstGeom>
        </p:spPr>
      </p:pic>
      <p:sp>
        <p:nvSpPr>
          <p:cNvPr id="39" name="Rectangle 54">
            <a:extLst>
              <a:ext uri="{FF2B5EF4-FFF2-40B4-BE49-F238E27FC236}">
                <a16:creationId xmlns:a16="http://schemas.microsoft.com/office/drawing/2014/main" id="{712E803B-42CA-A042-9D97-AE9259FAA8D7}"/>
              </a:ext>
              <a:ext uri="{C183D7F6-B498-43B3-948B-1728B52AA6E4}">
                <adec:decorative xmlns:adec="http://schemas.microsoft.com/office/drawing/2017/decorative" val="1"/>
              </a:ext>
            </a:extLst>
          </p:cNvPr>
          <p:cNvSpPr/>
          <p:nvPr/>
        </p:nvSpPr>
        <p:spPr>
          <a:xfrm>
            <a:off x="9194534" y="3791436"/>
            <a:ext cx="1852920"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6" name="Oval 16">
            <a:extLst>
              <a:ext uri="{FF2B5EF4-FFF2-40B4-BE49-F238E27FC236}">
                <a16:creationId xmlns:a16="http://schemas.microsoft.com/office/drawing/2014/main" id="{866D7933-E41F-4744-9255-698AA4A6AF50}"/>
              </a:ext>
              <a:ext uri="{C183D7F6-B498-43B3-948B-1728B52AA6E4}">
                <adec:decorative xmlns:adec="http://schemas.microsoft.com/office/drawing/2017/decorative" val="1"/>
              </a:ext>
            </a:extLst>
          </p:cNvPr>
          <p:cNvSpPr/>
          <p:nvPr/>
        </p:nvSpPr>
        <p:spPr>
          <a:xfrm>
            <a:off x="10072465" y="3929626"/>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0" name="Graphic 76">
            <a:extLst>
              <a:ext uri="{FF2B5EF4-FFF2-40B4-BE49-F238E27FC236}">
                <a16:creationId xmlns:a16="http://schemas.microsoft.com/office/drawing/2014/main" id="{DA8E301F-C360-D241-8059-E9F63B73472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4343" y="1710560"/>
            <a:ext cx="914400" cy="914400"/>
          </a:xfrm>
          <a:prstGeom prst="rect">
            <a:avLst/>
          </a:prstGeom>
        </p:spPr>
      </p:pic>
    </p:spTree>
    <p:extLst>
      <p:ext uri="{BB962C8B-B14F-4D97-AF65-F5344CB8AC3E}">
        <p14:creationId xmlns:p14="http://schemas.microsoft.com/office/powerpoint/2010/main" val="87767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s-ES_tradnl"/>
              <a:t>Cursos del Canal Fundación ONCE en UNED</a:t>
            </a:r>
          </a:p>
        </p:txBody>
      </p:sp>
      <p:sp>
        <p:nvSpPr>
          <p:cNvPr id="45" name="Content Placeholder 49">
            <a:extLst>
              <a:ext uri="{FF2B5EF4-FFF2-40B4-BE49-F238E27FC236}">
                <a16:creationId xmlns:a16="http://schemas.microsoft.com/office/drawing/2014/main" id="{800C3532-868C-4B71-A435-1829D857FD9F}"/>
              </a:ext>
            </a:extLst>
          </p:cNvPr>
          <p:cNvSpPr txBox="1">
            <a:spLocks/>
          </p:cNvSpPr>
          <p:nvPr/>
        </p:nvSpPr>
        <p:spPr>
          <a:xfrm>
            <a:off x="600550" y="2440123"/>
            <a:ext cx="1812788" cy="142400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a:t>Materiales Digitales Accesibles</a:t>
            </a:r>
          </a:p>
          <a:p>
            <a:pPr>
              <a:lnSpc>
                <a:spcPct val="100000"/>
              </a:lnSpc>
            </a:pPr>
            <a:r>
              <a:rPr lang="es-ES_tradnl" sz="1400" b="0"/>
              <a:t>(7 ediciones)</a:t>
            </a:r>
          </a:p>
        </p:txBody>
      </p:sp>
      <p:sp>
        <p:nvSpPr>
          <p:cNvPr id="48" name="Content Placeholder 49">
            <a:extLst>
              <a:ext uri="{FF2B5EF4-FFF2-40B4-BE49-F238E27FC236}">
                <a16:creationId xmlns:a16="http://schemas.microsoft.com/office/drawing/2014/main" id="{E25A656C-C1A1-8247-BE69-7CB672D77452}"/>
              </a:ext>
            </a:extLst>
          </p:cNvPr>
          <p:cNvSpPr txBox="1">
            <a:spLocks/>
          </p:cNvSpPr>
          <p:nvPr/>
        </p:nvSpPr>
        <p:spPr>
          <a:xfrm>
            <a:off x="-44400" y="4296279"/>
            <a:ext cx="1762909"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a:t>Cómo formar en</a:t>
            </a:r>
            <a:br>
              <a:rPr lang="es-ES_tradnl" sz="1800"/>
            </a:br>
            <a:r>
              <a:rPr lang="es-ES_tradnl" sz="1800"/>
              <a:t>DFA</a:t>
            </a:r>
          </a:p>
          <a:p>
            <a:pPr>
              <a:lnSpc>
                <a:spcPct val="100000"/>
              </a:lnSpc>
            </a:pPr>
            <a:r>
              <a:rPr lang="es-ES_tradnl" sz="1400" b="0"/>
              <a:t>(2 ediciones)</a:t>
            </a:r>
          </a:p>
          <a:p>
            <a:pPr>
              <a:lnSpc>
                <a:spcPct val="100000"/>
              </a:lnSpc>
            </a:pPr>
            <a:endParaRPr lang="es-ES_tradnl" sz="1800"/>
          </a:p>
        </p:txBody>
      </p:sp>
      <p:sp>
        <p:nvSpPr>
          <p:cNvPr id="63" name="Content Placeholder 49">
            <a:extLst>
              <a:ext uri="{FF2B5EF4-FFF2-40B4-BE49-F238E27FC236}">
                <a16:creationId xmlns:a16="http://schemas.microsoft.com/office/drawing/2014/main" id="{88FB9C36-8D01-442E-BA95-B1170921EEFD}"/>
              </a:ext>
            </a:extLst>
          </p:cNvPr>
          <p:cNvSpPr txBox="1">
            <a:spLocks/>
          </p:cNvSpPr>
          <p:nvPr/>
        </p:nvSpPr>
        <p:spPr>
          <a:xfrm>
            <a:off x="2320133" y="4296279"/>
            <a:ext cx="2080389" cy="177667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a:t>Aplicación del Estándar Europeo</a:t>
            </a:r>
          </a:p>
          <a:p>
            <a:pPr>
              <a:lnSpc>
                <a:spcPct val="100000"/>
              </a:lnSpc>
            </a:pPr>
            <a:r>
              <a:rPr lang="es-ES_tradnl" sz="1400" b="0"/>
              <a:t>(6 ediciones)</a:t>
            </a:r>
            <a:endParaRPr lang="es-ES_tradnl" sz="1800" b="0"/>
          </a:p>
        </p:txBody>
      </p:sp>
      <p:sp>
        <p:nvSpPr>
          <p:cNvPr id="64" name="Content Placeholder 49">
            <a:extLst>
              <a:ext uri="{FF2B5EF4-FFF2-40B4-BE49-F238E27FC236}">
                <a16:creationId xmlns:a16="http://schemas.microsoft.com/office/drawing/2014/main" id="{1F908C04-D29A-4E95-B033-033CDD1DCEEC}"/>
              </a:ext>
            </a:extLst>
          </p:cNvPr>
          <p:cNvSpPr txBox="1">
            <a:spLocks/>
          </p:cNvSpPr>
          <p:nvPr/>
        </p:nvSpPr>
        <p:spPr>
          <a:xfrm>
            <a:off x="3327049" y="2440123"/>
            <a:ext cx="2153121" cy="2225957"/>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700"/>
              <a:t>Interacción</a:t>
            </a:r>
            <a:br>
              <a:rPr lang="es-ES_tradnl" sz="1700"/>
            </a:br>
            <a:r>
              <a:rPr lang="es-ES_tradnl" sz="1700"/>
              <a:t>Persona-Computador</a:t>
            </a:r>
          </a:p>
          <a:p>
            <a:pPr>
              <a:lnSpc>
                <a:spcPct val="100000"/>
              </a:lnSpc>
            </a:pPr>
            <a:r>
              <a:rPr lang="es-ES_tradnl" sz="1400" b="0"/>
              <a:t>(5 ediciones)</a:t>
            </a:r>
          </a:p>
        </p:txBody>
      </p:sp>
      <p:sp>
        <p:nvSpPr>
          <p:cNvPr id="65" name="Content Placeholder 49">
            <a:extLst>
              <a:ext uri="{FF2B5EF4-FFF2-40B4-BE49-F238E27FC236}">
                <a16:creationId xmlns:a16="http://schemas.microsoft.com/office/drawing/2014/main" id="{3F22F998-7C5C-4024-BFE8-441D83443FE7}"/>
              </a:ext>
            </a:extLst>
          </p:cNvPr>
          <p:cNvSpPr txBox="1">
            <a:spLocks/>
          </p:cNvSpPr>
          <p:nvPr/>
        </p:nvSpPr>
        <p:spPr>
          <a:xfrm>
            <a:off x="5034454" y="4296279"/>
            <a:ext cx="2080389"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a:t>Móviles</a:t>
            </a:r>
            <a:br>
              <a:rPr lang="es-ES_tradnl" sz="1800"/>
            </a:br>
            <a:r>
              <a:rPr lang="es-ES_tradnl" sz="1800"/>
              <a:t>Accesibles</a:t>
            </a:r>
          </a:p>
          <a:p>
            <a:pPr>
              <a:lnSpc>
                <a:spcPct val="100000"/>
              </a:lnSpc>
            </a:pPr>
            <a:r>
              <a:rPr lang="es-ES_tradnl" sz="1400" b="0"/>
              <a:t>(4 ediciones)</a:t>
            </a:r>
          </a:p>
        </p:txBody>
      </p:sp>
      <p:sp>
        <p:nvSpPr>
          <p:cNvPr id="66" name="Content Placeholder 49">
            <a:extLst>
              <a:ext uri="{FF2B5EF4-FFF2-40B4-BE49-F238E27FC236}">
                <a16:creationId xmlns:a16="http://schemas.microsoft.com/office/drawing/2014/main" id="{A2DCF008-EAD6-4213-8D1F-3FEB27173271}"/>
              </a:ext>
            </a:extLst>
          </p:cNvPr>
          <p:cNvSpPr txBox="1">
            <a:spLocks/>
          </p:cNvSpPr>
          <p:nvPr/>
        </p:nvSpPr>
        <p:spPr>
          <a:xfrm>
            <a:off x="6311218" y="2440123"/>
            <a:ext cx="2042680"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a:t>Accesibilidad</a:t>
            </a:r>
            <a:br>
              <a:rPr lang="es-ES_tradnl" sz="1800"/>
            </a:br>
            <a:r>
              <a:rPr lang="es-ES_tradnl" sz="1800"/>
              <a:t>en la Atención al Público</a:t>
            </a:r>
          </a:p>
          <a:p>
            <a:pPr>
              <a:lnSpc>
                <a:spcPct val="100000"/>
              </a:lnSpc>
            </a:pPr>
            <a:r>
              <a:rPr lang="es-ES_tradnl" sz="1400" b="0"/>
              <a:t>(4 ediciones)</a:t>
            </a:r>
          </a:p>
        </p:txBody>
      </p:sp>
      <p:sp>
        <p:nvSpPr>
          <p:cNvPr id="67" name="Content Placeholder 49">
            <a:extLst>
              <a:ext uri="{FF2B5EF4-FFF2-40B4-BE49-F238E27FC236}">
                <a16:creationId xmlns:a16="http://schemas.microsoft.com/office/drawing/2014/main" id="{10AF563D-C0F1-4286-A305-4E430A9F5530}"/>
              </a:ext>
            </a:extLst>
          </p:cNvPr>
          <p:cNvSpPr txBox="1">
            <a:spLocks/>
          </p:cNvSpPr>
          <p:nvPr/>
        </p:nvSpPr>
        <p:spPr>
          <a:xfrm>
            <a:off x="7730523" y="4296279"/>
            <a:ext cx="2229506"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a:t>Vivienda</a:t>
            </a:r>
            <a:br>
              <a:rPr lang="es-ES_tradnl" sz="1800"/>
            </a:br>
            <a:r>
              <a:rPr lang="es-ES_tradnl" sz="1800"/>
              <a:t>Accesible</a:t>
            </a:r>
          </a:p>
          <a:p>
            <a:pPr>
              <a:lnSpc>
                <a:spcPct val="100000"/>
              </a:lnSpc>
            </a:pPr>
            <a:r>
              <a:rPr lang="es-ES_tradnl" sz="1400" b="0"/>
              <a:t>(5 ediciones)</a:t>
            </a:r>
          </a:p>
          <a:p>
            <a:pPr>
              <a:lnSpc>
                <a:spcPct val="100000"/>
              </a:lnSpc>
            </a:pPr>
            <a:endParaRPr lang="es-ES_tradnl" sz="1800"/>
          </a:p>
        </p:txBody>
      </p:sp>
      <p:sp>
        <p:nvSpPr>
          <p:cNvPr id="53" name="Content Placeholder 49">
            <a:extLst>
              <a:ext uri="{FF2B5EF4-FFF2-40B4-BE49-F238E27FC236}">
                <a16:creationId xmlns:a16="http://schemas.microsoft.com/office/drawing/2014/main" id="{CFA61566-765D-9A40-92F2-F428438CE08F}"/>
              </a:ext>
            </a:extLst>
          </p:cNvPr>
          <p:cNvSpPr txBox="1">
            <a:spLocks/>
          </p:cNvSpPr>
          <p:nvPr/>
        </p:nvSpPr>
        <p:spPr>
          <a:xfrm>
            <a:off x="9381722" y="2440123"/>
            <a:ext cx="2229506"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a:t>Discapacidad y Defensa Legal Activa</a:t>
            </a:r>
          </a:p>
          <a:p>
            <a:pPr>
              <a:lnSpc>
                <a:spcPct val="100000"/>
              </a:lnSpc>
            </a:pPr>
            <a:r>
              <a:rPr lang="es-ES_tradnl" sz="1400" b="0"/>
              <a:t>(3 ediciones)</a:t>
            </a:r>
          </a:p>
          <a:p>
            <a:pPr>
              <a:lnSpc>
                <a:spcPct val="100000"/>
              </a:lnSpc>
            </a:pPr>
            <a:endParaRPr lang="es-ES_tradnl" sz="1800"/>
          </a:p>
        </p:txBody>
      </p:sp>
      <p:sp>
        <p:nvSpPr>
          <p:cNvPr id="49" name="Content Placeholder 49">
            <a:extLst>
              <a:ext uri="{FF2B5EF4-FFF2-40B4-BE49-F238E27FC236}">
                <a16:creationId xmlns:a16="http://schemas.microsoft.com/office/drawing/2014/main" id="{2C7EAC3D-C713-1241-8466-0EC04FD19428}"/>
              </a:ext>
            </a:extLst>
          </p:cNvPr>
          <p:cNvSpPr txBox="1">
            <a:spLocks/>
          </p:cNvSpPr>
          <p:nvPr/>
        </p:nvSpPr>
        <p:spPr>
          <a:xfrm>
            <a:off x="10312372" y="4296279"/>
            <a:ext cx="2229506" cy="1375860"/>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1800"/>
              <a:t>Accesibilidad Universal y Mujeres</a:t>
            </a:r>
          </a:p>
          <a:p>
            <a:pPr>
              <a:lnSpc>
                <a:spcPct val="100000"/>
              </a:lnSpc>
            </a:pPr>
            <a:r>
              <a:rPr lang="es-ES_tradnl" sz="1400" b="0"/>
              <a:t>(1 edición)</a:t>
            </a:r>
          </a:p>
          <a:p>
            <a:pPr>
              <a:lnSpc>
                <a:spcPct val="100000"/>
              </a:lnSpc>
            </a:pPr>
            <a:endParaRPr lang="es-ES_tradnl" sz="1800"/>
          </a:p>
        </p:txBody>
      </p:sp>
      <p:sp>
        <p:nvSpPr>
          <p:cNvPr id="3" name="Rectangle 2">
            <a:extLst>
              <a:ext uri="{FF2B5EF4-FFF2-40B4-BE49-F238E27FC236}">
                <a16:creationId xmlns:a16="http://schemas.microsoft.com/office/drawing/2014/main" id="{6B6995D2-852C-49DE-9FB6-69764412D377}"/>
              </a:ext>
              <a:ext uri="{C183D7F6-B498-43B3-948B-1728B52AA6E4}">
                <adec:decorative xmlns:adec="http://schemas.microsoft.com/office/drawing/2017/decorative" val="1"/>
              </a:ext>
            </a:extLst>
          </p:cNvPr>
          <p:cNvSpPr/>
          <p:nvPr/>
        </p:nvSpPr>
        <p:spPr>
          <a:xfrm>
            <a:off x="2429209" y="3791671"/>
            <a:ext cx="1357904" cy="4486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3">
            <a:extLst>
              <a:ext uri="{FF2B5EF4-FFF2-40B4-BE49-F238E27FC236}">
                <a16:creationId xmlns:a16="http://schemas.microsoft.com/office/drawing/2014/main" id="{C7597327-FE61-45CE-B0D5-2F28B8F260C8}"/>
              </a:ext>
              <a:ext uri="{C183D7F6-B498-43B3-948B-1728B52AA6E4}">
                <adec:decorative xmlns:adec="http://schemas.microsoft.com/office/drawing/2017/decorative" val="1"/>
              </a:ext>
            </a:extLst>
          </p:cNvPr>
          <p:cNvSpPr/>
          <p:nvPr/>
        </p:nvSpPr>
        <p:spPr>
          <a:xfrm>
            <a:off x="5143799" y="3791671"/>
            <a:ext cx="1357904" cy="4486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angle 4">
            <a:extLst>
              <a:ext uri="{FF2B5EF4-FFF2-40B4-BE49-F238E27FC236}">
                <a16:creationId xmlns:a16="http://schemas.microsoft.com/office/drawing/2014/main" id="{AC84B857-C6E5-49B4-9D48-B6D98BBEB2E4}"/>
              </a:ext>
              <a:ext uri="{C183D7F6-B498-43B3-948B-1728B52AA6E4}">
                <adec:decorative xmlns:adec="http://schemas.microsoft.com/office/drawing/2017/decorative" val="1"/>
              </a:ext>
            </a:extLst>
          </p:cNvPr>
          <p:cNvSpPr/>
          <p:nvPr/>
        </p:nvSpPr>
        <p:spPr>
          <a:xfrm>
            <a:off x="3792845" y="3791671"/>
            <a:ext cx="1357904" cy="4486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a:extLst>
              <a:ext uri="{FF2B5EF4-FFF2-40B4-BE49-F238E27FC236}">
                <a16:creationId xmlns:a16="http://schemas.microsoft.com/office/drawing/2014/main" id="{1FC22A9F-FC83-4FEC-A258-B1F0A593C195}"/>
              </a:ext>
              <a:ext uri="{C183D7F6-B498-43B3-948B-1728B52AA6E4}">
                <adec:decorative xmlns:adec="http://schemas.microsoft.com/office/drawing/2017/decorative" val="1"/>
              </a:ext>
            </a:extLst>
          </p:cNvPr>
          <p:cNvSpPr/>
          <p:nvPr/>
        </p:nvSpPr>
        <p:spPr>
          <a:xfrm>
            <a:off x="6507238" y="3791671"/>
            <a:ext cx="1357904" cy="448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1078A130-7BCF-47F1-9648-2A922E6277EF}"/>
              </a:ext>
              <a:ext uri="{C183D7F6-B498-43B3-948B-1728B52AA6E4}">
                <adec:decorative xmlns:adec="http://schemas.microsoft.com/office/drawing/2017/decorative" val="1"/>
              </a:ext>
            </a:extLst>
          </p:cNvPr>
          <p:cNvSpPr/>
          <p:nvPr/>
        </p:nvSpPr>
        <p:spPr>
          <a:xfrm>
            <a:off x="1069227" y="3791671"/>
            <a:ext cx="1357904"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3CB11238-2E55-4103-B094-2D09A3F4F6F7}"/>
              </a:ext>
              <a:ext uri="{C183D7F6-B498-43B3-948B-1728B52AA6E4}">
                <adec:decorative xmlns:adec="http://schemas.microsoft.com/office/drawing/2017/decorative" val="1"/>
              </a:ext>
            </a:extLst>
          </p:cNvPr>
          <p:cNvSpPr/>
          <p:nvPr/>
        </p:nvSpPr>
        <p:spPr>
          <a:xfrm rot="5400000">
            <a:off x="1407145" y="4597774"/>
            <a:ext cx="1185865" cy="62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a:extLst>
              <a:ext uri="{FF2B5EF4-FFF2-40B4-BE49-F238E27FC236}">
                <a16:creationId xmlns:a16="http://schemas.microsoft.com/office/drawing/2014/main" id="{4572A40B-1A44-498C-972A-A17E81C169CA}"/>
              </a:ext>
              <a:ext uri="{C183D7F6-B498-43B3-948B-1728B52AA6E4}">
                <adec:decorative xmlns:adec="http://schemas.microsoft.com/office/drawing/2017/decorative" val="1"/>
              </a:ext>
            </a:extLst>
          </p:cNvPr>
          <p:cNvSpPr/>
          <p:nvPr/>
        </p:nvSpPr>
        <p:spPr>
          <a:xfrm rot="5400000">
            <a:off x="2351681" y="3307826"/>
            <a:ext cx="1185865" cy="685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A9E896A5-0945-4F13-93EF-CCFE51E0A03F}"/>
              </a:ext>
              <a:ext uri="{C183D7F6-B498-43B3-948B-1728B52AA6E4}">
                <adec:decorative xmlns:adec="http://schemas.microsoft.com/office/drawing/2017/decorative" val="1"/>
              </a:ext>
            </a:extLst>
          </p:cNvPr>
          <p:cNvSpPr/>
          <p:nvPr/>
        </p:nvSpPr>
        <p:spPr>
          <a:xfrm rot="5400000">
            <a:off x="5235230" y="3292586"/>
            <a:ext cx="1304452" cy="685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angle 10">
            <a:extLst>
              <a:ext uri="{FF2B5EF4-FFF2-40B4-BE49-F238E27FC236}">
                <a16:creationId xmlns:a16="http://schemas.microsoft.com/office/drawing/2014/main" id="{4CA755EE-35F3-4939-9C86-82810C671E3A}"/>
              </a:ext>
              <a:ext uri="{C183D7F6-B498-43B3-948B-1728B52AA6E4}">
                <adec:decorative xmlns:adec="http://schemas.microsoft.com/office/drawing/2017/decorative" val="1"/>
              </a:ext>
            </a:extLst>
          </p:cNvPr>
          <p:cNvSpPr/>
          <p:nvPr/>
        </p:nvSpPr>
        <p:spPr>
          <a:xfrm rot="5400000">
            <a:off x="6762143" y="4792774"/>
            <a:ext cx="1434897" cy="68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11">
            <a:extLst>
              <a:ext uri="{FF2B5EF4-FFF2-40B4-BE49-F238E27FC236}">
                <a16:creationId xmlns:a16="http://schemas.microsoft.com/office/drawing/2014/main" id="{D1D8FC9C-9EF9-43DC-9270-61DAB3844D8F}"/>
              </a:ext>
              <a:ext uri="{C183D7F6-B498-43B3-948B-1728B52AA6E4}">
                <adec:decorative xmlns:adec="http://schemas.microsoft.com/office/drawing/2017/decorative" val="1"/>
              </a:ext>
            </a:extLst>
          </p:cNvPr>
          <p:cNvSpPr/>
          <p:nvPr/>
        </p:nvSpPr>
        <p:spPr>
          <a:xfrm rot="5400000">
            <a:off x="4071470" y="4663235"/>
            <a:ext cx="1304452" cy="6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277F0974-7E06-4FE7-9858-931F72B3056A}"/>
              </a:ext>
              <a:ext uri="{C183D7F6-B498-43B3-948B-1728B52AA6E4}">
                <adec:decorative xmlns:adec="http://schemas.microsoft.com/office/drawing/2017/decorative" val="1"/>
              </a:ext>
            </a:extLst>
          </p:cNvPr>
          <p:cNvSpPr/>
          <p:nvPr/>
        </p:nvSpPr>
        <p:spPr>
          <a:xfrm>
            <a:off x="1930072" y="3951683"/>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Oval 13">
            <a:extLst>
              <a:ext uri="{FF2B5EF4-FFF2-40B4-BE49-F238E27FC236}">
                <a16:creationId xmlns:a16="http://schemas.microsoft.com/office/drawing/2014/main" id="{C7687053-9216-46A3-865C-372E17D5F860}"/>
              </a:ext>
              <a:ext uri="{C183D7F6-B498-43B3-948B-1728B52AA6E4}">
                <adec:decorative xmlns:adec="http://schemas.microsoft.com/office/drawing/2017/decorative" val="1"/>
              </a:ext>
            </a:extLst>
          </p:cNvPr>
          <p:cNvSpPr/>
          <p:nvPr/>
        </p:nvSpPr>
        <p:spPr>
          <a:xfrm>
            <a:off x="295080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Oval 14">
            <a:extLst>
              <a:ext uri="{FF2B5EF4-FFF2-40B4-BE49-F238E27FC236}">
                <a16:creationId xmlns:a16="http://schemas.microsoft.com/office/drawing/2014/main" id="{AE8EA69D-3C7D-4E86-AE00-43A2081391FE}"/>
              </a:ext>
              <a:ext uri="{C183D7F6-B498-43B3-948B-1728B52AA6E4}">
                <adec:decorative xmlns:adec="http://schemas.microsoft.com/office/drawing/2017/decorative" val="1"/>
              </a:ext>
            </a:extLst>
          </p:cNvPr>
          <p:cNvSpPr/>
          <p:nvPr/>
        </p:nvSpPr>
        <p:spPr>
          <a:xfrm>
            <a:off x="4656793"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D88FE323-D963-4AFA-817F-F49BC0E25F03}"/>
              </a:ext>
              <a:ext uri="{C183D7F6-B498-43B3-948B-1728B52AA6E4}">
                <adec:decorative xmlns:adec="http://schemas.microsoft.com/office/drawing/2017/decorative" val="1"/>
              </a:ext>
            </a:extLst>
          </p:cNvPr>
          <p:cNvSpPr/>
          <p:nvPr/>
        </p:nvSpPr>
        <p:spPr>
          <a:xfrm>
            <a:off x="5766651"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5366411B-EC26-4774-8FE3-DB59AA2A69B6}"/>
              </a:ext>
              <a:ext uri="{C183D7F6-B498-43B3-948B-1728B52AA6E4}">
                <adec:decorative xmlns:adec="http://schemas.microsoft.com/office/drawing/2017/decorative" val="1"/>
              </a:ext>
            </a:extLst>
          </p:cNvPr>
          <p:cNvSpPr/>
          <p:nvPr/>
        </p:nvSpPr>
        <p:spPr>
          <a:xfrm>
            <a:off x="7409588" y="3946015"/>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D0927DFC-E187-485B-96A0-7B55D6A97C47}"/>
              </a:ext>
              <a:ext uri="{C183D7F6-B498-43B3-948B-1728B52AA6E4}">
                <adec:decorative xmlns:adec="http://schemas.microsoft.com/office/drawing/2017/decorative" val="1"/>
              </a:ext>
            </a:extLst>
          </p:cNvPr>
          <p:cNvSpPr/>
          <p:nvPr/>
        </p:nvSpPr>
        <p:spPr>
          <a:xfrm>
            <a:off x="6800640" y="5201589"/>
            <a:ext cx="1357903" cy="13579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19" name="Oval 18">
            <a:extLst>
              <a:ext uri="{FF2B5EF4-FFF2-40B4-BE49-F238E27FC236}">
                <a16:creationId xmlns:a16="http://schemas.microsoft.com/office/drawing/2014/main" id="{14311FF7-0CAD-4308-9FF6-E7A99FFF7793}"/>
              </a:ext>
              <a:ext uri="{C183D7F6-B498-43B3-948B-1728B52AA6E4}">
                <adec:decorative xmlns:adec="http://schemas.microsoft.com/office/drawing/2017/decorative" val="1"/>
              </a:ext>
            </a:extLst>
          </p:cNvPr>
          <p:cNvSpPr/>
          <p:nvPr/>
        </p:nvSpPr>
        <p:spPr>
          <a:xfrm>
            <a:off x="5167003" y="1529701"/>
            <a:ext cx="1357903" cy="1357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20" name="Oval 19">
            <a:extLst>
              <a:ext uri="{FF2B5EF4-FFF2-40B4-BE49-F238E27FC236}">
                <a16:creationId xmlns:a16="http://schemas.microsoft.com/office/drawing/2014/main" id="{764BB9BA-2B3A-4584-A3C7-98921EA2681B}"/>
              </a:ext>
              <a:ext uri="{C183D7F6-B498-43B3-948B-1728B52AA6E4}">
                <adec:decorative xmlns:adec="http://schemas.microsoft.com/office/drawing/2017/decorative" val="1"/>
              </a:ext>
            </a:extLst>
          </p:cNvPr>
          <p:cNvSpPr/>
          <p:nvPr/>
        </p:nvSpPr>
        <p:spPr>
          <a:xfrm>
            <a:off x="4044744" y="5201589"/>
            <a:ext cx="1357903" cy="13579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21" name="Oval 20">
            <a:extLst>
              <a:ext uri="{FF2B5EF4-FFF2-40B4-BE49-F238E27FC236}">
                <a16:creationId xmlns:a16="http://schemas.microsoft.com/office/drawing/2014/main" id="{288E4B0A-ECB2-408F-A93A-749010C9FDA8}"/>
              </a:ext>
              <a:ext uri="{C183D7F6-B498-43B3-948B-1728B52AA6E4}">
                <adec:decorative xmlns:adec="http://schemas.microsoft.com/office/drawing/2017/decorative" val="1"/>
              </a:ext>
            </a:extLst>
          </p:cNvPr>
          <p:cNvSpPr/>
          <p:nvPr/>
        </p:nvSpPr>
        <p:spPr>
          <a:xfrm>
            <a:off x="1321126" y="5201589"/>
            <a:ext cx="1357903" cy="1357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22" name="Oval 21">
            <a:extLst>
              <a:ext uri="{FF2B5EF4-FFF2-40B4-BE49-F238E27FC236}">
                <a16:creationId xmlns:a16="http://schemas.microsoft.com/office/drawing/2014/main" id="{C0DDEBF0-C77E-41C2-9F73-FBA3168E4201}"/>
              </a:ext>
              <a:ext uri="{C183D7F6-B498-43B3-948B-1728B52AA6E4}">
                <adec:decorative xmlns:adec="http://schemas.microsoft.com/office/drawing/2017/decorative" val="1"/>
              </a:ext>
            </a:extLst>
          </p:cNvPr>
          <p:cNvSpPr/>
          <p:nvPr/>
        </p:nvSpPr>
        <p:spPr>
          <a:xfrm>
            <a:off x="2265663" y="1529701"/>
            <a:ext cx="1357903" cy="13579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sp>
        <p:nvSpPr>
          <p:cNvPr id="55" name="Rectangle 54">
            <a:extLst>
              <a:ext uri="{FF2B5EF4-FFF2-40B4-BE49-F238E27FC236}">
                <a16:creationId xmlns:a16="http://schemas.microsoft.com/office/drawing/2014/main" id="{B7E16685-20DA-481B-A73C-77BEA6AD0C56}"/>
              </a:ext>
              <a:ext uri="{C183D7F6-B498-43B3-948B-1728B52AA6E4}">
                <adec:decorative xmlns:adec="http://schemas.microsoft.com/office/drawing/2017/decorative" val="1"/>
              </a:ext>
            </a:extLst>
          </p:cNvPr>
          <p:cNvSpPr/>
          <p:nvPr/>
        </p:nvSpPr>
        <p:spPr>
          <a:xfrm>
            <a:off x="7855126" y="3791436"/>
            <a:ext cx="1357904" cy="44869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Rectangle 55">
            <a:extLst>
              <a:ext uri="{FF2B5EF4-FFF2-40B4-BE49-F238E27FC236}">
                <a16:creationId xmlns:a16="http://schemas.microsoft.com/office/drawing/2014/main" id="{5AD8BDEC-E4A1-47F3-B9E9-597C1EF4B129}"/>
              </a:ext>
              <a:ext uri="{C183D7F6-B498-43B3-948B-1728B52AA6E4}">
                <adec:decorative xmlns:adec="http://schemas.microsoft.com/office/drawing/2017/decorative" val="1"/>
              </a:ext>
            </a:extLst>
          </p:cNvPr>
          <p:cNvSpPr/>
          <p:nvPr/>
        </p:nvSpPr>
        <p:spPr>
          <a:xfrm rot="5400000">
            <a:off x="8181739" y="3272858"/>
            <a:ext cx="1304452" cy="685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Oval 56">
            <a:extLst>
              <a:ext uri="{FF2B5EF4-FFF2-40B4-BE49-F238E27FC236}">
                <a16:creationId xmlns:a16="http://schemas.microsoft.com/office/drawing/2014/main" id="{92A6289D-DE6E-4E47-99AC-FCBC6F2F5510}"/>
              </a:ext>
              <a:ext uri="{C183D7F6-B498-43B3-948B-1728B52AA6E4}">
                <adec:decorative xmlns:adec="http://schemas.microsoft.com/office/drawing/2017/decorative" val="1"/>
              </a:ext>
            </a:extLst>
          </p:cNvPr>
          <p:cNvSpPr/>
          <p:nvPr/>
        </p:nvSpPr>
        <p:spPr>
          <a:xfrm>
            <a:off x="8715971" y="3951448"/>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Oval 57">
            <a:extLst>
              <a:ext uri="{FF2B5EF4-FFF2-40B4-BE49-F238E27FC236}">
                <a16:creationId xmlns:a16="http://schemas.microsoft.com/office/drawing/2014/main" id="{B6494BCB-40C1-486E-9A30-EED753B8CD86}"/>
              </a:ext>
              <a:ext uri="{C183D7F6-B498-43B3-948B-1728B52AA6E4}">
                <adec:decorative xmlns:adec="http://schemas.microsoft.com/office/drawing/2017/decorative" val="1"/>
              </a:ext>
            </a:extLst>
          </p:cNvPr>
          <p:cNvSpPr/>
          <p:nvPr/>
        </p:nvSpPr>
        <p:spPr>
          <a:xfrm>
            <a:off x="8110288" y="1529701"/>
            <a:ext cx="1357903" cy="135790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p>
        </p:txBody>
      </p:sp>
      <p:pic>
        <p:nvPicPr>
          <p:cNvPr id="69" name="Graphic 68">
            <a:extLst>
              <a:ext uri="{FF2B5EF4-FFF2-40B4-BE49-F238E27FC236}">
                <a16:creationId xmlns:a16="http://schemas.microsoft.com/office/drawing/2014/main" id="{E3DC1FF4-239D-4A56-ABB6-E21AF8283A8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6951" y="5332297"/>
            <a:ext cx="914400" cy="914400"/>
          </a:xfrm>
          <a:prstGeom prst="rect">
            <a:avLst/>
          </a:prstGeom>
        </p:spPr>
      </p:pic>
      <p:pic>
        <p:nvPicPr>
          <p:cNvPr id="71" name="Graphic 70">
            <a:extLst>
              <a:ext uri="{FF2B5EF4-FFF2-40B4-BE49-F238E27FC236}">
                <a16:creationId xmlns:a16="http://schemas.microsoft.com/office/drawing/2014/main" id="{7AF6BFCB-C822-4182-9CC8-D8C13C9DFDA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48784" y="5332297"/>
            <a:ext cx="914400" cy="914400"/>
          </a:xfrm>
          <a:prstGeom prst="rect">
            <a:avLst/>
          </a:prstGeom>
        </p:spPr>
      </p:pic>
      <p:pic>
        <p:nvPicPr>
          <p:cNvPr id="73" name="Graphic 72">
            <a:extLst>
              <a:ext uri="{FF2B5EF4-FFF2-40B4-BE49-F238E27FC236}">
                <a16:creationId xmlns:a16="http://schemas.microsoft.com/office/drawing/2014/main" id="{9DDC894D-4CBE-47DF-988A-4C30A1A9FC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95956" y="1765426"/>
            <a:ext cx="914400" cy="914400"/>
          </a:xfrm>
          <a:prstGeom prst="rect">
            <a:avLst/>
          </a:prstGeom>
        </p:spPr>
      </p:pic>
      <p:pic>
        <p:nvPicPr>
          <p:cNvPr id="75" name="Graphic 74">
            <a:extLst>
              <a:ext uri="{FF2B5EF4-FFF2-40B4-BE49-F238E27FC236}">
                <a16:creationId xmlns:a16="http://schemas.microsoft.com/office/drawing/2014/main" id="{77EBB223-70FC-455C-A536-07BEF873C2AA}"/>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8775" y="1742809"/>
            <a:ext cx="914400" cy="914400"/>
          </a:xfrm>
          <a:prstGeom prst="rect">
            <a:avLst/>
          </a:prstGeom>
        </p:spPr>
      </p:pic>
      <p:pic>
        <p:nvPicPr>
          <p:cNvPr id="79" name="Graphic 78">
            <a:extLst>
              <a:ext uri="{FF2B5EF4-FFF2-40B4-BE49-F238E27FC236}">
                <a16:creationId xmlns:a16="http://schemas.microsoft.com/office/drawing/2014/main" id="{81DE26EF-6B15-43D0-AA6D-41D3871C03CC}"/>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90191" y="5375365"/>
            <a:ext cx="914400" cy="914400"/>
          </a:xfrm>
          <a:prstGeom prst="rect">
            <a:avLst/>
          </a:prstGeom>
        </p:spPr>
      </p:pic>
      <p:sp>
        <p:nvSpPr>
          <p:cNvPr id="39" name="Rectangle 54">
            <a:extLst>
              <a:ext uri="{FF2B5EF4-FFF2-40B4-BE49-F238E27FC236}">
                <a16:creationId xmlns:a16="http://schemas.microsoft.com/office/drawing/2014/main" id="{712E803B-42CA-A042-9D97-AE9259FAA8D7}"/>
              </a:ext>
              <a:ext uri="{C183D7F6-B498-43B3-948B-1728B52AA6E4}">
                <adec:decorative xmlns:adec="http://schemas.microsoft.com/office/drawing/2017/decorative" val="1"/>
              </a:ext>
            </a:extLst>
          </p:cNvPr>
          <p:cNvSpPr/>
          <p:nvPr/>
        </p:nvSpPr>
        <p:spPr>
          <a:xfrm>
            <a:off x="9194534" y="3791436"/>
            <a:ext cx="1852920" cy="4486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Rectangle 10">
            <a:extLst>
              <a:ext uri="{FF2B5EF4-FFF2-40B4-BE49-F238E27FC236}">
                <a16:creationId xmlns:a16="http://schemas.microsoft.com/office/drawing/2014/main" id="{B8265FB3-B41F-A849-BD55-D9EA9090152D}"/>
              </a:ext>
              <a:ext uri="{C183D7F6-B498-43B3-948B-1728B52AA6E4}">
                <adec:decorative xmlns:adec="http://schemas.microsoft.com/office/drawing/2017/decorative" val="1"/>
              </a:ext>
            </a:extLst>
          </p:cNvPr>
          <p:cNvSpPr/>
          <p:nvPr/>
        </p:nvSpPr>
        <p:spPr>
          <a:xfrm rot="5400000">
            <a:off x="9425020" y="4776385"/>
            <a:ext cx="1434897" cy="68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Oval 16">
            <a:extLst>
              <a:ext uri="{FF2B5EF4-FFF2-40B4-BE49-F238E27FC236}">
                <a16:creationId xmlns:a16="http://schemas.microsoft.com/office/drawing/2014/main" id="{866D7933-E41F-4744-9255-698AA4A6AF50}"/>
              </a:ext>
              <a:ext uri="{C183D7F6-B498-43B3-948B-1728B52AA6E4}">
                <adec:decorative xmlns:adec="http://schemas.microsoft.com/office/drawing/2017/decorative" val="1"/>
              </a:ext>
            </a:extLst>
          </p:cNvPr>
          <p:cNvSpPr/>
          <p:nvPr/>
        </p:nvSpPr>
        <p:spPr>
          <a:xfrm>
            <a:off x="10072465" y="3929626"/>
            <a:ext cx="102121" cy="1400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Oval 17">
            <a:extLst>
              <a:ext uri="{FF2B5EF4-FFF2-40B4-BE49-F238E27FC236}">
                <a16:creationId xmlns:a16="http://schemas.microsoft.com/office/drawing/2014/main" id="{6CF9CD37-3EA4-F34B-A124-314A4EC8EA79}"/>
              </a:ext>
              <a:ext uri="{C183D7F6-B498-43B3-948B-1728B52AA6E4}">
                <adec:decorative xmlns:adec="http://schemas.microsoft.com/office/drawing/2017/decorative" val="1"/>
              </a:ext>
            </a:extLst>
          </p:cNvPr>
          <p:cNvSpPr/>
          <p:nvPr/>
        </p:nvSpPr>
        <p:spPr>
          <a:xfrm>
            <a:off x="9463517" y="5185200"/>
            <a:ext cx="1357903" cy="13579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7" name="Gráfico 26">
            <a:extLst>
              <a:ext uri="{FF2B5EF4-FFF2-40B4-BE49-F238E27FC236}">
                <a16:creationId xmlns:a16="http://schemas.microsoft.com/office/drawing/2014/main" id="{2A615938-619A-2C4D-9E61-12C0EFEFBE1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21670" y="5341574"/>
            <a:ext cx="914400" cy="914400"/>
          </a:xfrm>
          <a:prstGeom prst="rect">
            <a:avLst/>
          </a:prstGeom>
        </p:spPr>
      </p:pic>
      <p:pic>
        <p:nvPicPr>
          <p:cNvPr id="50" name="Graphic 76">
            <a:extLst>
              <a:ext uri="{FF2B5EF4-FFF2-40B4-BE49-F238E27FC236}">
                <a16:creationId xmlns:a16="http://schemas.microsoft.com/office/drawing/2014/main" id="{DA8E301F-C360-D241-8059-E9F63B73472D}"/>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94343" y="1710560"/>
            <a:ext cx="914400" cy="914400"/>
          </a:xfrm>
          <a:prstGeom prst="rect">
            <a:avLst/>
          </a:prstGeom>
        </p:spPr>
      </p:pic>
    </p:spTree>
    <p:extLst>
      <p:ext uri="{BB962C8B-B14F-4D97-AF65-F5344CB8AC3E}">
        <p14:creationId xmlns:p14="http://schemas.microsoft.com/office/powerpoint/2010/main" val="133868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FDEB-B725-41DB-A514-16265F821AA1}"/>
              </a:ext>
            </a:extLst>
          </p:cNvPr>
          <p:cNvSpPr>
            <a:spLocks noGrp="1"/>
          </p:cNvSpPr>
          <p:nvPr>
            <p:ph type="title"/>
          </p:nvPr>
        </p:nvSpPr>
        <p:spPr/>
        <p:txBody>
          <a:bodyPr/>
          <a:lstStyle/>
          <a:p>
            <a:r>
              <a:rPr lang="en-GB" dirty="0" err="1"/>
              <a:t>Cursos</a:t>
            </a:r>
            <a:r>
              <a:rPr lang="en-GB" dirty="0"/>
              <a:t> del Canal Fundación ONCE </a:t>
            </a:r>
            <a:r>
              <a:rPr lang="en-GB" dirty="0" err="1"/>
              <a:t>en</a:t>
            </a:r>
            <a:r>
              <a:rPr lang="en-GB" dirty="0"/>
              <a:t> UNED</a:t>
            </a:r>
          </a:p>
        </p:txBody>
      </p:sp>
      <p:pic>
        <p:nvPicPr>
          <p:cNvPr id="25" name="Imagen 24" descr="At google.com, search the keywords: Canal Fundacion ONCE UNED">
            <a:extLst>
              <a:ext uri="{FF2B5EF4-FFF2-40B4-BE49-F238E27FC236}">
                <a16:creationId xmlns:a16="http://schemas.microsoft.com/office/drawing/2014/main" id="{7DEE8892-49AC-D443-A45A-F845ED1017B2}"/>
              </a:ext>
            </a:extLst>
          </p:cNvPr>
          <p:cNvPicPr>
            <a:picLocks noChangeAspect="1"/>
          </p:cNvPicPr>
          <p:nvPr/>
        </p:nvPicPr>
        <p:blipFill>
          <a:blip r:embed="rId2"/>
          <a:stretch>
            <a:fillRect/>
          </a:stretch>
        </p:blipFill>
        <p:spPr>
          <a:xfrm>
            <a:off x="0" y="1904496"/>
            <a:ext cx="12192000" cy="1098288"/>
          </a:xfrm>
          <a:prstGeom prst="rect">
            <a:avLst/>
          </a:prstGeom>
        </p:spPr>
      </p:pic>
    </p:spTree>
    <p:extLst>
      <p:ext uri="{BB962C8B-B14F-4D97-AF65-F5344CB8AC3E}">
        <p14:creationId xmlns:p14="http://schemas.microsoft.com/office/powerpoint/2010/main" val="1033160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33&quot;&gt;&lt;/object&gt;&lt;object type=&quot;2&quot; unique_id=&quot;10034&quot;&gt;&lt;object type=&quot;3&quot; unique_id=&quot;10035&quot;&gt;&lt;property id=&quot;20148&quot; value=&quot;5&quot;/&gt;&lt;property id=&quot;20300&quot; value=&quot;Diapositiva 1&quot;/&gt;&lt;property id=&quot;20307&quot; value=&quot;257&quot;/&gt;&lt;/object&gt;&lt;object type=&quot;3&quot; unique_id=&quot;10036&quot;&gt;&lt;property id=&quot;20148&quot; value=&quot;5&quot;/&gt;&lt;property id=&quot;20300&quot; value=&quot;Diapositiva 6 - &amp;quot;Education Infographic&amp;quot;&quot;/&gt;&lt;property id=&quot;20307&quot; value=&quot;258&quot;/&gt;&lt;/object&gt;&lt;object type=&quot;3&quot; unique_id=&quot;10037&quot;&gt;&lt;property id=&quot;20148&quot; value=&quot;5&quot;/&gt;&lt;property id=&quot;20300&quot; value=&quot;Diapositiva 7 - &amp;quot;Courses&amp;quot;&quot;/&gt;&lt;property id=&quot;20307&quot; value=&quot;260&quot;/&gt;&lt;/object&gt;&lt;object type=&quot;3&quot; unique_id=&quot;10038&quot;&gt;&lt;property id=&quot;20148&quot; value=&quot;5&quot;/&gt;&lt;property id=&quot;20300&quot; value=&quot;Diapositiva 10 - &amp;quot;Coaching, making a new course&amp;quot;&quot;/&gt;&lt;property id=&quot;20307&quot; value=&quot;261&quot;/&gt;&lt;/object&gt;&lt;object type=&quot;3&quot; unique_id=&quot;10250&quot;&gt;&lt;property id=&quot;20148&quot; value=&quot;5&quot;/&gt;&lt;property id=&quot;20300&quot; value=&quot;Diapositiva 2 - &amp;quot;UNED&amp;quot;&quot;/&gt;&lt;property id=&quot;20307&quot; value=&quot;262&quot;/&gt;&lt;/object&gt;&lt;object type=&quot;3&quot; unique_id=&quot;10412&quot;&gt;&lt;property id=&quot;20148&quot; value=&quot;5&quot;/&gt;&lt;property id=&quot;20300&quot; value=&quot;Diapositiva 4 - &amp;quot;ONCE Foundation&amp;quot;&quot;/&gt;&lt;property id=&quot;20307&quot; value=&quot;263&quot;/&gt;&lt;/object&gt;&lt;object type=&quot;3&quot; unique_id=&quot;10517&quot;&gt;&lt;property id=&quot;20148&quot; value=&quot;5&quot;/&gt;&lt;property id=&quot;20300&quot; value=&quot;Diapositiva 3 - &amp;quot;UNED Abierta&amp;quot;&quot;/&gt;&lt;property id=&quot;20307&quot; value=&quot;264&quot;/&gt;&lt;/object&gt;&lt;object type=&quot;3&quot; unique_id=&quot;10635&quot;&gt;&lt;property id=&quot;20148&quot; value=&quot;5&quot;/&gt;&lt;property id=&quot;20300&quot; value=&quot;Diapositiva 5 - &amp;quot;The ONCE Foundation Channel at UNED&amp;quot;&quot;/&gt;&lt;property id=&quot;20307&quot; value=&quot;265&quot;/&gt;&lt;/object&gt;&lt;object type=&quot;3&quot; unique_id=&quot;10766&quot;&gt;&lt;property id=&quot;20148&quot; value=&quot;5&quot;/&gt;&lt;property id=&quot;20300&quot; value=&quot;Diapositiva 11 - &amp;quot;Impact on YouTube videos by course&amp;quot;&quot;/&gt;&lt;property id=&quot;20307&quot; value=&quot;266&quot;/&gt;&lt;/object&gt;&lt;object type=&quot;3&quot; unique_id=&quot;16257&quot;&gt;&lt;property id=&quot;20148&quot; value=&quot;5&quot;/&gt;&lt;property id=&quot;20300&quot; value=&quot;Diapositiva 8 - &amp;quot;Course structure&amp;quot;&quot;/&gt;&lt;property id=&quot;20307&quot; value=&quot;267&quot;/&gt;&lt;/object&gt;&lt;object type=&quot;3&quot; unique_id=&quot;16294&quot;&gt;&lt;property id=&quot;20148&quot; value=&quot;5&quot;/&gt;&lt;property id=&quot;20300&quot; value=&quot;Diapositiva 9 - &amp;quot;Accessible and interactive digital publications&amp;quot;&quot;/&gt;&lt;property id=&quot;20307&quot; value=&quot;268&quot;/&gt;&lt;/object&gt;&lt;object type=&quot;3&quot; unique_id=&quot;16438&quot;&gt;&lt;property id=&quot;20148&quot; value=&quot;5&quot;/&gt;&lt;property id=&quot;20300&quot; value=&quot;Diapositiva 13 - &amp;quot;Research based on extracted data (1/2)&amp;quot;&quot;/&gt;&lt;property id=&quot;20307&quot; value=&quot;269&quot;/&gt;&lt;/object&gt;&lt;object type=&quot;3&quot; unique_id=&quot;16439&quot;&gt;&lt;property id=&quot;20148&quot; value=&quot;5&quot;/&gt;&lt;property id=&quot;20300&quot; value=&quot;Diapositiva 12 - &amp;quot;Impact on Twitter&amp;quot;&quot;/&gt;&lt;property id=&quot;20307&quot; value=&quot;270&quot;/&gt;&lt;/object&gt;&lt;object type=&quot;3&quot; unique_id=&quot;16440&quot;&gt;&lt;property id=&quot;20148&quot; value=&quot;5&quot;/&gt;&lt;property id=&quot;20300&quot; value=&quot;Diapositiva 14 - &amp;quot;Research based on extracted data (2/2)&amp;quot;&quot;/&gt;&lt;property id=&quot;20307&quot; value=&quot;271&quot;/&gt;&lt;/object&gt;&lt;object type=&quot;3&quot; unique_id=&quot;17177&quot;&gt;&lt;property id=&quot;20148&quot; value=&quot;5&quot;/&gt;&lt;property id=&quot;20300&quot; value=&quot;Diapositiva 15 - &amp;quot;Thank you!&amp;quot;&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Custom 7">
      <a:dk1>
        <a:srgbClr val="000000"/>
      </a:dk1>
      <a:lt1>
        <a:srgbClr val="FFFFFF"/>
      </a:lt1>
      <a:dk2>
        <a:srgbClr val="172230"/>
      </a:dk2>
      <a:lt2>
        <a:srgbClr val="FFFFFF"/>
      </a:lt2>
      <a:accent1>
        <a:srgbClr val="FF7334"/>
      </a:accent1>
      <a:accent2>
        <a:srgbClr val="FEB040"/>
      </a:accent2>
      <a:accent3>
        <a:srgbClr val="274D57"/>
      </a:accent3>
      <a:accent4>
        <a:srgbClr val="72A994"/>
      </a:accent4>
      <a:accent5>
        <a:srgbClr val="FDCB68"/>
      </a:accent5>
      <a:accent6>
        <a:srgbClr val="FF545F"/>
      </a:accent6>
      <a:hlink>
        <a:srgbClr val="36A7F7"/>
      </a:hlink>
      <a:folHlink>
        <a:srgbClr val="36A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A692C91-6719-4692-ACFE-1A1BF371430B}" vid="{C32BF684-AF19-4421-A9AB-F7170A673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CFEA9AB-7907-49DA-9570-208DF996DB10}">
  <ds:schemaRefs>
    <ds:schemaRef ds:uri="http://schemas.microsoft.com/sharepoint/v3/contenttype/forms"/>
  </ds:schemaRefs>
</ds:datastoreItem>
</file>

<file path=customXml/itemProps2.xml><?xml version="1.0" encoding="utf-8"?>
<ds:datastoreItem xmlns:ds="http://schemas.openxmlformats.org/officeDocument/2006/customXml" ds:itemID="{16207A43-EBB7-4D82-980A-E532B4559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33181-1230-4A94-8C55-431037DD9064}">
  <ds:schemaRefs>
    <ds:schemaRef ds:uri="http://schemas.openxmlformats.org/package/2006/metadata/core-properties"/>
    <ds:schemaRef ds:uri="http://purl.org/dc/dcmitype/"/>
    <ds:schemaRef ds:uri="http://schemas.microsoft.com/office/2006/documentManagement/types"/>
    <ds:schemaRef ds:uri="http://purl.org/dc/elements/1.1/"/>
    <ds:schemaRef ds:uri="http://purl.org/dc/terms/"/>
    <ds:schemaRef ds:uri="71af3243-3dd4-4a8d-8c0d-dd76da1f02a5"/>
    <ds:schemaRef ds:uri="16c05727-aa75-4e4a-9b5f-8a80a1165891"/>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Infographic timeline</Template>
  <TotalTime>0</TotalTime>
  <Words>1025</Words>
  <Application>Microsoft Macintosh PowerPoint</Application>
  <PresentationFormat>Panorámica</PresentationFormat>
  <Paragraphs>201</Paragraphs>
  <Slides>27</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Verdana</vt:lpstr>
      <vt:lpstr>Wingdings</vt:lpstr>
      <vt:lpstr>Office Theme</vt:lpstr>
      <vt:lpstr>Presentación de PowerPoint</vt:lpstr>
      <vt:lpstr>UNED: Universidad Nacional de Educación a Distancia</vt:lpstr>
      <vt:lpstr>Canal Fundación ONCE en UNED</vt:lpstr>
      <vt:lpstr>Nuestros apoyos</vt:lpstr>
      <vt:lpstr>Nuestros apoyos</vt:lpstr>
      <vt:lpstr>Cursos del Canal Fundación ONCE en UNED</vt:lpstr>
      <vt:lpstr>Cursos del Canal Fundación ONCE en UNED</vt:lpstr>
      <vt:lpstr>Cursos del Canal Fundación ONCE en UNED</vt:lpstr>
      <vt:lpstr>Cursos del Canal Fundación ONCE en UNED</vt:lpstr>
      <vt:lpstr>Cursos del Canal Fundación ONCE en UNED</vt:lpstr>
      <vt:lpstr>Estructura del curso</vt:lpstr>
      <vt:lpstr>El proceso</vt:lpstr>
      <vt:lpstr>Sostenibilidad en la autoría</vt:lpstr>
      <vt:lpstr>Apoyo a autores/as en la creación de cursos</vt:lpstr>
      <vt:lpstr>Accesibilidad de los recursos de aprendizaje (I)</vt:lpstr>
      <vt:lpstr>Accesibilidad de los recursos de aprendizaje (II)</vt:lpstr>
      <vt:lpstr>Desempeño</vt:lpstr>
      <vt:lpstr>Origen geográfico</vt:lpstr>
      <vt:lpstr>Gender</vt:lpstr>
      <vt:lpstr>Motivaciones</vt:lpstr>
      <vt:lpstr>Preferencias de accesibilidad</vt:lpstr>
      <vt:lpstr>Presentación de PowerPoint</vt:lpstr>
      <vt:lpstr>Presentación de PowerPoint</vt:lpstr>
      <vt:lpstr>Calidad e investigación</vt:lpstr>
      <vt:lpstr>Calidad e investigación</vt:lpstr>
      <vt:lpstr>Próximos pasos</vt:lpstr>
      <vt:lpstr>Canal Fundación ONCE en UNED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
  <cp:keywords/>
  <dc:description/>
  <cp:lastModifiedBy/>
  <cp:revision>4</cp:revision>
  <dcterms:created xsi:type="dcterms:W3CDTF">2019-09-24T05:21:01Z</dcterms:created>
  <dcterms:modified xsi:type="dcterms:W3CDTF">2023-04-25T08:46:44Z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