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0JMf1bo6d9Rqxbsg3FTZz3Bb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80FAB1-42CF-4D5E-9C67-8C263AB256D3}">
  <a:tblStyle styleId="{7E80FAB1-42CF-4D5E-9C67-8C263AB256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BA983E-44AC-43F0-87A6-42F20BAD37E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11134e9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311134e9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10833b7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310833b7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10833b71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310833b71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75716834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75716834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11134e9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311134e9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11134e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311134e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" TargetMode="External"/><Relationship Id="rId5" Type="http://schemas.openxmlformats.org/officeDocument/2006/relationships/hyperlink" Target="https://tineye.com/" TargetMode="External"/><Relationship Id="rId4" Type="http://schemas.openxmlformats.org/officeDocument/2006/relationships/hyperlink" Target="https://images.googl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onfinder.com/icons/8725689/comment_info_icon" TargetMode="External"/><Relationship Id="rId13" Type="http://schemas.openxmlformats.org/officeDocument/2006/relationships/hyperlink" Target="https://www.iconfinder.com/icons/9299395/positive_deal_status_icon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oeglobal.org/about-us/members-list/" TargetMode="External"/><Relationship Id="rId12" Type="http://schemas.openxmlformats.org/officeDocument/2006/relationships/hyperlink" Target="https://www.iconfinder.com/icons/299110/check_sign_ic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.com/es/book/download/creative-commons-a-user-guide" TargetMode="External"/><Relationship Id="rId11" Type="http://schemas.openxmlformats.org/officeDocument/2006/relationships/hyperlink" Target="https://pixabay.com/es/vectors/lupa-inc%c3%b3gnita-b%c3%basqueda-duda-2831367/" TargetMode="External"/><Relationship Id="rId5" Type="http://schemas.openxmlformats.org/officeDocument/2006/relationships/hyperlink" Target="https://www.freepik.es/vector-gratis/conjunto-vasos-vasos-coctel_1215684.htm#query=barra%20bar&amp;position=28&amp;from_view=search&amp;track=ais" TargetMode="External"/><Relationship Id="rId10" Type="http://schemas.openxmlformats.org/officeDocument/2006/relationships/hyperlink" Target="https://www.uc3m.es/biblioteca/es/propiedad-intelectual-industrial/propiedad-intelectual" TargetMode="External"/><Relationship Id="rId4" Type="http://schemas.openxmlformats.org/officeDocument/2006/relationships/hyperlink" Target="https://pixabay.com/es/vectors/rompecabezas-color-juego-774055/" TargetMode="External"/><Relationship Id="rId9" Type="http://schemas.openxmlformats.org/officeDocument/2006/relationships/hyperlink" Target="https://uc3m.libguides.com/reas/image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3m.es/uc3mdigi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uc3m.e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poc.uc3m.es/" TargetMode="External"/><Relationship Id="rId4" Type="http://schemas.openxmlformats.org/officeDocument/2006/relationships/hyperlink" Target="https://www.uc3m.es/uc3mdigital/mooc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uc3m.libguides.com/reas/inicio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s://www.uc3m.es/biblioteca/es/propiedad-intelectual-industrial/propiedad-intelectu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0" y="3372950"/>
            <a:ext cx="12192000" cy="711300"/>
          </a:xfrm>
          <a:prstGeom prst="rect">
            <a:avLst/>
          </a:prstGeom>
          <a:solidFill>
            <a:srgbClr val="000D77">
              <a:alpha val="1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/>
              <a:t>JORNADA MADROÑO “RECURSOS EDUCATIVOS ABIERTOS: RETOS Y PROYECTOS EN LAS UNIVERSIDADES MADROÑO”</a:t>
            </a:r>
            <a:endParaRPr sz="1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/>
              <a:t>25 de abril de 2023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691" y="5313791"/>
            <a:ext cx="3796145" cy="7113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4029396" y="4274519"/>
            <a:ext cx="201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Belén Mosquera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Rosa Sánchez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" name="Google Shape;87;p1"/>
          <p:cNvGraphicFramePr/>
          <p:nvPr/>
        </p:nvGraphicFramePr>
        <p:xfrm>
          <a:off x="-76202" y="576814"/>
          <a:ext cx="12240850" cy="2609725"/>
        </p:xfrm>
        <a:graphic>
          <a:graphicData uri="http://schemas.openxmlformats.org/drawingml/2006/table">
            <a:tbl>
              <a:tblPr firstRow="1" bandRow="1">
                <a:noFill/>
                <a:tableStyleId>{7E80FAB1-42CF-4D5E-9C67-8C263AB256D3}</a:tableStyleId>
              </a:tblPr>
              <a:tblGrid>
                <a:gridCol w="39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10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6000" b="1"/>
                        <a:t>     REUTILIZACIÓN DE RECURSOS </a:t>
                      </a:r>
                      <a:br>
                        <a:rPr lang="es-ES" sz="6000" b="1"/>
                      </a:br>
                      <a:r>
                        <a:rPr lang="es-ES" sz="6000" b="1"/>
                        <a:t>     EN LA EDUCACIÓN ABIERTA</a:t>
                      </a:r>
                      <a:endParaRPr/>
                    </a:p>
                  </a:txBody>
                  <a:tcPr marL="91450" marR="91450" marT="45725" marB="45725" anchor="ctr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192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1576" y="6423725"/>
            <a:ext cx="994350" cy="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11134e9b2_0_20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Apoyo desde Biblioteca: formación al PDI</a:t>
            </a:r>
            <a:endParaRPr/>
          </a:p>
        </p:txBody>
      </p:sp>
      <p:sp>
        <p:nvSpPr>
          <p:cNvPr id="181" name="Google Shape;181;g2311134e9b2_0_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Formación al PDI: </a:t>
            </a:r>
            <a:endParaRPr dirty="0"/>
          </a:p>
          <a:p>
            <a:pPr marL="685800" lvl="1" indent="-2520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s-ES" dirty="0"/>
              <a:t>Programa de formación de RRHH “</a:t>
            </a:r>
            <a:r>
              <a:rPr lang="es-ES" i="1" dirty="0"/>
              <a:t>Derechos de autor en la docencia</a:t>
            </a:r>
            <a:r>
              <a:rPr lang="es-ES" dirty="0"/>
              <a:t>”.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Reuniones de arranque de los proyectos: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2" name="Google Shape;182;g2311134e9b2_0_20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4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g2311134e9b2_0_20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4" name="Google Shape;184;g2311134e9b2_0_20"/>
          <p:cNvGraphicFramePr/>
          <p:nvPr>
            <p:extLst>
              <p:ext uri="{D42A27DB-BD31-4B8C-83A1-F6EECF244321}">
                <p14:modId xmlns:p14="http://schemas.microsoft.com/office/powerpoint/2010/main" val="2890004731"/>
              </p:ext>
            </p:extLst>
          </p:nvPr>
        </p:nvGraphicFramePr>
        <p:xfrm>
          <a:off x="952500" y="3418412"/>
          <a:ext cx="10287000" cy="3041205"/>
        </p:xfrm>
        <a:graphic>
          <a:graphicData uri="http://schemas.openxmlformats.org/drawingml/2006/table">
            <a:tbl>
              <a:tblPr>
                <a:noFill/>
                <a:tableStyleId>{14BA983E-44AC-43F0-87A6-42F20BAD37EE}</a:tableStyleId>
              </a:tblPr>
              <a:tblGrid>
                <a:gridCol w="530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dirty="0"/>
                        <a:t>Licencias de derechos de uso</a:t>
                      </a:r>
                      <a:endParaRPr sz="17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dirty="0"/>
                        <a:t>Fuente original del recurso</a:t>
                      </a:r>
                      <a:endParaRPr sz="17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imágenes </a:t>
                      </a:r>
                      <a:r>
                        <a:rPr lang="es-ES" sz="21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ppt</a:t>
                      </a:r>
                      <a:r>
                        <a:rPr lang="es-ES" sz="2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Wikimedia y Wikipedia,...</a:t>
                      </a:r>
                      <a:endParaRPr sz="21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5" name="Google Shape;185;g2311134e9b2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852" y="3941684"/>
            <a:ext cx="5057498" cy="243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311134e9b2_0_20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2224" y="1238049"/>
            <a:ext cx="1506250" cy="15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10833b713_0_6"/>
          <p:cNvSpPr txBox="1">
            <a:spLocks noGrp="1"/>
          </p:cNvSpPr>
          <p:nvPr>
            <p:ph type="title"/>
          </p:nvPr>
        </p:nvSpPr>
        <p:spPr>
          <a:xfrm>
            <a:off x="0" y="357700"/>
            <a:ext cx="12192000" cy="13257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</a:t>
            </a:r>
            <a:r>
              <a:rPr lang="es-ES" sz="4300">
                <a:solidFill>
                  <a:schemeClr val="lt1"/>
                </a:solidFill>
              </a:rPr>
              <a:t>Apoyo desde biblioteca: comprobación de licencias</a:t>
            </a:r>
            <a:endParaRPr sz="4300"/>
          </a:p>
        </p:txBody>
      </p:sp>
      <p:pic>
        <p:nvPicPr>
          <p:cNvPr id="192" name="Google Shape;192;g2310833b713_0_6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4" cy="4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310833b71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19675"/>
            <a:ext cx="4209100" cy="49612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g2310833b713_0_6"/>
          <p:cNvSpPr/>
          <p:nvPr/>
        </p:nvSpPr>
        <p:spPr>
          <a:xfrm>
            <a:off x="276050" y="3087125"/>
            <a:ext cx="1002300" cy="2358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310833b713_0_6"/>
          <p:cNvSpPr/>
          <p:nvPr/>
        </p:nvSpPr>
        <p:spPr>
          <a:xfrm>
            <a:off x="276050" y="6444800"/>
            <a:ext cx="4005900" cy="3234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g2310833b713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375" y="2025223"/>
            <a:ext cx="6884801" cy="1177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g2310833b713_0_6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2224" y="1238049"/>
            <a:ext cx="1506250" cy="15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310833b713_0_6"/>
          <p:cNvSpPr txBox="1"/>
          <p:nvPr/>
        </p:nvSpPr>
        <p:spPr>
          <a:xfrm>
            <a:off x="9335400" y="5150975"/>
            <a:ext cx="2074200" cy="1108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140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Consultar: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Terms of use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Aviso legal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g2310833b713_0_6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g2310833b713_0_6"/>
          <p:cNvSpPr txBox="1"/>
          <p:nvPr/>
        </p:nvSpPr>
        <p:spPr>
          <a:xfrm>
            <a:off x="6014325" y="3863950"/>
            <a:ext cx="2295000" cy="104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Detalles de la licencia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Creador: 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Copyright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: 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Enlace a la fuente.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g2310833b713_0_6"/>
          <p:cNvCxnSpPr/>
          <p:nvPr/>
        </p:nvCxnSpPr>
        <p:spPr>
          <a:xfrm rot="5400000">
            <a:off x="7525875" y="3301325"/>
            <a:ext cx="717300" cy="386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g2310833b713_0_6"/>
          <p:cNvSpPr txBox="1"/>
          <p:nvPr/>
        </p:nvSpPr>
        <p:spPr>
          <a:xfrm>
            <a:off x="7934150" y="3333325"/>
            <a:ext cx="269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Comprobar en cada imagen.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25268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Ayuda en la localización de recursos</a:t>
            </a:r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838200" y="3189454"/>
            <a:ext cx="10755475" cy="2448546"/>
            <a:chOff x="0" y="1080567"/>
            <a:chExt cx="10755475" cy="2448546"/>
          </a:xfrm>
        </p:grpSpPr>
        <p:sp>
          <p:nvSpPr>
            <p:cNvPr id="209" name="Google Shape;209;p10"/>
            <p:cNvSpPr/>
            <p:nvPr/>
          </p:nvSpPr>
          <p:spPr>
            <a:xfrm>
              <a:off x="0" y="1080567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00007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28612" y="1392749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383617" y="1447754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¿Dónde buscar?</a:t>
              </a:r>
              <a:endParaRPr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Fuentes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614737" y="1080567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00007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943350" y="1392749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 txBox="1"/>
            <p:nvPr/>
          </p:nvSpPr>
          <p:spPr>
            <a:xfrm>
              <a:off x="3998355" y="1447754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es reutilizable</a:t>
              </a:r>
              <a:endParaRPr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Búsquedas de recursos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7229475" y="1080567"/>
              <a:ext cx="2957400" cy="1878000"/>
            </a:xfrm>
            <a:prstGeom prst="roundRect">
              <a:avLst>
                <a:gd name="adj" fmla="val 10000"/>
              </a:avLst>
            </a:prstGeom>
            <a:solidFill>
              <a:srgbClr val="00007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7558087" y="1392749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7471075" y="1317513"/>
              <a:ext cx="3284400" cy="221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necesita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Solicitud de uso de materiales de terceros 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s-E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el caso de necesitarlo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Google Shape;218;p10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5200" y="1179975"/>
            <a:ext cx="1412525" cy="141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0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10"/>
          <p:cNvSpPr/>
          <p:nvPr/>
        </p:nvSpPr>
        <p:spPr>
          <a:xfrm>
            <a:off x="7711375" y="3648575"/>
            <a:ext cx="1059300" cy="46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13500000" algn="bl" rotWithShape="0">
              <a:srgbClr val="000D77">
                <a:alpha val="8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s-ES" sz="2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  <a:prstGeom prst="rect">
            <a:avLst/>
          </a:prstGeom>
          <a:solidFill>
            <a:srgbClr val="000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Comprobación condiciones de uso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Comprobar que los recursos seleccionados se pueden reutilizar y cómo deben ser citados: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Fichero derechos autor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/>
              <a:t>URL de cada recurso utilizado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/>
              <a:t>Revisión de materiales: propuestas alternativas, búsquedas inversas.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Materiales creados con anterioridad: revisión y “limpieza de derechos”.</a:t>
            </a:r>
            <a:endParaRPr/>
          </a:p>
        </p:txBody>
      </p:sp>
      <p:pic>
        <p:nvPicPr>
          <p:cNvPr id="228" name="Google Shape;228;p11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073" y="1254833"/>
            <a:ext cx="1329813" cy="132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Archivo:Acronimo y nombre uc3m.png - Wikipedia, la enciclopedia lib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1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  <a:prstGeom prst="rect">
            <a:avLst/>
          </a:prstGeom>
          <a:solidFill>
            <a:srgbClr val="000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Comprobación permisos uso</a:t>
            </a:r>
            <a:endParaRPr/>
          </a:p>
        </p:txBody>
      </p:sp>
      <p:sp>
        <p:nvSpPr>
          <p:cNvPr id="236" name="Google Shape;23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Fichero derechos autor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7" name="Google Shape;237;p12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12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9" name="Google Shape;2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602" y="2388093"/>
            <a:ext cx="10850896" cy="41178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p12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5073" y="1254833"/>
            <a:ext cx="1329813" cy="132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10833b713_0_28"/>
          <p:cNvSpPr txBox="1">
            <a:spLocks noGrp="1"/>
          </p:cNvSpPr>
          <p:nvPr>
            <p:ph type="title"/>
          </p:nvPr>
        </p:nvSpPr>
        <p:spPr>
          <a:xfrm>
            <a:off x="0" y="357700"/>
            <a:ext cx="12192000" cy="13257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Búsqueda inversa de imágenes</a:t>
            </a:r>
            <a:endParaRPr/>
          </a:p>
        </p:txBody>
      </p:sp>
      <p:pic>
        <p:nvPicPr>
          <p:cNvPr id="246" name="Google Shape;246;g2310833b713_0_28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4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g2310833b713_0_28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g2310833b713_0_28"/>
          <p:cNvSpPr txBox="1"/>
          <p:nvPr/>
        </p:nvSpPr>
        <p:spPr>
          <a:xfrm>
            <a:off x="276900" y="2043750"/>
            <a:ext cx="11364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Para localizar la fuente original y ver las condiciones de uso: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Google images: </a:t>
            </a:r>
            <a:r>
              <a:rPr lang="es-E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https://images.google.com/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TinEye: </a:t>
            </a:r>
            <a:r>
              <a:rPr lang="es-E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https://tineye.com/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s-ES" sz="2800">
                <a:latin typeface="Calibri"/>
                <a:ea typeface="Calibri"/>
                <a:cs typeface="Calibri"/>
                <a:sym typeface="Calibri"/>
              </a:rPr>
              <a:t>Bing: </a:t>
            </a:r>
            <a:r>
              <a:rPr lang="es-E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https://www.bing.com/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2310833b713_0_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1497" y="2657703"/>
            <a:ext cx="4014875" cy="37970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g2310833b713_0_28" descr="Icon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35073" y="1254833"/>
            <a:ext cx="1329813" cy="132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000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Compromiso de los docentes</a:t>
            </a:r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body" idx="1"/>
          </p:nvPr>
        </p:nvSpPr>
        <p:spPr>
          <a:xfrm>
            <a:off x="463050" y="18035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Mecanismos para asegurar el compromiso de los docentes: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/>
              <a:t>Licencias, acuerdos: OCW, MOOCs y SPOCs.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endParaRPr/>
          </a:p>
        </p:txBody>
      </p:sp>
      <p:pic>
        <p:nvPicPr>
          <p:cNvPr id="257" name="Google Shape;257;p13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501" y="1201946"/>
            <a:ext cx="1522779" cy="152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 descr="Archivo:Acronimo y nombre uc3m.png - Wikipedia, la enciclopedia lib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9459" y="2710549"/>
            <a:ext cx="4428159" cy="37441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02" y="3628511"/>
            <a:ext cx="6734175" cy="1743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61" name="Google Shape;261;p13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2" name="Google Shape;26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7975" y="2842325"/>
            <a:ext cx="1319125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>
            <a:spLocks noGrp="1"/>
          </p:cNvSpPr>
          <p:nvPr>
            <p:ph type="title"/>
          </p:nvPr>
        </p:nvSpPr>
        <p:spPr>
          <a:xfrm>
            <a:off x="-1" y="680893"/>
            <a:ext cx="12192000" cy="1325700"/>
          </a:xfrm>
          <a:prstGeom prst="rect">
            <a:avLst/>
          </a:prstGeom>
          <a:solidFill>
            <a:srgbClr val="000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¡Gracias por vuestra atención!</a:t>
            </a:r>
            <a:endParaRPr/>
          </a:p>
        </p:txBody>
      </p:sp>
      <p:pic>
        <p:nvPicPr>
          <p:cNvPr id="268" name="Google Shape;268;p14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4"/>
          <p:cNvCxnSpPr/>
          <p:nvPr/>
        </p:nvCxnSpPr>
        <p:spPr>
          <a:xfrm>
            <a:off x="246575" y="2726400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14"/>
          <p:cNvSpPr txBox="1"/>
          <p:nvPr/>
        </p:nvSpPr>
        <p:spPr>
          <a:xfrm>
            <a:off x="89325" y="2363400"/>
            <a:ext cx="120297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Rompecabezas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Laci Molnár,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Pixabay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(p.3)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vasos cóctel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Vectorpocket, licencia gratuita,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Freepik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(p. 5)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Adaptación al español de “</a:t>
            </a:r>
            <a:r>
              <a:rPr lang="es-ES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Commons: a user guide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[image p. 15], de Simone Aliprandi, Creative Commons Attribution-ShareAlike 3.0 Unported. (p. 6)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Nube de palabras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autoría propia, Creative Commons Attribution-4.0 International. (p. 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OEGlobal member badge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OEGlobal, Creative Commons Attribution-4.0 International,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OEGlobal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(p. 8)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icon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dominio público,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Iconfinder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(pp. 9-11)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 de Recursos Educativos en Abierto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Biblioteca de la Universidad Carlos III de Madrid, Creative Commons Attribution-4.0 International,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Biblioteca UC3M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(p. 9)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Propiedad Intelectual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Biblioteca de la Universidad Carlos III de Madrid, uso autorizado,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Biblioteca UC3M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 (p. 9)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Lupa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Augusto Ordóñez,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Pixabay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(p. 12)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sign icon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Paomedia, Creative Commons Attribution-ShareAlike 3.0 Unported,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Iconfinder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(pp. 13-15)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s-E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deal,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iconPerk.com, Creative Commons Attribution-4.0 International, en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Iconfinder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(p. 16)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391400" y="1962450"/>
            <a:ext cx="279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Créditos imágenes: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" y="365125"/>
            <a:ext cx="12191998" cy="1325563"/>
          </a:xfrm>
          <a:prstGeom prst="rect">
            <a:avLst/>
          </a:prstGeom>
          <a:solidFill>
            <a:srgbClr val="000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Contenido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838200" y="2206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sz="2800" dirty="0"/>
              <a:t>1. Equipo UC3M soporte a la Educación Abierta</a:t>
            </a:r>
            <a:endParaRPr sz="2800" dirty="0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dirty="0"/>
              <a:t>2. ¿Qué recursos se reutilizan? </a:t>
            </a:r>
            <a:endParaRPr sz="1976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dirty="0"/>
              <a:t>3. Licencias de uso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dirty="0"/>
              <a:t>4. Reutilización de recursos en cursos UC3M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dirty="0"/>
              <a:t>5. Apoyo desde biblioteca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dirty="0"/>
              <a:t>6. Compromiso docentes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5" name="Google Shape;95;p3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3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757168347_4_0"/>
          <p:cNvSpPr txBox="1"/>
          <p:nvPr/>
        </p:nvSpPr>
        <p:spPr>
          <a:xfrm>
            <a:off x="1" y="365125"/>
            <a:ext cx="12192000" cy="1325700"/>
          </a:xfrm>
          <a:prstGeom prst="rect">
            <a:avLst/>
          </a:prstGeom>
          <a:solidFill>
            <a:srgbClr val="00097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Equipo UC3M soporte Eduación Abierta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3757168347_4_0"/>
          <p:cNvSpPr txBox="1"/>
          <p:nvPr/>
        </p:nvSpPr>
        <p:spPr>
          <a:xfrm>
            <a:off x="293450" y="1825625"/>
            <a:ext cx="11060400" cy="47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295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es-E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UC3M DIGITAL: </a:t>
            </a:r>
            <a:r>
              <a:rPr lang="es-ES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https://www.uc3m.es/uc3mdigital/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1129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15000"/>
              <a:buFont typeface="Calibri"/>
              <a:buChar char="-"/>
            </a:pPr>
            <a:r>
              <a:rPr lang="es-E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Soporte proyectos de innovación docente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1129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15000"/>
              <a:buFont typeface="Calibri"/>
              <a:buChar char="-"/>
            </a:pPr>
            <a:r>
              <a:rPr lang="es-E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OCW, MOOCs, SPOCs…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</a:rPr>
              <a:t>Vicerrectorado de Estrategia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</a:rPr>
              <a:t>Vicerrectorado de Estrategia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</a:rPr>
              <a:t>Vicerrectorado de Estrategia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</a:rPr>
              <a:t>y Educación Digital</a:t>
            </a:r>
            <a:endParaRPr sz="32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FFFFFF"/>
                </a:solidFill>
              </a:rPr>
              <a:t>Servicio de Biblioteca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</a:rPr>
              <a:t>y Educación Digital</a:t>
            </a:r>
            <a:endParaRPr sz="3200" b="1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</a:rPr>
              <a:t>y Educación Digital</a:t>
            </a:r>
            <a:endParaRPr sz="3200" b="1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930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40000"/>
              <a:buChar char="•"/>
            </a:pPr>
            <a:r>
              <a:rPr lang="es-E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BIBLIOTECA: grupo propiedad intelectual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23757168347_4_0" descr="Archivo:Acronimo y nombre uc3m.png - Wikipedia, la enciclopedia lib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054" y="6454740"/>
            <a:ext cx="4100944" cy="4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3757168347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5150" y="945250"/>
            <a:ext cx="1542550" cy="154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23757168347_4_0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g23757168347_4_0"/>
          <p:cNvSpPr txBox="1"/>
          <p:nvPr/>
        </p:nvSpPr>
        <p:spPr>
          <a:xfrm>
            <a:off x="838150" y="5481650"/>
            <a:ext cx="10019700" cy="4311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VICERRECTORADO DE ESTRATEGIA Y EDUCACIÓN DIGITAL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g23757168347_4_0"/>
          <p:cNvGrpSpPr/>
          <p:nvPr/>
        </p:nvGrpSpPr>
        <p:grpSpPr>
          <a:xfrm>
            <a:off x="1334150" y="3670400"/>
            <a:ext cx="9161092" cy="1643951"/>
            <a:chOff x="0" y="1080567"/>
            <a:chExt cx="10515487" cy="2190182"/>
          </a:xfrm>
        </p:grpSpPr>
        <p:sp>
          <p:nvSpPr>
            <p:cNvPr id="108" name="Google Shape;108;g23757168347_4_0"/>
            <p:cNvSpPr/>
            <p:nvPr/>
          </p:nvSpPr>
          <p:spPr>
            <a:xfrm>
              <a:off x="0" y="1080567"/>
              <a:ext cx="2957400" cy="1878000"/>
            </a:xfrm>
            <a:prstGeom prst="roundRect">
              <a:avLst>
                <a:gd name="adj" fmla="val 10000"/>
              </a:avLst>
            </a:prstGeom>
            <a:solidFill>
              <a:srgbClr val="00007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3757168347_4_0"/>
            <p:cNvSpPr txBox="1"/>
            <p:nvPr/>
          </p:nvSpPr>
          <p:spPr>
            <a:xfrm>
              <a:off x="383617" y="1447754"/>
              <a:ext cx="2847600" cy="176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23757168347_4_0"/>
            <p:cNvSpPr/>
            <p:nvPr/>
          </p:nvSpPr>
          <p:spPr>
            <a:xfrm>
              <a:off x="3614737" y="1080567"/>
              <a:ext cx="2957400" cy="1878000"/>
            </a:xfrm>
            <a:prstGeom prst="roundRect">
              <a:avLst>
                <a:gd name="adj" fmla="val 10000"/>
              </a:avLst>
            </a:prstGeom>
            <a:solidFill>
              <a:srgbClr val="00007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3757168347_4_0"/>
            <p:cNvSpPr/>
            <p:nvPr/>
          </p:nvSpPr>
          <p:spPr>
            <a:xfrm>
              <a:off x="7229475" y="1080567"/>
              <a:ext cx="2957400" cy="1878000"/>
            </a:xfrm>
            <a:prstGeom prst="roundRect">
              <a:avLst>
                <a:gd name="adj" fmla="val 10000"/>
              </a:avLst>
            </a:prstGeom>
            <a:solidFill>
              <a:srgbClr val="00007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3757168347_4_0"/>
            <p:cNvSpPr/>
            <p:nvPr/>
          </p:nvSpPr>
          <p:spPr>
            <a:xfrm>
              <a:off x="7558087" y="1392749"/>
              <a:ext cx="2957400" cy="1878000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410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TÉCNICOS PROPIOS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3757168347_4_0"/>
          <p:cNvSpPr txBox="1"/>
          <p:nvPr/>
        </p:nvSpPr>
        <p:spPr>
          <a:xfrm>
            <a:off x="813800" y="2925754"/>
            <a:ext cx="10019700" cy="431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UC3M DIGITAL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3757168347_4_0"/>
          <p:cNvSpPr/>
          <p:nvPr/>
        </p:nvSpPr>
        <p:spPr>
          <a:xfrm>
            <a:off x="1549596" y="3904697"/>
            <a:ext cx="2576400" cy="1409700"/>
          </a:xfrm>
          <a:prstGeom prst="roundRect">
            <a:avLst>
              <a:gd name="adj" fmla="val 10000"/>
            </a:avLst>
          </a:prstGeom>
          <a:solidFill>
            <a:srgbClr val="FFFFFF">
              <a:alpha val="89410"/>
            </a:srgb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 DE BIBLIOTECA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3757168347_4_0"/>
          <p:cNvSpPr/>
          <p:nvPr/>
        </p:nvSpPr>
        <p:spPr>
          <a:xfrm>
            <a:off x="4698679" y="3904697"/>
            <a:ext cx="2661300" cy="1488900"/>
          </a:xfrm>
          <a:prstGeom prst="roundRect">
            <a:avLst>
              <a:gd name="adj" fmla="val 10000"/>
            </a:avLst>
          </a:prstGeom>
          <a:solidFill>
            <a:srgbClr val="FFFFFF">
              <a:alpha val="89410"/>
            </a:srgb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 DE INFORMÁTICA Y COMUNICACIONES: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s-E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MULTIMEDIA E INNOVACIÓN   DOCENTE</a:t>
            </a:r>
            <a:endParaRPr/>
          </a:p>
          <a:p>
            <a:pPr marL="3111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s-E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UTEDA (Audiovisuales)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3757168347_4_0"/>
          <p:cNvSpPr/>
          <p:nvPr/>
        </p:nvSpPr>
        <p:spPr>
          <a:xfrm>
            <a:off x="2392218" y="3269673"/>
            <a:ext cx="341700" cy="35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254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3757168347_4_0"/>
          <p:cNvSpPr/>
          <p:nvPr/>
        </p:nvSpPr>
        <p:spPr>
          <a:xfrm>
            <a:off x="5580952" y="3280284"/>
            <a:ext cx="341700" cy="35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254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3757168347_4_0"/>
          <p:cNvSpPr/>
          <p:nvPr/>
        </p:nvSpPr>
        <p:spPr>
          <a:xfrm>
            <a:off x="8905063" y="3280284"/>
            <a:ext cx="341700" cy="35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254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11134e9b2_0_10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solidFill>
            <a:srgbClr val="15177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¿Qué recursos se reutilizan?</a:t>
            </a:r>
            <a:endParaRPr/>
          </a:p>
        </p:txBody>
      </p:sp>
      <p:pic>
        <p:nvPicPr>
          <p:cNvPr id="124" name="Google Shape;124;g2311134e9b2_0_10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4" y="6454740"/>
            <a:ext cx="4100944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2311134e9b2_0_10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6" name="Google Shape;126;g2311134e9b2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3587" y="1724938"/>
            <a:ext cx="6324825" cy="4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311134e9b2_0_10"/>
          <p:cNvSpPr txBox="1"/>
          <p:nvPr/>
        </p:nvSpPr>
        <p:spPr>
          <a:xfrm>
            <a:off x="6807725" y="5596275"/>
            <a:ext cx="112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rgbClr val="5F9CF3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 b="1">
              <a:solidFill>
                <a:srgbClr val="5F9C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-1" y="323337"/>
            <a:ext cx="12192000" cy="1325700"/>
          </a:xfrm>
          <a:prstGeom prst="rect">
            <a:avLst/>
          </a:prstGeom>
          <a:solidFill>
            <a:srgbClr val="000071"/>
          </a:solidFill>
          <a:ln w="9525" cap="flat" cmpd="sng">
            <a:solidFill>
              <a:srgbClr val="010F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¿Qué recursos se reutilizan?</a:t>
            </a:r>
            <a:endParaRPr/>
          </a:p>
        </p:txBody>
      </p:sp>
      <p:graphicFrame>
        <p:nvGraphicFramePr>
          <p:cNvPr id="133" name="Google Shape;133;p4"/>
          <p:cNvGraphicFramePr/>
          <p:nvPr/>
        </p:nvGraphicFramePr>
        <p:xfrm>
          <a:off x="731887" y="3133837"/>
          <a:ext cx="10728225" cy="1384050"/>
        </p:xfrm>
        <a:graphic>
          <a:graphicData uri="http://schemas.openxmlformats.org/drawingml/2006/table">
            <a:tbl>
              <a:tblPr firstRow="1" bandRow="1">
                <a:noFill/>
                <a:tableStyleId>{7E80FAB1-42CF-4D5E-9C67-8C263AB256D3}</a:tableStyleId>
              </a:tblPr>
              <a:tblGrid>
                <a:gridCol w="44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ES" sz="3600" b="1">
                          <a:solidFill>
                            <a:schemeClr val="lt1"/>
                          </a:solidFill>
                        </a:rPr>
                        <a:t>Acceso libre = gratis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6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Libre reutilización 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6612" y="3360947"/>
            <a:ext cx="978772" cy="92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Archivo:Acronimo y nombre uc3m.png - Wikipedia, la enciclopedia lib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4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  <a:prstGeom prst="rect">
            <a:avLst/>
          </a:prstGeom>
          <a:solidFill>
            <a:srgbClr val="000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Licencias de uso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3049229" y="3244334"/>
            <a:ext cx="6098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302" y="1989202"/>
            <a:ext cx="8611394" cy="324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 descr="Archivo:Acronimo y nombre uc3m.png - Wikipedia, la enciclopedia lib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6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0"/>
              <a:t>  </a:t>
            </a:r>
            <a:endParaRPr/>
          </a:p>
        </p:txBody>
      </p:sp>
      <p:pic>
        <p:nvPicPr>
          <p:cNvPr id="151" name="Google Shape;151;p5" descr="Archivo:Acronimo y nombre uc3m.png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055" y="6448421"/>
            <a:ext cx="4100945" cy="40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31427"/>
            <a:ext cx="12191998" cy="49011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0" y="3077625"/>
            <a:ext cx="12192000" cy="523200"/>
          </a:xfrm>
          <a:prstGeom prst="rect">
            <a:avLst/>
          </a:prstGeom>
          <a:solidFill>
            <a:srgbClr val="CB071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 no es barra libre para la reutilización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11134e9b2_0_0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700"/>
          </a:xfrm>
          <a:prstGeom prst="rect">
            <a:avLst/>
          </a:prstGeom>
          <a:solidFill>
            <a:srgbClr val="15177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Reutilización de recursos en cursos UC3M</a:t>
            </a:r>
            <a:endParaRPr/>
          </a:p>
        </p:txBody>
      </p:sp>
      <p:sp>
        <p:nvSpPr>
          <p:cNvPr id="159" name="Google Shape;159;g2311134e9b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Cursos en abierto: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OCW </a:t>
            </a:r>
            <a:r>
              <a:rPr lang="es-ES" sz="2100" u="sng">
                <a:solidFill>
                  <a:schemeClr val="hlink"/>
                </a:solidFill>
                <a:hlinkClick r:id="rId3"/>
              </a:rPr>
              <a:t>https://ocw.uc3m.es</a:t>
            </a:r>
            <a:endParaRPr sz="25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MOOCs  </a:t>
            </a:r>
            <a:r>
              <a:rPr lang="es-ES" sz="2000" u="sng">
                <a:solidFill>
                  <a:schemeClr val="hlink"/>
                </a:solidFill>
                <a:hlinkClick r:id="rId4"/>
              </a:rPr>
              <a:t>https://www.uc3m.es/uc3mdigital/moocs</a:t>
            </a: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Otros cursos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SPOCs </a:t>
            </a:r>
            <a:r>
              <a:rPr lang="es-ES" sz="2000" u="sng">
                <a:solidFill>
                  <a:schemeClr val="hlink"/>
                </a:solidFill>
                <a:hlinkClick r:id="rId5"/>
              </a:rPr>
              <a:t>https://spoc.uc3m.es/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Aula Global (Moodle): plataforma de apoyo a la docencia.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0" name="Google Shape;160;g2311134e9b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5467" y="1393684"/>
            <a:ext cx="1380992" cy="180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311134e9b2_0_0"/>
          <p:cNvSpPr txBox="1"/>
          <p:nvPr/>
        </p:nvSpPr>
        <p:spPr>
          <a:xfrm>
            <a:off x="10364629" y="3202783"/>
            <a:ext cx="213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https://www.oeglobal.org/</a:t>
            </a:r>
            <a:endParaRPr/>
          </a:p>
        </p:txBody>
      </p:sp>
      <p:pic>
        <p:nvPicPr>
          <p:cNvPr id="162" name="Google Shape;162;g2311134e9b2_0_0" descr="Archivo:Acronimo y nombre uc3m.png - Wikipedia, la enciclopedia lib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1054" y="6454740"/>
            <a:ext cx="4100944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g2311134e9b2_0_0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>
                <a:solidFill>
                  <a:schemeClr val="lt1"/>
                </a:solidFill>
              </a:rPr>
              <a:t>    Apoyo desde Biblioteca: nuestros recursos</a:t>
            </a:r>
            <a:endParaRPr/>
          </a:p>
        </p:txBody>
      </p:sp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-397850" y="1760450"/>
            <a:ext cx="11695800" cy="1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Guía de Recursos Educativos en Abierto: </a:t>
            </a:r>
            <a:r>
              <a:rPr lang="es-ES" sz="2000" u="sng" dirty="0">
                <a:solidFill>
                  <a:schemeClr val="hlink"/>
                </a:solidFill>
                <a:hlinkClick r:id="rId3"/>
              </a:rPr>
              <a:t>https://uc3m.libguides.com/reas/inicio</a:t>
            </a:r>
            <a:endParaRPr dirty="0"/>
          </a:p>
          <a:p>
            <a:pPr marL="685800" lvl="1" indent="-2057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Página web Propiedad Intelectual: </a:t>
            </a:r>
            <a:r>
              <a:rPr lang="es-ES" sz="1900" u="sng" dirty="0">
                <a:solidFill>
                  <a:schemeClr val="hlink"/>
                </a:solidFill>
                <a:hlinkClick r:id="rId4"/>
              </a:rPr>
              <a:t>https://www.uc3m.es/biblioteca/es/propiedad-intelectual-industrial/propiedad-intelectual</a:t>
            </a:r>
            <a:endParaRPr dirty="0"/>
          </a:p>
          <a:p>
            <a:pPr marL="685800" lvl="1" indent="-2057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Formulario de Propiedad Intelectual.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ct val="100000"/>
              <a:buNone/>
            </a:pPr>
            <a:endParaRPr dirty="0"/>
          </a:p>
        </p:txBody>
      </p:sp>
      <p:pic>
        <p:nvPicPr>
          <p:cNvPr id="170" name="Google Shape;170;p8" descr="Archivo:Acronimo y nombre uc3m.png - Wikipedia, la enciclopedia lib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1054" y="6454740"/>
            <a:ext cx="4100945" cy="403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8"/>
          <p:cNvCxnSpPr/>
          <p:nvPr/>
        </p:nvCxnSpPr>
        <p:spPr>
          <a:xfrm>
            <a:off x="226925" y="296775"/>
            <a:ext cx="300" cy="1405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8242" y="2744299"/>
            <a:ext cx="6346921" cy="38185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051" y="3039488"/>
            <a:ext cx="5597680" cy="38185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4" name="Google Shape;174;p8"/>
          <p:cNvSpPr/>
          <p:nvPr/>
        </p:nvSpPr>
        <p:spPr>
          <a:xfrm>
            <a:off x="10877450" y="4374225"/>
            <a:ext cx="1159500" cy="8154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8" descr="Icon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52224" y="1238049"/>
            <a:ext cx="1506250" cy="15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792</Words>
  <Application>Microsoft Office PowerPoint</Application>
  <PresentationFormat>Panorámica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    Contenido</vt:lpstr>
      <vt:lpstr>Presentación de PowerPoint</vt:lpstr>
      <vt:lpstr>   ¿Qué recursos se reutilizan?</vt:lpstr>
      <vt:lpstr>    ¿Qué recursos se reutilizan?</vt:lpstr>
      <vt:lpstr>    Licencias de uso</vt:lpstr>
      <vt:lpstr>Presentación de PowerPoint</vt:lpstr>
      <vt:lpstr>   Reutilización de recursos en cursos UC3M</vt:lpstr>
      <vt:lpstr>    Apoyo desde Biblioteca: nuestros recursos</vt:lpstr>
      <vt:lpstr>    Apoyo desde Biblioteca: formación al PDI</vt:lpstr>
      <vt:lpstr>    Apoyo desde biblioteca: comprobación de licencias</vt:lpstr>
      <vt:lpstr>    Ayuda en la localización de recursos</vt:lpstr>
      <vt:lpstr>    Comprobación condiciones de uso</vt:lpstr>
      <vt:lpstr>    Comprobación permisos uso</vt:lpstr>
      <vt:lpstr>    Búsqueda inversa de imágenes</vt:lpstr>
      <vt:lpstr>    Compromiso de los docentes</vt:lpstr>
      <vt:lpstr>¡Gracias por vuestra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Mosquera</dc:creator>
  <cp:lastModifiedBy>Belén Mosquera</cp:lastModifiedBy>
  <cp:revision>1</cp:revision>
  <dcterms:created xsi:type="dcterms:W3CDTF">2023-04-17T09:10:19Z</dcterms:created>
  <dcterms:modified xsi:type="dcterms:W3CDTF">2023-04-21T12:08:07Z</dcterms:modified>
</cp:coreProperties>
</file>