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88" r:id="rId3"/>
  </p:sldMasterIdLst>
  <p:notesMasterIdLst>
    <p:notesMasterId r:id="rId15"/>
  </p:notesMasterIdLst>
  <p:sldIdLst>
    <p:sldId id="256" r:id="rId4"/>
    <p:sldId id="266" r:id="rId5"/>
    <p:sldId id="276" r:id="rId6"/>
    <p:sldId id="267" r:id="rId7"/>
    <p:sldId id="278" r:id="rId8"/>
    <p:sldId id="280" r:id="rId9"/>
    <p:sldId id="270" r:id="rId10"/>
    <p:sldId id="287" r:id="rId11"/>
    <p:sldId id="286" r:id="rId12"/>
    <p:sldId id="268" r:id="rId13"/>
    <p:sldId id="269" r:id="rId14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DD72F9-59CC-4CCE-8330-762AF616D7E7}" v="19" dt="2024-10-23T22:09:24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87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desplazar la diapositiva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Pulse para editar el formato de las notas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&lt;cabecera&gt;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131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s-E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276FAD8-4CE5-4C64-BB94-9CD08846E800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C456ABFE-0387-49CB-AB15-64E0FD08DCE8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4D696-8662-1F7B-2B04-1E0228F5C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B84A76F1-B42A-0797-888C-C3E240D5F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CBC4BD44-0C5B-7C36-73C5-136C4E61460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EB073CC3-4D15-278B-F6E6-CC611FF9357E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047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B9A22-B653-8F76-A290-194A7B7C7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56B62DC3-2834-0E61-14AD-ED39D8552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760D923B-569C-149D-4B33-72DA587F554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1A6AF9F2-76A3-4D82-21EA-B84B1954ECEC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05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67945-19C6-A905-6191-16160745E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D0EC3630-1D7B-FC21-FD52-CAF86E939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BDF6E96A-EFC0-4ED5-80DC-12541A07DED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7D38030F-5008-59DA-340A-5DCDEA6EF7AF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97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4099F-BEBB-7483-1557-B0C979522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D3AA8021-7249-6711-7482-7ABF685E8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874D2F1E-353E-8769-4332-432ECCC09B8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223B92A8-AC42-E484-DF6D-6B84F231B5EA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19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76F39-0418-54F8-6093-3107FEFB9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296201BB-D46B-7736-120E-F86419829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9FB6A376-B371-88E4-39DE-5157B335773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4E37216A-4E19-D26F-C9E3-29B2E14A5A1E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382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72F7-5EE9-DBE3-B544-A01D441E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D6F8A63A-C1A9-AB8D-180C-640F59545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4AA0B75D-F34D-B460-0D2C-BEDFB414907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22D07850-9105-D8D3-6C3C-265D192DA2DB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883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B24DE-668E-9D1F-645F-BD4354EF0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FA966C1C-3FC4-6053-19B4-169B4344F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53B53A02-D448-5536-66E7-AC5A010262F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4AE44071-363D-5839-26A6-08B84BC7444D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607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A66E-C81B-FA9B-77B7-6894AE8F3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DC132B36-624E-AFD8-3F0C-257F74134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5D87F846-41EB-C34E-2511-4654A1DF71C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0DACF3E3-2E67-472F-8BD3-89C3AD19F826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450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35E7-3E72-CD64-B532-9C4598B7B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A1C5034E-3AF3-BEAE-DCD7-0BBAE3D9F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8701943E-1832-AD98-3A44-973DAD4C0AB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313885D0-40EC-7D6F-AEF1-95E5D0407DFC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39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0894C-4DBC-F242-C981-47B050DC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>
            <a:extLst>
              <a:ext uri="{FF2B5EF4-FFF2-40B4-BE49-F238E27FC236}">
                <a16:creationId xmlns:a16="http://schemas.microsoft.com/office/drawing/2014/main" id="{1E775FFC-436D-7A42-9E4C-90C2ABAFC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156" name="PlaceHolder 2">
            <a:extLst>
              <a:ext uri="{FF2B5EF4-FFF2-40B4-BE49-F238E27FC236}">
                <a16:creationId xmlns:a16="http://schemas.microsoft.com/office/drawing/2014/main" id="{D3F0B02B-637A-8156-02B5-2F313E3F756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9680" y="4716000"/>
            <a:ext cx="5435640" cy="446508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rmAutofit/>
          </a:bodyPr>
          <a:lstStyle/>
          <a:p>
            <a:pPr marL="216000" indent="-216000">
              <a:buNone/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4F058C09-BFDE-5808-4C8B-5824FE5CFCF7}"/>
              </a:ext>
            </a:extLst>
          </p:cNvPr>
          <p:cNvSpPr/>
          <p:nvPr/>
        </p:nvSpPr>
        <p:spPr>
          <a:xfrm>
            <a:off x="3850560" y="9430200"/>
            <a:ext cx="2943000" cy="49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FF55FFE-B5A0-4290-A129-0A1431BD37B5}" type="slidenum">
              <a:rPr lang="es-E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5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028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34920" cy="452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/>
          </p:nvPr>
        </p:nvSpPr>
        <p:spPr>
          <a:xfrm>
            <a:off x="646560" y="1600200"/>
            <a:ext cx="34920" cy="215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/>
          </p:nvPr>
        </p:nvSpPr>
        <p:spPr>
          <a:xfrm>
            <a:off x="646560" y="3962880"/>
            <a:ext cx="34920" cy="215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redeterminad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028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E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34920" cy="452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46560" y="1600200"/>
            <a:ext cx="34920" cy="452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621"/>
          </a:bodyPr>
          <a:lstStyle/>
          <a:p>
            <a:pPr indent="0">
              <a:spcBef>
                <a:spcPts val="1417"/>
              </a:spcBef>
              <a:buNone/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028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71640" cy="452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85440" y="1600200"/>
            <a:ext cx="71640" cy="21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685440" y="3962880"/>
            <a:ext cx="71640" cy="21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1097028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71640" cy="452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85440" y="1600200"/>
            <a:ext cx="71640" cy="452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hyperlink" Target="https://doi.org/10.37230/CyTET.2021.M21.10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hyperlink" Target="https://oa.upm.es/51015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oa.upm.es/34999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hyperlink" Target="https://oa.upm.es/51018/" TargetMode="External"/><Relationship Id="rId10" Type="http://schemas.openxmlformats.org/officeDocument/2006/relationships/image" Target="../media/image36.jpe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35.jpeg"/><Relationship Id="rId14" Type="http://schemas.openxmlformats.org/officeDocument/2006/relationships/hyperlink" Target="https://oa.upm.es/71984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hyperlink" Target="https://vps181.cesvima.upm.es/re-hab/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portalweb.mitma.es/aplicaciones/portalweb/BarriosVulnerables" TargetMode="External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://oa.upm.es/5101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4.jpg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12.jpeg"/><Relationship Id="rId14" Type="http://schemas.openxmlformats.org/officeDocument/2006/relationships/hyperlink" Target="http://oa.upm.es/5101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edatos.consorciomadrono.es/dataverse/catalogos_barrios_vulnerable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hyperlink" Target="https://oa.upm.es/65954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.png"/><Relationship Id="rId7" Type="http://schemas.openxmlformats.org/officeDocument/2006/relationships/hyperlink" Target="https://oa.upm.es/51015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hyperlink" Target="https://oa.upm.es/65954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27.jpe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hyperlink" Target="https://oa.upm.es/65954/" TargetMode="External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31.emf"/><Relationship Id="rId5" Type="http://schemas.openxmlformats.org/officeDocument/2006/relationships/image" Target="../media/image5.png"/><Relationship Id="rId10" Type="http://schemas.openxmlformats.org/officeDocument/2006/relationships/image" Target="../media/image30.jpeg"/><Relationship Id="rId4" Type="http://schemas.openxmlformats.org/officeDocument/2006/relationships/hyperlink" Target="https://edatos.consorciomadrono.es/dataverse/catalogos_barrios_vulnerables" TargetMode="Externa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131"/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2209680" y="3393000"/>
            <a:ext cx="7769880" cy="182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 dirty="0">
                <a:solidFill>
                  <a:srgbClr val="A50021"/>
                </a:solidFill>
                <a:latin typeface="Arial"/>
                <a:ea typeface="DejaVu Sans"/>
              </a:rPr>
              <a:t>Datos de investigación: Experiencias, retos y oportunidades ante la reforma de la evaluación de la investigación</a:t>
            </a:r>
            <a:br>
              <a:rPr sz="1800" dirty="0"/>
            </a:br>
            <a:endParaRPr lang="es-ES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S" sz="2400" b="1" strike="noStrike" spc="-1" dirty="0">
                <a:solidFill>
                  <a:srgbClr val="A50021"/>
                </a:solidFill>
                <a:latin typeface="Calibri"/>
                <a:ea typeface="DejaVu Sans"/>
              </a:rPr>
              <a:t>Datos abiertos de los Catálogos de Barrios Vulnerables de España 1991, 2001 y 2011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-52560" y="5832000"/>
            <a:ext cx="12165840" cy="54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600" b="1" strike="noStrike" spc="-1">
                <a:solidFill>
                  <a:srgbClr val="A50021"/>
                </a:solidFill>
                <a:latin typeface="Calibri"/>
                <a:ea typeface="DejaVu Sans"/>
              </a:rPr>
              <a:t>Madrid, 24 de octubre de 2024</a:t>
            </a:r>
            <a:endParaRPr lang="es-E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Imagen 134"/>
          <p:cNvPicPr/>
          <p:nvPr/>
        </p:nvPicPr>
        <p:blipFill>
          <a:blip r:embed="rId4"/>
          <a:stretch/>
        </p:blipFill>
        <p:spPr>
          <a:xfrm>
            <a:off x="5040" y="6660000"/>
            <a:ext cx="12191400" cy="224640"/>
          </a:xfrm>
          <a:prstGeom prst="rect">
            <a:avLst/>
          </a:prstGeom>
          <a:ln w="0">
            <a:noFill/>
          </a:ln>
        </p:spPr>
      </p:pic>
      <p:pic>
        <p:nvPicPr>
          <p:cNvPr id="136" name="Imagen 135"/>
          <p:cNvPicPr/>
          <p:nvPr/>
        </p:nvPicPr>
        <p:blipFill>
          <a:blip r:embed="rId5"/>
          <a:stretch/>
        </p:blipFill>
        <p:spPr>
          <a:xfrm>
            <a:off x="5148000" y="1051560"/>
            <a:ext cx="2008440" cy="2008440"/>
          </a:xfrm>
          <a:prstGeom prst="rect">
            <a:avLst/>
          </a:prstGeom>
          <a:ln w="0">
            <a:noFill/>
          </a:ln>
        </p:spPr>
      </p:pic>
      <p:pic>
        <p:nvPicPr>
          <p:cNvPr id="137" name="Imagen 136"/>
          <p:cNvPicPr/>
          <p:nvPr/>
        </p:nvPicPr>
        <p:blipFill>
          <a:blip r:embed="rId6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260175-3507-32D2-D06F-9FF311FE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>
            <a:extLst>
              <a:ext uri="{FF2B5EF4-FFF2-40B4-BE49-F238E27FC236}">
                <a16:creationId xmlns:a16="http://schemas.microsoft.com/office/drawing/2014/main" id="{273BBC7B-8B7D-E486-8CF9-2BB6A15BF01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2D2CDCC5-CA3C-571F-BCF5-D932D374FCA2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549A20F4-D335-FF3D-8401-34C2F42558D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9FCACDE8-2322-ADCB-DEB4-C031DE1F603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935AE61B-EABB-10BB-E849-EA09C7B9B995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B731546E-A3B3-39E7-B3EF-31B489E85497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C3D3D81-3DD0-93CA-1087-A6382EBF78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r="70172" b="11047"/>
          <a:stretch/>
        </p:blipFill>
        <p:spPr>
          <a:xfrm>
            <a:off x="29520" y="1267080"/>
            <a:ext cx="3049107" cy="5092664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0DDE4071-3FBE-C0D7-C24A-8DEF2E49FCA3}"/>
              </a:ext>
            </a:extLst>
          </p:cNvPr>
          <p:cNvGrpSpPr>
            <a:grpSpLocks noChangeAspect="1"/>
          </p:cNvGrpSpPr>
          <p:nvPr/>
        </p:nvGrpSpPr>
        <p:grpSpPr>
          <a:xfrm>
            <a:off x="5523339" y="1341403"/>
            <a:ext cx="6606828" cy="4756962"/>
            <a:chOff x="641668" y="739086"/>
            <a:chExt cx="7226727" cy="520328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AD51D36-5DF7-ECB0-5D23-CFC8D8C38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605" y="739086"/>
              <a:ext cx="3544790" cy="2455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66E1F72F-3CF1-AFF0-A058-A029EDD43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68" y="748443"/>
              <a:ext cx="3544790" cy="246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8EC51902-AF49-B0E3-511B-D0779D113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1"/>
            <a:stretch/>
          </p:blipFill>
          <p:spPr bwMode="auto">
            <a:xfrm>
              <a:off x="641668" y="3474139"/>
              <a:ext cx="3544789" cy="2468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21CBB11-4A95-098A-C1D6-7499AEBF9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36"/>
            <a:stretch/>
          </p:blipFill>
          <p:spPr>
            <a:xfrm>
              <a:off x="4323604" y="3467315"/>
              <a:ext cx="3544789" cy="2475060"/>
            </a:xfrm>
            <a:prstGeom prst="rect">
              <a:avLst/>
            </a:prstGeom>
          </p:spPr>
        </p:pic>
      </p:grpSp>
      <p:pic>
        <p:nvPicPr>
          <p:cNvPr id="17" name="Imagen 7" descr="Texto, Carta&#10;&#10;Descripción generada automáticamente">
            <a:extLst>
              <a:ext uri="{FF2B5EF4-FFF2-40B4-BE49-F238E27FC236}">
                <a16:creationId xmlns:a16="http://schemas.microsoft.com/office/drawing/2014/main" id="{8736E7BB-2212-773E-8017-30CDE9AA582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5226" r="4353" b="3766"/>
          <a:stretch/>
        </p:blipFill>
        <p:spPr>
          <a:xfrm>
            <a:off x="3356008" y="3028495"/>
            <a:ext cx="1889949" cy="306986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2D8249A-E607-8C36-B07B-2AC043ED78B9}"/>
              </a:ext>
            </a:extLst>
          </p:cNvPr>
          <p:cNvSpPr txBox="1"/>
          <p:nvPr/>
        </p:nvSpPr>
        <p:spPr>
          <a:xfrm>
            <a:off x="3294889" y="6098364"/>
            <a:ext cx="43315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915969" algn="l"/>
              </a:tabLst>
            </a:pPr>
            <a:r>
              <a:rPr lang="es-ES" sz="800" b="0" dirty="0">
                <a:ea typeface="Verdana" panose="020B0604030504040204" pitchFamily="34" charset="0"/>
                <a:hlinkClick r:id="rId13"/>
              </a:rPr>
              <a:t>https://doi.org/10.37230/CyTET.2021.M21.10</a:t>
            </a:r>
            <a:r>
              <a:rPr lang="es-ES" sz="800" b="0" dirty="0"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B8D3E29-4E05-500B-56E2-EF94356AAE88}"/>
              </a:ext>
            </a:extLst>
          </p:cNvPr>
          <p:cNvSpPr txBox="1"/>
          <p:nvPr/>
        </p:nvSpPr>
        <p:spPr>
          <a:xfrm>
            <a:off x="9668789" y="6045287"/>
            <a:ext cx="354479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(Disponible en 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  <a:hlinkClick r:id="rId14"/>
              </a:rPr>
              <a:t>OA-UPM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)</a:t>
            </a:r>
            <a:endParaRPr lang="es-ES" sz="1100" b="1" u="sng" dirty="0">
              <a:latin typeface="Abadi Extra Light" panose="020B020402010402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B685055-F5D4-D12D-98CB-134E59C505B4}"/>
              </a:ext>
            </a:extLst>
          </p:cNvPr>
          <p:cNvSpPr txBox="1"/>
          <p:nvPr/>
        </p:nvSpPr>
        <p:spPr>
          <a:xfrm>
            <a:off x="6317052" y="6051822"/>
            <a:ext cx="354479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(Disponible en 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  <a:hlinkClick r:id="rId15"/>
              </a:rPr>
              <a:t>OA-UPM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)</a:t>
            </a:r>
            <a:endParaRPr lang="es-ES" sz="1100" b="1" u="sng" dirty="0">
              <a:latin typeface="Abadi Extra Light" panose="020B020402010402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254C9C-8A69-F50C-BF37-66F268D160A5}"/>
              </a:ext>
            </a:extLst>
          </p:cNvPr>
          <p:cNvSpPr txBox="1"/>
          <p:nvPr/>
        </p:nvSpPr>
        <p:spPr>
          <a:xfrm>
            <a:off x="6317052" y="3498513"/>
            <a:ext cx="354479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(Disponible en 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  <a:hlinkClick r:id="rId16"/>
              </a:rPr>
              <a:t>OA-UPM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)</a:t>
            </a:r>
            <a:endParaRPr lang="es-ES" sz="1100" b="1" u="sng" dirty="0">
              <a:latin typeface="Abadi Extra Light" panose="020B020402010402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6E2D5D9-374E-781B-3E9F-78FA5D0ADCE0}"/>
              </a:ext>
            </a:extLst>
          </p:cNvPr>
          <p:cNvSpPr txBox="1"/>
          <p:nvPr/>
        </p:nvSpPr>
        <p:spPr>
          <a:xfrm>
            <a:off x="9668789" y="3489966"/>
            <a:ext cx="354479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(Disponible en 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  <a:hlinkClick r:id="rId17"/>
              </a:rPr>
              <a:t>OA-UPM</a:t>
            </a:r>
            <a:r>
              <a:rPr lang="es-ES" sz="1100" b="0" i="0" dirty="0">
                <a:solidFill>
                  <a:srgbClr val="000000"/>
                </a:solidFill>
                <a:effectLst/>
                <a:latin typeface="Abadi Extra Light" panose="020B0204020104020204" pitchFamily="34" charset="0"/>
              </a:rPr>
              <a:t>)</a:t>
            </a:r>
            <a:endParaRPr lang="es-ES" sz="1100" b="1" u="sng" dirty="0">
              <a:latin typeface="Abadi Extra Light" panose="020B020402010402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D6573C-6B14-ED8E-645B-3CE7010C6E5B}"/>
              </a:ext>
            </a:extLst>
          </p:cNvPr>
          <p:cNvSpPr txBox="1"/>
          <p:nvPr/>
        </p:nvSpPr>
        <p:spPr>
          <a:xfrm>
            <a:off x="10629279" y="775697"/>
            <a:ext cx="147596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Arial Nova" panose="020B0504020202020204" pitchFamily="34" charset="0"/>
              </a:rPr>
              <a:t>DIFUSIÓN</a:t>
            </a:r>
          </a:p>
        </p:txBody>
      </p:sp>
    </p:spTree>
    <p:extLst>
      <p:ext uri="{BB962C8B-B14F-4D97-AF65-F5344CB8AC3E}">
        <p14:creationId xmlns:p14="http://schemas.microsoft.com/office/powerpoint/2010/main" val="427490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340BE-52D6-406D-AC25-DA663CDAD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>
            <a:extLst>
              <a:ext uri="{FF2B5EF4-FFF2-40B4-BE49-F238E27FC236}">
                <a16:creationId xmlns:a16="http://schemas.microsoft.com/office/drawing/2014/main" id="{B0CD0651-E3D7-C0DA-1DA6-0182721E42E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79051106-585A-65FF-EBE4-A2E888051BE4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3DFE9F7E-6EAF-5075-9808-73C5133C5BA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8C4570C5-5B5E-F82F-BAE9-6F7CAB29688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3DB7407F-D2CA-2E0A-034E-2BDF18B54302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26CE45E9-1CCC-43C0-CBA5-E8BACA7DD861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Imagen 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2A2522A-F534-4E66-A044-0E5757073C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"/>
          <a:stretch/>
        </p:blipFill>
        <p:spPr>
          <a:xfrm>
            <a:off x="8762675" y="1738845"/>
            <a:ext cx="3159935" cy="4142076"/>
          </a:xfrm>
          <a:prstGeom prst="rect">
            <a:avLst/>
          </a:prstGeom>
        </p:spPr>
      </p:pic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427BAE6-285C-4DA6-0E9A-231B82FDCF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4949"/>
          <a:stretch/>
        </p:blipFill>
        <p:spPr>
          <a:xfrm>
            <a:off x="5176408" y="1738846"/>
            <a:ext cx="3409595" cy="4142307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093710D-C1AA-D8F2-B967-36D34DD89F7E}"/>
              </a:ext>
            </a:extLst>
          </p:cNvPr>
          <p:cNvGrpSpPr/>
          <p:nvPr/>
        </p:nvGrpSpPr>
        <p:grpSpPr>
          <a:xfrm>
            <a:off x="1231449" y="1738845"/>
            <a:ext cx="3768291" cy="4142307"/>
            <a:chOff x="6995587" y="1104744"/>
            <a:chExt cx="2768288" cy="3043050"/>
          </a:xfrm>
        </p:grpSpPr>
        <p:pic>
          <p:nvPicPr>
            <p:cNvPr id="13" name="Imagen 12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204BE602-2737-EAEE-978C-006328BEB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87655"/>
            <a:stretch/>
          </p:blipFill>
          <p:spPr>
            <a:xfrm>
              <a:off x="6995587" y="1104744"/>
              <a:ext cx="2768288" cy="846604"/>
            </a:xfrm>
            <a:prstGeom prst="rect">
              <a:avLst/>
            </a:prstGeom>
          </p:spPr>
        </p:pic>
        <p:pic>
          <p:nvPicPr>
            <p:cNvPr id="14" name="Imagen 13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4148A812-F1D6-B7EA-2D11-3AA21EFB0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5719" b="32253"/>
            <a:stretch/>
          </p:blipFill>
          <p:spPr>
            <a:xfrm>
              <a:off x="6995587" y="1951348"/>
              <a:ext cx="2768288" cy="2196446"/>
            </a:xfrm>
            <a:prstGeom prst="rect">
              <a:avLst/>
            </a:prstGeom>
          </p:spPr>
        </p:pic>
      </p:grpSp>
      <p:sp>
        <p:nvSpPr>
          <p:cNvPr id="15" name="CuadroTexto 67">
            <a:extLst>
              <a:ext uri="{FF2B5EF4-FFF2-40B4-BE49-F238E27FC236}">
                <a16:creationId xmlns:a16="http://schemas.microsoft.com/office/drawing/2014/main" id="{4B985C51-28FF-3091-935F-C841695615E9}"/>
              </a:ext>
            </a:extLst>
          </p:cNvPr>
          <p:cNvSpPr txBox="1"/>
          <p:nvPr/>
        </p:nvSpPr>
        <p:spPr>
          <a:xfrm>
            <a:off x="5176407" y="1053029"/>
            <a:ext cx="3409595" cy="736054"/>
          </a:xfrm>
          <a:prstGeom prst="rect">
            <a:avLst/>
          </a:prstGeom>
          <a:noFill/>
          <a:ln w="63500">
            <a:noFill/>
            <a:prstDash val="sysDot"/>
          </a:ln>
        </p:spPr>
        <p:txBody>
          <a:bodyPr wrap="square" lIns="0" tIns="180000" rIns="0" bIns="180000"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</a:pPr>
            <a:r>
              <a:rPr lang="es-ES" sz="11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MIVAU. Observatorio de la Vulnerabilidad Urbana</a:t>
            </a:r>
            <a:br>
              <a:rPr lang="es-ES" sz="11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ES" sz="11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0"/>
              </a:rPr>
              <a:t>Visor del Catálogo de BBVV</a:t>
            </a:r>
            <a:endParaRPr lang="es-ES" sz="1100" dirty="0">
              <a:latin typeface="Arial Nova" panose="020B05040202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67">
            <a:extLst>
              <a:ext uri="{FF2B5EF4-FFF2-40B4-BE49-F238E27FC236}">
                <a16:creationId xmlns:a16="http://schemas.microsoft.com/office/drawing/2014/main" id="{ED9A02E3-AA5A-E27F-CA65-8C02CE2BAB72}"/>
              </a:ext>
            </a:extLst>
          </p:cNvPr>
          <p:cNvSpPr txBox="1"/>
          <p:nvPr/>
        </p:nvSpPr>
        <p:spPr>
          <a:xfrm>
            <a:off x="1231448" y="1053029"/>
            <a:ext cx="3768291" cy="736054"/>
          </a:xfrm>
          <a:prstGeom prst="rect">
            <a:avLst/>
          </a:prstGeom>
          <a:noFill/>
          <a:ln w="63500">
            <a:noFill/>
            <a:prstDash val="sysDot"/>
          </a:ln>
        </p:spPr>
        <p:txBody>
          <a:bodyPr wrap="square" lIns="0" tIns="180000" rIns="0" bIns="180000"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</a:pPr>
            <a:r>
              <a:rPr lang="es-ES" sz="1100" b="1" dirty="0" err="1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Dataverse</a:t>
            </a:r>
            <a:r>
              <a:rPr lang="es-ES" sz="11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los Catálogos de BBVV </a:t>
            </a:r>
            <a:br>
              <a:rPr lang="es-ES" sz="11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ES" sz="11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Consorcio Madroño. e-</a:t>
            </a:r>
            <a:r>
              <a:rPr lang="es-ES" sz="1100" dirty="0" err="1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4"/>
              </a:rPr>
              <a:t>cienciaDatos</a:t>
            </a:r>
            <a:endParaRPr lang="es-ES" sz="1100" dirty="0">
              <a:latin typeface="Arial Nova" panose="020B05040202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67">
            <a:extLst>
              <a:ext uri="{FF2B5EF4-FFF2-40B4-BE49-F238E27FC236}">
                <a16:creationId xmlns:a16="http://schemas.microsoft.com/office/drawing/2014/main" id="{AA2F7101-1780-B446-6175-187AB882C4BD}"/>
              </a:ext>
            </a:extLst>
          </p:cNvPr>
          <p:cNvSpPr txBox="1"/>
          <p:nvPr/>
        </p:nvSpPr>
        <p:spPr>
          <a:xfrm>
            <a:off x="8762673" y="1002791"/>
            <a:ext cx="3768291" cy="736054"/>
          </a:xfrm>
          <a:prstGeom prst="rect">
            <a:avLst/>
          </a:prstGeom>
          <a:noFill/>
          <a:ln w="63500">
            <a:noFill/>
            <a:prstDash val="sysDot"/>
          </a:ln>
        </p:spPr>
        <p:txBody>
          <a:bodyPr wrap="square" lIns="0" tIns="180000" rIns="0" bIns="180000">
            <a:spAutoFit/>
          </a:bodyPr>
          <a:lstStyle/>
          <a:p>
            <a:pPr lvl="0">
              <a:lnSpc>
                <a:spcPct val="115000"/>
              </a:lnSpc>
              <a:spcAft>
                <a:spcPts val="600"/>
              </a:spcAft>
            </a:pPr>
            <a:r>
              <a:rPr lang="es-ES" sz="11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re-hab</a:t>
            </a:r>
            <a:br>
              <a:rPr lang="es-ES" sz="11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ES" sz="11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1"/>
              </a:rPr>
              <a:t>Difusión de información de los proyectos</a:t>
            </a:r>
            <a:r>
              <a:rPr lang="es-ES" sz="11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F984124-1DB3-6287-19ED-50B4674131AE}"/>
              </a:ext>
            </a:extLst>
          </p:cNvPr>
          <p:cNvGrpSpPr/>
          <p:nvPr/>
        </p:nvGrpSpPr>
        <p:grpSpPr>
          <a:xfrm>
            <a:off x="112660" y="4226677"/>
            <a:ext cx="961133" cy="1654244"/>
            <a:chOff x="491367" y="1147234"/>
            <a:chExt cx="1165926" cy="2006719"/>
          </a:xfrm>
        </p:grpSpPr>
        <p:pic>
          <p:nvPicPr>
            <p:cNvPr id="19" name="Imagen 18" descr="Imagen que contiene Círculo&#10;&#10;Descripción generada automáticamente">
              <a:extLst>
                <a:ext uri="{FF2B5EF4-FFF2-40B4-BE49-F238E27FC236}">
                  <a16:creationId xmlns:a16="http://schemas.microsoft.com/office/drawing/2014/main" id="{12C744F9-712D-33B6-3A30-0EB98489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7" y="1147234"/>
              <a:ext cx="1165926" cy="116592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61DFB98B-0FA6-B4EE-717E-EB97110D0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1367" y="2516769"/>
              <a:ext cx="1158231" cy="637184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1EAD7C4-25FB-FD0B-1A14-9F609DBC7B93}"/>
              </a:ext>
            </a:extLst>
          </p:cNvPr>
          <p:cNvSpPr txBox="1"/>
          <p:nvPr/>
        </p:nvSpPr>
        <p:spPr>
          <a:xfrm>
            <a:off x="10629279" y="775697"/>
            <a:ext cx="147596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Arial Nova" panose="020B0504020202020204" pitchFamily="34" charset="0"/>
              </a:rPr>
              <a:t>DIFUSIÓN</a:t>
            </a:r>
          </a:p>
        </p:txBody>
      </p:sp>
    </p:spTree>
    <p:extLst>
      <p:ext uri="{BB962C8B-B14F-4D97-AF65-F5344CB8AC3E}">
        <p14:creationId xmlns:p14="http://schemas.microsoft.com/office/powerpoint/2010/main" val="7139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0C7E4-6F34-A8BC-3D2D-315727697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5A04B22F-C929-9697-304C-CFC275ABD678}"/>
              </a:ext>
            </a:extLst>
          </p:cNvPr>
          <p:cNvSpPr txBox="1"/>
          <p:nvPr/>
        </p:nvSpPr>
        <p:spPr>
          <a:xfrm>
            <a:off x="1335236" y="3251593"/>
            <a:ext cx="4464054" cy="1960155"/>
          </a:xfrm>
          <a:prstGeom prst="rect">
            <a:avLst/>
          </a:prstGeom>
          <a:ln w="38100">
            <a:solidFill>
              <a:srgbClr val="FF0000"/>
            </a:solidFill>
            <a:prstDash val="sysDot"/>
            <a:headEnd type="arrow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endParaRPr lang="es-ES" dirty="0"/>
          </a:p>
        </p:txBody>
      </p:sp>
      <p:pic>
        <p:nvPicPr>
          <p:cNvPr id="138" name="Imagen 137">
            <a:extLst>
              <a:ext uri="{FF2B5EF4-FFF2-40B4-BE49-F238E27FC236}">
                <a16:creationId xmlns:a16="http://schemas.microsoft.com/office/drawing/2014/main" id="{2FEDBDED-A2AF-9695-A300-52A1A336347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DA08573D-CB26-E61E-1433-C49600C23E4C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7C937B37-D32C-9214-80D0-78E438E150D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FD7A468D-8859-3032-6885-BADE31902D9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39CDFAC3-5D39-2DB5-324E-53DD8AE83727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ACD4F83D-BEB4-E460-486F-F60A1FB02699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29C124-5EE8-E9A0-E4D8-DFAD405CB2B1}"/>
              </a:ext>
            </a:extLst>
          </p:cNvPr>
          <p:cNvSpPr txBox="1"/>
          <p:nvPr/>
        </p:nvSpPr>
        <p:spPr>
          <a:xfrm>
            <a:off x="198198" y="4014954"/>
            <a:ext cx="7031334" cy="2442986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endParaRPr lang="es-ES" sz="1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67">
            <a:extLst>
              <a:ext uri="{FF2B5EF4-FFF2-40B4-BE49-F238E27FC236}">
                <a16:creationId xmlns:a16="http://schemas.microsoft.com/office/drawing/2014/main" id="{8F7CD928-3117-57AD-8BCA-6D2270DD1D00}"/>
              </a:ext>
            </a:extLst>
          </p:cNvPr>
          <p:cNvSpPr txBox="1"/>
          <p:nvPr/>
        </p:nvSpPr>
        <p:spPr>
          <a:xfrm>
            <a:off x="200027" y="4400880"/>
            <a:ext cx="6418944" cy="589860"/>
          </a:xfrm>
          <a:prstGeom prst="rect">
            <a:avLst/>
          </a:prstGeom>
          <a:noFill/>
          <a:ln w="63500">
            <a:noFill/>
            <a:prstDash val="sysDot"/>
          </a:ln>
        </p:spPr>
        <p:txBody>
          <a:bodyPr wrap="square" lIns="180000" tIns="180000" rIns="180000" bIns="180000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es-ES" sz="14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Producción</a:t>
            </a:r>
          </a:p>
        </p:txBody>
      </p:sp>
      <p:sp>
        <p:nvSpPr>
          <p:cNvPr id="5" name="1 Marcador de texto">
            <a:extLst>
              <a:ext uri="{FF2B5EF4-FFF2-40B4-BE49-F238E27FC236}">
                <a16:creationId xmlns:a16="http://schemas.microsoft.com/office/drawing/2014/main" id="{3DC3D8FD-DE45-4F84-C84E-1633B80F88C3}"/>
              </a:ext>
            </a:extLst>
          </p:cNvPr>
          <p:cNvSpPr txBox="1">
            <a:spLocks/>
          </p:cNvSpPr>
          <p:nvPr/>
        </p:nvSpPr>
        <p:spPr>
          <a:xfrm>
            <a:off x="1462236" y="4155997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1991</a:t>
            </a:r>
          </a:p>
        </p:txBody>
      </p:sp>
      <p:sp>
        <p:nvSpPr>
          <p:cNvPr id="6" name="1 Marcador de texto">
            <a:extLst>
              <a:ext uri="{FF2B5EF4-FFF2-40B4-BE49-F238E27FC236}">
                <a16:creationId xmlns:a16="http://schemas.microsoft.com/office/drawing/2014/main" id="{973B714A-3259-CDF2-7BBE-7B5AD4EE923D}"/>
              </a:ext>
            </a:extLst>
          </p:cNvPr>
          <p:cNvSpPr txBox="1">
            <a:spLocks/>
          </p:cNvSpPr>
          <p:nvPr/>
        </p:nvSpPr>
        <p:spPr>
          <a:xfrm>
            <a:off x="2725887" y="4155997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2001</a:t>
            </a:r>
          </a:p>
        </p:txBody>
      </p:sp>
      <p:sp>
        <p:nvSpPr>
          <p:cNvPr id="7" name="1 Marcador de texto">
            <a:extLst>
              <a:ext uri="{FF2B5EF4-FFF2-40B4-BE49-F238E27FC236}">
                <a16:creationId xmlns:a16="http://schemas.microsoft.com/office/drawing/2014/main" id="{1E02AA86-BD40-8BAF-F6BC-439077E78863}"/>
              </a:ext>
            </a:extLst>
          </p:cNvPr>
          <p:cNvSpPr txBox="1">
            <a:spLocks/>
          </p:cNvSpPr>
          <p:nvPr/>
        </p:nvSpPr>
        <p:spPr>
          <a:xfrm>
            <a:off x="3989538" y="4155997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</p:txBody>
      </p:sp>
      <p:sp>
        <p:nvSpPr>
          <p:cNvPr id="8" name="1 Marcador de texto">
            <a:extLst>
              <a:ext uri="{FF2B5EF4-FFF2-40B4-BE49-F238E27FC236}">
                <a16:creationId xmlns:a16="http://schemas.microsoft.com/office/drawing/2014/main" id="{354F4455-E125-A81C-B012-A2FB228133B4}"/>
              </a:ext>
            </a:extLst>
          </p:cNvPr>
          <p:cNvSpPr txBox="1">
            <a:spLocks/>
          </p:cNvSpPr>
          <p:nvPr/>
        </p:nvSpPr>
        <p:spPr>
          <a:xfrm>
            <a:off x="5942164" y="4155996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sp>
        <p:nvSpPr>
          <p:cNvPr id="9" name="CuadroTexto 67">
            <a:extLst>
              <a:ext uri="{FF2B5EF4-FFF2-40B4-BE49-F238E27FC236}">
                <a16:creationId xmlns:a16="http://schemas.microsoft.com/office/drawing/2014/main" id="{150EDA28-62FF-0C8D-6DFE-BA85BDD510A7}"/>
              </a:ext>
            </a:extLst>
          </p:cNvPr>
          <p:cNvSpPr txBox="1"/>
          <p:nvPr/>
        </p:nvSpPr>
        <p:spPr>
          <a:xfrm>
            <a:off x="200027" y="4014954"/>
            <a:ext cx="6418944" cy="589860"/>
          </a:xfrm>
          <a:prstGeom prst="rect">
            <a:avLst/>
          </a:prstGeom>
          <a:noFill/>
          <a:ln w="63500">
            <a:noFill/>
            <a:prstDash val="sysDot"/>
          </a:ln>
        </p:spPr>
        <p:txBody>
          <a:bodyPr wrap="square" lIns="180000" tIns="180000" rIns="180000" bIns="180000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es-ES" sz="14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Ediciones</a:t>
            </a:r>
          </a:p>
        </p:txBody>
      </p:sp>
      <p:sp>
        <p:nvSpPr>
          <p:cNvPr id="10" name="1 Marcador de texto">
            <a:extLst>
              <a:ext uri="{FF2B5EF4-FFF2-40B4-BE49-F238E27FC236}">
                <a16:creationId xmlns:a16="http://schemas.microsoft.com/office/drawing/2014/main" id="{79176ADC-5830-E277-9F82-576BD843B435}"/>
              </a:ext>
            </a:extLst>
          </p:cNvPr>
          <p:cNvSpPr txBox="1">
            <a:spLocks/>
          </p:cNvSpPr>
          <p:nvPr/>
        </p:nvSpPr>
        <p:spPr>
          <a:xfrm>
            <a:off x="1462236" y="4541923"/>
            <a:ext cx="1080000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1996</a:t>
            </a:r>
          </a:p>
        </p:txBody>
      </p:sp>
      <p:sp>
        <p:nvSpPr>
          <p:cNvPr id="11" name="1 Marcador de texto">
            <a:extLst>
              <a:ext uri="{FF2B5EF4-FFF2-40B4-BE49-F238E27FC236}">
                <a16:creationId xmlns:a16="http://schemas.microsoft.com/office/drawing/2014/main" id="{20DC56A1-3A9B-54FE-875C-FAC744BC9877}"/>
              </a:ext>
            </a:extLst>
          </p:cNvPr>
          <p:cNvSpPr txBox="1">
            <a:spLocks/>
          </p:cNvSpPr>
          <p:nvPr/>
        </p:nvSpPr>
        <p:spPr>
          <a:xfrm>
            <a:off x="2725887" y="4541923"/>
            <a:ext cx="1080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2008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2009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</a:p>
        </p:txBody>
      </p:sp>
      <p:sp>
        <p:nvSpPr>
          <p:cNvPr id="12" name="1 Marcador de texto">
            <a:extLst>
              <a:ext uri="{FF2B5EF4-FFF2-40B4-BE49-F238E27FC236}">
                <a16:creationId xmlns:a16="http://schemas.microsoft.com/office/drawing/2014/main" id="{5CD6652B-01CD-FE69-7BED-CA0BA826EA08}"/>
              </a:ext>
            </a:extLst>
          </p:cNvPr>
          <p:cNvSpPr txBox="1">
            <a:spLocks/>
          </p:cNvSpPr>
          <p:nvPr/>
        </p:nvSpPr>
        <p:spPr>
          <a:xfrm>
            <a:off x="3989538" y="4541923"/>
            <a:ext cx="1080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</p:txBody>
      </p:sp>
      <p:sp>
        <p:nvSpPr>
          <p:cNvPr id="13" name="1 Marcador de texto">
            <a:extLst>
              <a:ext uri="{FF2B5EF4-FFF2-40B4-BE49-F238E27FC236}">
                <a16:creationId xmlns:a16="http://schemas.microsoft.com/office/drawing/2014/main" id="{0F176869-168A-BF3F-B73B-58F418C52DDF}"/>
              </a:ext>
            </a:extLst>
          </p:cNvPr>
          <p:cNvSpPr txBox="1">
            <a:spLocks/>
          </p:cNvSpPr>
          <p:nvPr/>
        </p:nvSpPr>
        <p:spPr>
          <a:xfrm>
            <a:off x="5942164" y="4541922"/>
            <a:ext cx="1080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sp>
        <p:nvSpPr>
          <p:cNvPr id="14" name="1 Marcador de texto">
            <a:extLst>
              <a:ext uri="{FF2B5EF4-FFF2-40B4-BE49-F238E27FC236}">
                <a16:creationId xmlns:a16="http://schemas.microsoft.com/office/drawing/2014/main" id="{6B369DB1-12DF-D974-E113-9C4FA46DEEAF}"/>
              </a:ext>
            </a:extLst>
          </p:cNvPr>
          <p:cNvSpPr txBox="1">
            <a:spLocks/>
          </p:cNvSpPr>
          <p:nvPr/>
        </p:nvSpPr>
        <p:spPr>
          <a:xfrm>
            <a:off x="5942164" y="5787475"/>
            <a:ext cx="1080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Catastro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Renta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E014F13-6B7C-40AF-2EC3-31085433552E}"/>
              </a:ext>
            </a:extLst>
          </p:cNvPr>
          <p:cNvCxnSpPr/>
          <p:nvPr/>
        </p:nvCxnSpPr>
        <p:spPr>
          <a:xfrm>
            <a:off x="4445988" y="3938248"/>
            <a:ext cx="0" cy="266251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 Marcador de texto">
            <a:extLst>
              <a:ext uri="{FF2B5EF4-FFF2-40B4-BE49-F238E27FC236}">
                <a16:creationId xmlns:a16="http://schemas.microsoft.com/office/drawing/2014/main" id="{D338D89E-A879-9719-C5DB-5FFCE7B2D231}"/>
              </a:ext>
            </a:extLst>
          </p:cNvPr>
          <p:cNvSpPr txBox="1">
            <a:spLocks/>
          </p:cNvSpPr>
          <p:nvPr/>
        </p:nvSpPr>
        <p:spPr>
          <a:xfrm>
            <a:off x="1462236" y="5354573"/>
            <a:ext cx="555992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Censos de población y viviendas</a:t>
            </a:r>
          </a:p>
        </p:txBody>
      </p:sp>
      <p:sp>
        <p:nvSpPr>
          <p:cNvPr id="17" name="1 Marcador de texto">
            <a:extLst>
              <a:ext uri="{FF2B5EF4-FFF2-40B4-BE49-F238E27FC236}">
                <a16:creationId xmlns:a16="http://schemas.microsoft.com/office/drawing/2014/main" id="{0A876209-13ED-F985-B979-184499462A22}"/>
              </a:ext>
            </a:extLst>
          </p:cNvPr>
          <p:cNvSpPr txBox="1">
            <a:spLocks/>
          </p:cNvSpPr>
          <p:nvPr/>
        </p:nvSpPr>
        <p:spPr>
          <a:xfrm>
            <a:off x="2221723" y="5701831"/>
            <a:ext cx="10800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Universal</a:t>
            </a:r>
          </a:p>
        </p:txBody>
      </p:sp>
      <p:sp>
        <p:nvSpPr>
          <p:cNvPr id="18" name="1 Marcador de texto">
            <a:extLst>
              <a:ext uri="{FF2B5EF4-FFF2-40B4-BE49-F238E27FC236}">
                <a16:creationId xmlns:a16="http://schemas.microsoft.com/office/drawing/2014/main" id="{88B591C8-BA00-A486-5F0D-4C2E3CE515D2}"/>
              </a:ext>
            </a:extLst>
          </p:cNvPr>
          <p:cNvSpPr txBox="1">
            <a:spLocks/>
          </p:cNvSpPr>
          <p:nvPr/>
        </p:nvSpPr>
        <p:spPr>
          <a:xfrm>
            <a:off x="3989538" y="5701831"/>
            <a:ext cx="10800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09B65A9-DC63-819C-EEA4-E9563241C6B9}"/>
              </a:ext>
            </a:extLst>
          </p:cNvPr>
          <p:cNvSpPr txBox="1"/>
          <p:nvPr/>
        </p:nvSpPr>
        <p:spPr>
          <a:xfrm>
            <a:off x="277361" y="743242"/>
            <a:ext cx="7182437" cy="307777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 Black" panose="020B0A04020102020204" pitchFamily="34" charset="0"/>
              </a:rPr>
              <a:t>CATÁLOGOS DE BARRIOS VULNERABLES (BBVV)</a:t>
            </a:r>
          </a:p>
        </p:txBody>
      </p:sp>
      <p:sp>
        <p:nvSpPr>
          <p:cNvPr id="20" name="CuadroTexto 67">
            <a:extLst>
              <a:ext uri="{FF2B5EF4-FFF2-40B4-BE49-F238E27FC236}">
                <a16:creationId xmlns:a16="http://schemas.microsoft.com/office/drawing/2014/main" id="{4772DFB9-6AAD-6414-4AD4-4D6F3D0436EC}"/>
              </a:ext>
            </a:extLst>
          </p:cNvPr>
          <p:cNvSpPr txBox="1"/>
          <p:nvPr/>
        </p:nvSpPr>
        <p:spPr>
          <a:xfrm>
            <a:off x="277361" y="1012919"/>
            <a:ext cx="7917543" cy="2059493"/>
          </a:xfrm>
          <a:prstGeom prst="rect">
            <a:avLst/>
          </a:prstGeom>
          <a:noFill/>
          <a:ln w="63500">
            <a:noFill/>
            <a:prstDash val="sysDot"/>
          </a:ln>
        </p:spPr>
        <p:txBody>
          <a:bodyPr wrap="square" lIns="180000" tIns="180000" rIns="180000" bIns="180000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es-ES" sz="1400" b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Objetivos del proyecto:</a:t>
            </a:r>
          </a:p>
          <a:p>
            <a:pPr marL="363538" indent="-363538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−"/>
            </a:pPr>
            <a:r>
              <a:rPr lang="es-ES" sz="14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Analizar la vulnerabilidad urbana desde una perspectiva urbanística en las ciudades españolas mayores de 50.000 habitantes y capitales de provincia. </a:t>
            </a:r>
          </a:p>
          <a:p>
            <a:pPr marL="363538" indent="-363538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−"/>
            </a:pPr>
            <a:r>
              <a:rPr lang="es-ES" sz="14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Localizar y caracterizar aquellos barrios en los que las condiciones de la población residente sean sensiblemente peores que las del conjunto de la población española.</a:t>
            </a:r>
          </a:p>
          <a:p>
            <a:pPr marL="363538" indent="-363538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−"/>
            </a:pPr>
            <a:r>
              <a:rPr lang="es-ES" sz="1400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Poner a disposición del público general todos los datos producidos.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EB15CFF-85BE-D22E-911D-0B4601C30412}"/>
              </a:ext>
            </a:extLst>
          </p:cNvPr>
          <p:cNvGrpSpPr/>
          <p:nvPr/>
        </p:nvGrpSpPr>
        <p:grpSpPr>
          <a:xfrm>
            <a:off x="7613067" y="3265794"/>
            <a:ext cx="4318472" cy="3695046"/>
            <a:chOff x="7786517" y="1972235"/>
            <a:chExt cx="4318472" cy="3695046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356C697A-7FE5-91AF-E981-E76617E27934}"/>
                </a:ext>
              </a:extLst>
            </p:cNvPr>
            <p:cNvSpPr/>
            <p:nvPr/>
          </p:nvSpPr>
          <p:spPr>
            <a:xfrm>
              <a:off x="7867776" y="1972235"/>
              <a:ext cx="4220313" cy="3695046"/>
            </a:xfrm>
            <a:prstGeom prst="rect">
              <a:avLst/>
            </a:prstGeom>
            <a:noFill/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67">
              <a:extLst>
                <a:ext uri="{FF2B5EF4-FFF2-40B4-BE49-F238E27FC236}">
                  <a16:creationId xmlns:a16="http://schemas.microsoft.com/office/drawing/2014/main" id="{EED8D844-183C-6005-4EFF-7A8C2D8025AA}"/>
                </a:ext>
              </a:extLst>
            </p:cNvPr>
            <p:cNvSpPr txBox="1"/>
            <p:nvPr/>
          </p:nvSpPr>
          <p:spPr>
            <a:xfrm>
              <a:off x="7786517" y="3771423"/>
              <a:ext cx="4318472" cy="1578848"/>
            </a:xfrm>
            <a:prstGeom prst="rect">
              <a:avLst/>
            </a:prstGeom>
            <a:noFill/>
            <a:ln w="63500">
              <a:noFill/>
              <a:prstDash val="sysDot"/>
            </a:ln>
          </p:spPr>
          <p:txBody>
            <a:bodyPr wrap="square" lIns="90000" tIns="180000" rIns="90000" bIns="18000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477"/>
                </a:spcAft>
              </a:pPr>
              <a:r>
                <a:rPr lang="es-ES" sz="1100" b="1" dirty="0">
                  <a:latin typeface="Arial Nova" panose="020B050402020202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Créditos Catálogos 1991-2001-2011:</a:t>
              </a:r>
            </a:p>
            <a:p>
              <a:pPr>
                <a:lnSpc>
                  <a:spcPct val="115000"/>
                </a:lnSpc>
                <a:spcAft>
                  <a:spcPts val="477"/>
                </a:spcAft>
              </a:pP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Convenios MIVAU-UPM desde 1996. Dirección: Agustín Hernández Aja (UPM). Coordinación MIVAU: Eduardo de Santiago. </a:t>
              </a: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</a:rPr>
                <a:t>Créditos de los equipos de trabajo de cada Catálogo en: </a:t>
              </a:r>
              <a:r>
                <a:rPr lang="es-ES" sz="1100" i="1" dirty="0">
                  <a:latin typeface="Arial Nova" panose="020B0504020202020204" pitchFamily="34" charset="0"/>
                  <a:ea typeface="Verdana" panose="020B0604030504040204" pitchFamily="34" charset="0"/>
                </a:rPr>
                <a:t>Barrios vulnerables de las grandes ciudades españolas. 1991/ 2001/ 2011</a:t>
              </a: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</a:rPr>
                <a:t>. </a:t>
              </a: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  <a:hlinkClick r:id="rId7"/>
                </a:rPr>
                <a:t>http://oa.upm.es/51015</a:t>
              </a: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E39CF892-D156-36E7-8FF0-8029DE05B4B0}"/>
                </a:ext>
              </a:extLst>
            </p:cNvPr>
            <p:cNvSpPr txBox="1"/>
            <p:nvPr/>
          </p:nvSpPr>
          <p:spPr>
            <a:xfrm>
              <a:off x="7788613" y="2334175"/>
              <a:ext cx="4310978" cy="156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100" b="1" dirty="0">
                  <a:latin typeface="Arial Nova" panose="020B0504020202020204" pitchFamily="34" charset="0"/>
                  <a:ea typeface="Verdana" panose="020B0604030504040204" pitchFamily="34" charset="0"/>
                </a:rPr>
                <a:t>CONVENIOS MIVIAU – UPM</a:t>
              </a:r>
              <a:br>
                <a:rPr lang="es-ES" sz="1100" b="1" dirty="0">
                  <a:latin typeface="Arial Nova" panose="020B0504020202020204" pitchFamily="34" charset="0"/>
                  <a:ea typeface="Verdana" panose="020B0604030504040204" pitchFamily="34" charset="0"/>
                </a:rPr>
              </a:br>
              <a:r>
                <a:rPr lang="es-ES" sz="1100" b="1" dirty="0">
                  <a:latin typeface="Arial Nova" panose="020B0504020202020204" pitchFamily="34" charset="0"/>
                  <a:ea typeface="Verdana" panose="020B0604030504040204" pitchFamily="34" charset="0"/>
                </a:rPr>
                <a:t>OBSERVATORIO DE LA VULNERABILIDAD URBANA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s-ES" sz="1100" b="1" dirty="0">
                  <a:latin typeface="Arial Nova" panose="020B0504020202020204" pitchFamily="34" charset="0"/>
                  <a:ea typeface="Verdana" panose="020B0604030504040204" pitchFamily="34" charset="0"/>
                </a:rPr>
                <a:t>Equipo de trabajo Catálogo 2021</a:t>
              </a:r>
            </a:p>
            <a:p>
              <a:r>
                <a:rPr lang="es-ES" sz="1100" b="1" dirty="0">
                  <a:latin typeface="Arial Nova" panose="020B0504020202020204" pitchFamily="34" charset="0"/>
                  <a:ea typeface="Verdana" panose="020B0604030504040204" pitchFamily="34" charset="0"/>
                </a:rPr>
                <a:t>UPM: </a:t>
              </a: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</a:rPr>
                <a:t>Agustín Hernández Aja / Iván Rodríguez Suárez / Lucas Álvarez del Valle / Andrés Viedma </a:t>
              </a:r>
              <a:r>
                <a:rPr lang="es-ES" sz="1100" dirty="0" err="1">
                  <a:latin typeface="Arial Nova" panose="020B0504020202020204" pitchFamily="34" charset="0"/>
                  <a:ea typeface="Verdana" panose="020B0604030504040204" pitchFamily="34" charset="0"/>
                </a:rPr>
                <a:t>Guiard</a:t>
              </a: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</a:rPr>
                <a:t> / Ainara Martínez Solano / Luis Jorge Martín de la Cuesta</a:t>
              </a:r>
            </a:p>
            <a:p>
              <a:pPr>
                <a:lnSpc>
                  <a:spcPct val="150000"/>
                </a:lnSpc>
              </a:pPr>
              <a:r>
                <a:rPr lang="es-ES" sz="1100" b="1" dirty="0">
                  <a:latin typeface="Arial Nova" panose="020B0504020202020204" pitchFamily="34" charset="0"/>
                  <a:ea typeface="Verdana" panose="020B0604030504040204" pitchFamily="34" charset="0"/>
                </a:rPr>
                <a:t>MIVAU: </a:t>
              </a:r>
              <a:r>
                <a:rPr lang="es-ES" sz="1100" dirty="0">
                  <a:latin typeface="Arial Nova" panose="020B0504020202020204" pitchFamily="34" charset="0"/>
                  <a:ea typeface="Verdana" panose="020B0604030504040204" pitchFamily="34" charset="0"/>
                </a:rPr>
                <a:t>Eduardo de Santiago Rodríguez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CABDF3B-28F8-B6B4-00FD-BA6F180374E2}"/>
              </a:ext>
            </a:extLst>
          </p:cNvPr>
          <p:cNvGrpSpPr>
            <a:grpSpLocks noChangeAspect="1"/>
          </p:cNvGrpSpPr>
          <p:nvPr/>
        </p:nvGrpSpPr>
        <p:grpSpPr>
          <a:xfrm>
            <a:off x="7773489" y="635260"/>
            <a:ext cx="4220313" cy="893801"/>
            <a:chOff x="7773489" y="793334"/>
            <a:chExt cx="4755691" cy="1007186"/>
          </a:xfrm>
        </p:grpSpPr>
        <p:pic>
          <p:nvPicPr>
            <p:cNvPr id="26" name="Imagen 25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CE3C7517-77D8-5F22-ABF8-CF47984F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0058" y="793334"/>
              <a:ext cx="2169122" cy="1007186"/>
            </a:xfrm>
            <a:prstGeom prst="rect">
              <a:avLst/>
            </a:prstGeom>
          </p:spPr>
        </p:pic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FB004EF0-0C86-D6A9-8604-80984557E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73489" y="902801"/>
              <a:ext cx="2675148" cy="766597"/>
            </a:xfrm>
            <a:prstGeom prst="rect">
              <a:avLst/>
            </a:prstGeom>
          </p:spPr>
        </p:pic>
      </p:grpSp>
      <p:sp>
        <p:nvSpPr>
          <p:cNvPr id="28" name="1 Marcador de texto">
            <a:extLst>
              <a:ext uri="{FF2B5EF4-FFF2-40B4-BE49-F238E27FC236}">
                <a16:creationId xmlns:a16="http://schemas.microsoft.com/office/drawing/2014/main" id="{FF25E4A7-42BE-039C-A126-23AEDBACF80C}"/>
              </a:ext>
            </a:extLst>
          </p:cNvPr>
          <p:cNvSpPr txBox="1">
            <a:spLocks/>
          </p:cNvSpPr>
          <p:nvPr/>
        </p:nvSpPr>
        <p:spPr>
          <a:xfrm>
            <a:off x="1462236" y="3376960"/>
            <a:ext cx="415339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Datos abiertos e-</a:t>
            </a:r>
            <a:r>
              <a:rPr lang="es-ES" sz="13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cienciaDatos</a:t>
            </a:r>
            <a:endParaRPr lang="es-ES" sz="1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https://edatos.consorciomadrono.es/dataverse/catalogos_barrios_vulnerables</a:t>
            </a:r>
            <a:endParaRPr lang="es-ES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1 Marcador de texto">
            <a:extLst>
              <a:ext uri="{FF2B5EF4-FFF2-40B4-BE49-F238E27FC236}">
                <a16:creationId xmlns:a16="http://schemas.microsoft.com/office/drawing/2014/main" id="{5730223C-A61A-7393-1B61-F936C13EB8DF}"/>
              </a:ext>
            </a:extLst>
          </p:cNvPr>
          <p:cNvSpPr txBox="1">
            <a:spLocks/>
          </p:cNvSpPr>
          <p:nvPr/>
        </p:nvSpPr>
        <p:spPr>
          <a:xfrm>
            <a:off x="5107638" y="4536711"/>
            <a:ext cx="583450" cy="46166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9C7880A5-BB87-A18A-62C4-D43882CD39FC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5399363" y="3777070"/>
            <a:ext cx="0" cy="759641"/>
          </a:xfrm>
          <a:prstGeom prst="line">
            <a:avLst/>
          </a:prstGeom>
          <a:ln w="15875">
            <a:solidFill>
              <a:schemeClr val="tx1"/>
            </a:solidFill>
            <a:prstDash val="sysDot"/>
            <a:headEnd type="arrow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34">
            <a:extLst>
              <a:ext uri="{FF2B5EF4-FFF2-40B4-BE49-F238E27FC236}">
                <a16:creationId xmlns:a16="http://schemas.microsoft.com/office/drawing/2014/main" id="{A7C97B5C-7184-45F3-82E8-32A57BED4EEB}"/>
              </a:ext>
            </a:extLst>
          </p:cNvPr>
          <p:cNvSpPr txBox="1"/>
          <p:nvPr/>
        </p:nvSpPr>
        <p:spPr>
          <a:xfrm>
            <a:off x="7613067" y="1549970"/>
            <a:ext cx="4313074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200" b="1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AUTORES DATAVERSE BBVV 91-01-11</a:t>
            </a:r>
          </a:p>
          <a:p>
            <a:pPr algn="just">
              <a:spcAft>
                <a:spcPts val="600"/>
              </a:spcAft>
            </a:pPr>
            <a:r>
              <a:rPr lang="es-ES" sz="1200" b="1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GIAU+S UPM. </a:t>
            </a:r>
            <a:r>
              <a:rPr lang="es-ES" sz="1200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Grupo de Investigación en Arquitectura, Urbanismo y Sostenibilidad: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Iván Rodríguez Suárez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José Manuel Gómez Giménez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Agustín Hernández Aja</a:t>
            </a:r>
          </a:p>
          <a:p>
            <a:pPr algn="just">
              <a:spcAft>
                <a:spcPts val="600"/>
              </a:spcAft>
            </a:pPr>
            <a:r>
              <a:rPr lang="es-ES" sz="1200" b="1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Biblioteca Rectorado UPM</a:t>
            </a:r>
            <a:r>
              <a:rPr lang="es-ES" sz="1200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Proyectos Digitales: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José Ignacio González </a:t>
            </a:r>
            <a:r>
              <a:rPr lang="es-ES" sz="1200" dirty="0" err="1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González</a:t>
            </a:r>
            <a:endParaRPr lang="es-ES" sz="1200" dirty="0">
              <a:latin typeface="Arial Nova" panose="020B05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BE6FF266-75F6-DA42-E06F-A80A82E8F2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9471" y="2196684"/>
            <a:ext cx="1643969" cy="6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95F38B-B5D6-8F6E-27E4-D07CAE1FE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>
            <a:extLst>
              <a:ext uri="{FF2B5EF4-FFF2-40B4-BE49-F238E27FC236}">
                <a16:creationId xmlns:a16="http://schemas.microsoft.com/office/drawing/2014/main" id="{227703F0-AC99-663D-9C44-B024C1BC042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22D564D7-8BF5-83A0-79E6-EE5999BD5C49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91A22F13-02D6-A3B1-385D-42B01227E8C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F3D3AEAD-8729-D05E-6AFB-FC78C060863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D1BE03B0-F8F3-4E8C-8796-5217EB135560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A0FDC80E-E05D-4FEE-B26F-2116BED19FF8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C202DA6D-9ED4-CBDA-84BE-D105FE6FA0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6" t="25115" b="17675"/>
          <a:stretch/>
        </p:blipFill>
        <p:spPr>
          <a:xfrm>
            <a:off x="6079405" y="1221515"/>
            <a:ext cx="3155264" cy="2554678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1C0606DB-FEA0-6A1C-A1AD-82C7E30BE3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2099" r="50035" b="61673"/>
          <a:stretch/>
        </p:blipFill>
        <p:spPr>
          <a:xfrm>
            <a:off x="6080984" y="3776195"/>
            <a:ext cx="2943621" cy="1171181"/>
          </a:xfrm>
          <a:prstGeom prst="rect">
            <a:avLst/>
          </a:prstGeom>
        </p:spPr>
      </p:pic>
      <p:pic>
        <p:nvPicPr>
          <p:cNvPr id="13" name="Imagen 12" descr="Tabla&#10;&#10;Descripción generada automáticamente">
            <a:extLst>
              <a:ext uri="{FF2B5EF4-FFF2-40B4-BE49-F238E27FC236}">
                <a16:creationId xmlns:a16="http://schemas.microsoft.com/office/drawing/2014/main" id="{45A48D6E-9068-42A7-0E95-80C306633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12815" r="50481" b="10906"/>
          <a:stretch/>
        </p:blipFill>
        <p:spPr>
          <a:xfrm>
            <a:off x="3064572" y="3170384"/>
            <a:ext cx="3029839" cy="3406203"/>
          </a:xfrm>
          <a:prstGeom prst="rect">
            <a:avLst/>
          </a:prstGeom>
        </p:spPr>
      </p:pic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DEC5EC97-9808-095F-F693-0EAAC7BCFA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3721" r="53879" b="55684"/>
          <a:stretch/>
        </p:blipFill>
        <p:spPr>
          <a:xfrm>
            <a:off x="167792" y="3344197"/>
            <a:ext cx="2773640" cy="1366165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60B1ED45-CFB4-9BE3-A641-3AF893B177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6" t="38953" r="3326" b="16684"/>
          <a:stretch/>
        </p:blipFill>
        <p:spPr>
          <a:xfrm>
            <a:off x="3064572" y="1189413"/>
            <a:ext cx="3029839" cy="1980970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175477FD-AD20-66F1-97F8-B7D224A7BA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6" t="38954" r="3326" b="12791"/>
          <a:stretch/>
        </p:blipFill>
        <p:spPr>
          <a:xfrm>
            <a:off x="134379" y="1189413"/>
            <a:ext cx="3029839" cy="2154784"/>
          </a:xfrm>
          <a:prstGeom prst="rect">
            <a:avLst/>
          </a:prstGeom>
        </p:spPr>
      </p:pic>
      <p:sp>
        <p:nvSpPr>
          <p:cNvPr id="10" name="1 Marcador de texto">
            <a:extLst>
              <a:ext uri="{FF2B5EF4-FFF2-40B4-BE49-F238E27FC236}">
                <a16:creationId xmlns:a16="http://schemas.microsoft.com/office/drawing/2014/main" id="{CF06AF76-50D3-E2D7-DDBF-E0F0848AD805}"/>
              </a:ext>
            </a:extLst>
          </p:cNvPr>
          <p:cNvSpPr txBox="1">
            <a:spLocks/>
          </p:cNvSpPr>
          <p:nvPr/>
        </p:nvSpPr>
        <p:spPr>
          <a:xfrm>
            <a:off x="295258" y="760328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1991</a:t>
            </a:r>
          </a:p>
        </p:txBody>
      </p:sp>
      <p:sp>
        <p:nvSpPr>
          <p:cNvPr id="12" name="1 Marcador de texto">
            <a:extLst>
              <a:ext uri="{FF2B5EF4-FFF2-40B4-BE49-F238E27FC236}">
                <a16:creationId xmlns:a16="http://schemas.microsoft.com/office/drawing/2014/main" id="{8BFA7D22-A4AF-D1B3-0080-A129BB052603}"/>
              </a:ext>
            </a:extLst>
          </p:cNvPr>
          <p:cNvSpPr txBox="1">
            <a:spLocks/>
          </p:cNvSpPr>
          <p:nvPr/>
        </p:nvSpPr>
        <p:spPr>
          <a:xfrm>
            <a:off x="3232956" y="759879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2001</a:t>
            </a:r>
          </a:p>
        </p:txBody>
      </p:sp>
      <p:sp>
        <p:nvSpPr>
          <p:cNvPr id="14" name="1 Marcador de texto">
            <a:extLst>
              <a:ext uri="{FF2B5EF4-FFF2-40B4-BE49-F238E27FC236}">
                <a16:creationId xmlns:a16="http://schemas.microsoft.com/office/drawing/2014/main" id="{13F42F8D-3497-1940-6124-9360154EA99F}"/>
              </a:ext>
            </a:extLst>
          </p:cNvPr>
          <p:cNvSpPr txBox="1">
            <a:spLocks/>
          </p:cNvSpPr>
          <p:nvPr/>
        </p:nvSpPr>
        <p:spPr>
          <a:xfrm>
            <a:off x="6170654" y="760328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</p:txBody>
      </p:sp>
      <p:sp>
        <p:nvSpPr>
          <p:cNvPr id="16" name="1 Marcador de texto">
            <a:extLst>
              <a:ext uri="{FF2B5EF4-FFF2-40B4-BE49-F238E27FC236}">
                <a16:creationId xmlns:a16="http://schemas.microsoft.com/office/drawing/2014/main" id="{E3B47F52-939E-53A0-CD60-02AD9CD3F2D5}"/>
              </a:ext>
            </a:extLst>
          </p:cNvPr>
          <p:cNvSpPr txBox="1">
            <a:spLocks/>
          </p:cNvSpPr>
          <p:nvPr/>
        </p:nvSpPr>
        <p:spPr>
          <a:xfrm>
            <a:off x="9108352" y="759879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13F4599-7517-BEA1-F7C3-92A2680CA0E9}"/>
              </a:ext>
            </a:extLst>
          </p:cNvPr>
          <p:cNvSpPr txBox="1"/>
          <p:nvPr/>
        </p:nvSpPr>
        <p:spPr>
          <a:xfrm>
            <a:off x="9009598" y="1209583"/>
            <a:ext cx="2943621" cy="2844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s-ES_tradnl" sz="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es-ES_tradnl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irección y coordinación del trabajo:</a:t>
            </a:r>
            <a:endParaRPr lang="es-ES" sz="5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Agustín Hernández Aja. 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Doctor arquitecto. Catedrático del DUyOT, UPM.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Iván Rodríguez Suárez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Doctor Arquitecto. Profesor ayudante doctor DUyOT, UPM.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es-ES_tradnl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Redactores</a:t>
            </a:r>
            <a:r>
              <a:rPr lang="es-ES_tradnl" sz="5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s-ES_tradnl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" sz="5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Agustín Hernández Aja</a:t>
            </a:r>
            <a:r>
              <a:rPr lang="es-ES" sz="55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Doctor arquitecto. Catedrático.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Iván Rodríguez Suárez</a:t>
            </a:r>
            <a:r>
              <a:rPr lang="es-ES" sz="55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Doctor Arquitecto. Profesor ayudante doctor.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Lucas Álvarez del Valle</a:t>
            </a:r>
            <a:r>
              <a:rPr lang="es-ES" sz="55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Arquitecto y máster en Planeamiento Urbano y Territorial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Andrés Viedma </a:t>
            </a:r>
            <a:r>
              <a:rPr lang="es-ES" sz="550" b="1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Guiard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Arquitecto y máster en Planeamiento Urbano y Territorial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Ainara Martínez Solano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Arquitecta. Investigadora.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Luis Jorge Martín de la Cuesta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Estudiante de Grado en Fundamentos en Arquitectura. Investigador en formación.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Ana Diez Bermejo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Doctora Arquitecta. Investigadora.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 parte del Ministerio de Transportes Movilidad y Agenda Urbana: 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María Teresa Verdú Martínez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Directora General de Agenda Urbana y Arquitectura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pt-PT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Nuria Matarredonda Desantes</a:t>
            </a:r>
            <a:r>
              <a:rPr lang="pt-PT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Directora General de Agenda Urbana y Arquitectura</a:t>
            </a:r>
            <a:endParaRPr lang="es-ES" sz="5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Sonia Hernández </a:t>
            </a:r>
            <a:r>
              <a:rPr lang="es-ES" sz="550" b="1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Partal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Subdirectora General de Políticas Urbanas.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Ángela de la Cruz Mera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Subdirectora General de Políticas Urbanas.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Eduardo de Santiago Rodríguez 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(Coordinación del trabajo). Doctor arquitecto, Consejero Técnico de Suelo. Subdirección General de Políticas Urbanas.</a:t>
            </a:r>
          </a:p>
          <a:p>
            <a:pPr marL="85725" lvl="0" algn="just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Ana Cuadrado García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Arquitecta. Subdirección General de Políticas Urbanas.</a:t>
            </a:r>
          </a:p>
          <a:p>
            <a:pPr marL="85725">
              <a:spcBef>
                <a:spcPts val="200"/>
              </a:spcBef>
              <a:spcAft>
                <a:spcPts val="200"/>
              </a:spcAft>
            </a:pPr>
            <a:r>
              <a:rPr lang="es-ES" sz="55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María Consuelo Jiménez Renedo</a:t>
            </a:r>
            <a:r>
              <a:rPr lang="es-ES" sz="5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Subdirección General de Políticas Urbanas.</a:t>
            </a:r>
            <a:endParaRPr lang="es-ES" sz="55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02C1FD4-0926-6324-D0C5-577B73F933CD}"/>
              </a:ext>
            </a:extLst>
          </p:cNvPr>
          <p:cNvSpPr txBox="1"/>
          <p:nvPr/>
        </p:nvSpPr>
        <p:spPr>
          <a:xfrm>
            <a:off x="196366" y="668601"/>
            <a:ext cx="8856813" cy="5907986"/>
          </a:xfrm>
          <a:prstGeom prst="rect">
            <a:avLst/>
          </a:prstGeom>
          <a:ln w="38100">
            <a:solidFill>
              <a:srgbClr val="FF0000"/>
            </a:solidFill>
            <a:prstDash val="sysDot"/>
            <a:headEnd type="arrow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endParaRPr lang="es-ES" dirty="0"/>
          </a:p>
        </p:txBody>
      </p:sp>
      <p:sp>
        <p:nvSpPr>
          <p:cNvPr id="26" name="1 Marcador de texto">
            <a:extLst>
              <a:ext uri="{FF2B5EF4-FFF2-40B4-BE49-F238E27FC236}">
                <a16:creationId xmlns:a16="http://schemas.microsoft.com/office/drawing/2014/main" id="{668582C1-5463-0CCA-5F32-6EBFDA631806}"/>
              </a:ext>
            </a:extLst>
          </p:cNvPr>
          <p:cNvSpPr txBox="1">
            <a:spLocks/>
          </p:cNvSpPr>
          <p:nvPr/>
        </p:nvSpPr>
        <p:spPr>
          <a:xfrm>
            <a:off x="4809220" y="6019515"/>
            <a:ext cx="415339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Datos abiertos e-</a:t>
            </a:r>
            <a:r>
              <a:rPr lang="es-ES" sz="13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cienciaDatos</a:t>
            </a:r>
            <a:endParaRPr lang="es-ES" sz="1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https://edatos.consorciomadrono.es/dataverse/catalogos_barrios_vulnerables</a:t>
            </a:r>
            <a:endParaRPr lang="es-ES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1 Marcador de texto">
            <a:extLst>
              <a:ext uri="{FF2B5EF4-FFF2-40B4-BE49-F238E27FC236}">
                <a16:creationId xmlns:a16="http://schemas.microsoft.com/office/drawing/2014/main" id="{52FDB95B-14C6-19F8-1369-AC66A898C040}"/>
              </a:ext>
            </a:extLst>
          </p:cNvPr>
          <p:cNvSpPr txBox="1">
            <a:spLocks/>
          </p:cNvSpPr>
          <p:nvPr/>
        </p:nvSpPr>
        <p:spPr>
          <a:xfrm>
            <a:off x="1376514" y="770555"/>
            <a:ext cx="1080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1996</a:t>
            </a:r>
          </a:p>
        </p:txBody>
      </p:sp>
      <p:sp>
        <p:nvSpPr>
          <p:cNvPr id="28" name="1 Marcador de texto">
            <a:extLst>
              <a:ext uri="{FF2B5EF4-FFF2-40B4-BE49-F238E27FC236}">
                <a16:creationId xmlns:a16="http://schemas.microsoft.com/office/drawing/2014/main" id="{A1B8B518-F604-B800-3F1E-EF4159F7D13E}"/>
              </a:ext>
            </a:extLst>
          </p:cNvPr>
          <p:cNvSpPr txBox="1">
            <a:spLocks/>
          </p:cNvSpPr>
          <p:nvPr/>
        </p:nvSpPr>
        <p:spPr>
          <a:xfrm>
            <a:off x="4328102" y="760470"/>
            <a:ext cx="184255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2008/2009/2010</a:t>
            </a:r>
          </a:p>
        </p:txBody>
      </p:sp>
      <p:sp>
        <p:nvSpPr>
          <p:cNvPr id="29" name="1 Marcador de texto">
            <a:extLst>
              <a:ext uri="{FF2B5EF4-FFF2-40B4-BE49-F238E27FC236}">
                <a16:creationId xmlns:a16="http://schemas.microsoft.com/office/drawing/2014/main" id="{A1B1E535-7FCB-C68D-27AF-B138FEBF2BB2}"/>
              </a:ext>
            </a:extLst>
          </p:cNvPr>
          <p:cNvSpPr txBox="1">
            <a:spLocks/>
          </p:cNvSpPr>
          <p:nvPr/>
        </p:nvSpPr>
        <p:spPr>
          <a:xfrm>
            <a:off x="7256716" y="760470"/>
            <a:ext cx="182503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2013/2015/2016</a:t>
            </a:r>
          </a:p>
        </p:txBody>
      </p:sp>
      <p:sp>
        <p:nvSpPr>
          <p:cNvPr id="30" name="1 Marcador de texto">
            <a:extLst>
              <a:ext uri="{FF2B5EF4-FFF2-40B4-BE49-F238E27FC236}">
                <a16:creationId xmlns:a16="http://schemas.microsoft.com/office/drawing/2014/main" id="{6D8F46F0-27C1-C73B-B0E2-9EA1ABB80533}"/>
              </a:ext>
            </a:extLst>
          </p:cNvPr>
          <p:cNvSpPr txBox="1">
            <a:spLocks/>
          </p:cNvSpPr>
          <p:nvPr/>
        </p:nvSpPr>
        <p:spPr>
          <a:xfrm>
            <a:off x="10188352" y="780196"/>
            <a:ext cx="198648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2022/2023/2024…</a:t>
            </a:r>
          </a:p>
        </p:txBody>
      </p:sp>
      <p:sp>
        <p:nvSpPr>
          <p:cNvPr id="32" name="1 Marcador de texto">
            <a:extLst>
              <a:ext uri="{FF2B5EF4-FFF2-40B4-BE49-F238E27FC236}">
                <a16:creationId xmlns:a16="http://schemas.microsoft.com/office/drawing/2014/main" id="{F57059DB-7B57-BF8A-1641-CA21BB149F69}"/>
              </a:ext>
            </a:extLst>
          </p:cNvPr>
          <p:cNvSpPr txBox="1">
            <a:spLocks/>
          </p:cNvSpPr>
          <p:nvPr/>
        </p:nvSpPr>
        <p:spPr>
          <a:xfrm>
            <a:off x="7803069" y="5670521"/>
            <a:ext cx="1159548" cy="27699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2020/2021</a:t>
            </a:r>
          </a:p>
        </p:txBody>
      </p:sp>
      <p:pic>
        <p:nvPicPr>
          <p:cNvPr id="34" name="Imagen 33" descr="Imagen en blanco y negro de un grupo de personas en medio de cuarto">
            <a:extLst>
              <a:ext uri="{FF2B5EF4-FFF2-40B4-BE49-F238E27FC236}">
                <a16:creationId xmlns:a16="http://schemas.microsoft.com/office/drawing/2014/main" id="{78755A99-D11B-2133-D07C-79FDFC7E5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" y="5025740"/>
            <a:ext cx="2732284" cy="1461772"/>
          </a:xfrm>
          <a:prstGeom prst="rect">
            <a:avLst/>
          </a:prstGeom>
        </p:spPr>
      </p:pic>
      <p:pic>
        <p:nvPicPr>
          <p:cNvPr id="36" name="Imagen 3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B8E1B88-5F0D-8FE7-9564-74F1AA5F76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091" y="4329107"/>
            <a:ext cx="2684548" cy="2147638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A527E27B-DF0B-A0B2-0D26-2F7EF7C26B16}"/>
              </a:ext>
            </a:extLst>
          </p:cNvPr>
          <p:cNvSpPr txBox="1"/>
          <p:nvPr/>
        </p:nvSpPr>
        <p:spPr>
          <a:xfrm>
            <a:off x="6170653" y="4814888"/>
            <a:ext cx="2791964" cy="7762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r>
              <a:rPr lang="es-ES" sz="1200" b="1" dirty="0">
                <a:latin typeface="Arial Nova" panose="020B0504020202020204" pitchFamily="34" charset="0"/>
              </a:rPr>
              <a:t>- 25 años de trabajo</a:t>
            </a:r>
          </a:p>
          <a:p>
            <a:pPr marL="171450" indent="-171450" algn="ctr">
              <a:buFontTx/>
              <a:buChar char="-"/>
            </a:pPr>
            <a:r>
              <a:rPr lang="es-ES" sz="1200" b="1" dirty="0">
                <a:latin typeface="Arial Nova" panose="020B0504020202020204" pitchFamily="34" charset="0"/>
              </a:rPr>
              <a:t>Diferentes equipos</a:t>
            </a:r>
          </a:p>
          <a:p>
            <a:pPr algn="ctr"/>
            <a:r>
              <a:rPr lang="es-ES" sz="1200" b="1" dirty="0">
                <a:latin typeface="Arial Nova" panose="020B0504020202020204" pitchFamily="34" charset="0"/>
              </a:rPr>
              <a:t>- Evolución de la tecnología </a:t>
            </a:r>
            <a:br>
              <a:rPr lang="es-ES" sz="2000" b="1" dirty="0">
                <a:latin typeface="Arial Nova" panose="020B0504020202020204" pitchFamily="34" charset="0"/>
              </a:rPr>
            </a:br>
            <a:r>
              <a:rPr lang="es-ES" sz="1000" dirty="0">
                <a:latin typeface="Arial Nova" panose="020B0504020202020204" pitchFamily="34" charset="0"/>
              </a:rPr>
              <a:t>(producción y tratamiento de datos)</a:t>
            </a:r>
            <a:endParaRPr lang="es-ES" sz="1000" b="1" dirty="0">
              <a:latin typeface="Arial Nova" panose="020B0504020202020204" pitchFamily="34" charset="0"/>
            </a:endParaRPr>
          </a:p>
        </p:txBody>
      </p:sp>
      <p:pic>
        <p:nvPicPr>
          <p:cNvPr id="39" name="Imagen 38" descr="Un monitor de computadora al lado de un teclado de computadora&#10;&#10;Descripción generada automáticamente">
            <a:extLst>
              <a:ext uri="{FF2B5EF4-FFF2-40B4-BE49-F238E27FC236}">
                <a16:creationId xmlns:a16="http://schemas.microsoft.com/office/drawing/2014/main" id="{C649914B-D798-A48C-88D4-90A373C5B4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56" y="4456704"/>
            <a:ext cx="1458870" cy="1094152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10F2CE5-AEAC-03CC-E3F6-8D9C40F63BE6}"/>
              </a:ext>
            </a:extLst>
          </p:cNvPr>
          <p:cNvSpPr txBox="1"/>
          <p:nvPr/>
        </p:nvSpPr>
        <p:spPr>
          <a:xfrm>
            <a:off x="7443336" y="4261032"/>
            <a:ext cx="1519281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r">
              <a:spcAft>
                <a:spcPts val="477"/>
              </a:spcAft>
            </a:pPr>
            <a:r>
              <a:rPr lang="es-ES" sz="800" i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Créditos Catálogos 91-01-11</a:t>
            </a:r>
            <a:br>
              <a:rPr lang="es-ES" sz="800" i="1" dirty="0">
                <a:latin typeface="Arial Nova" panose="020B05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s-ES" sz="800" i="1" dirty="0">
                <a:latin typeface="Arial Nova" panose="020B0504020202020204" pitchFamily="34" charset="0"/>
                <a:ea typeface="Verdana" panose="020B0604030504040204" pitchFamily="34" charset="0"/>
                <a:hlinkClick r:id="rId14"/>
              </a:rPr>
              <a:t>http://oa.upm.es/51015</a:t>
            </a:r>
            <a:endParaRPr lang="es-ES" sz="800" i="1" dirty="0">
              <a:latin typeface="Arial Nova" panose="020B05040202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5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3C3BC-295E-0C08-506F-7ABB4E3EC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>
            <a:extLst>
              <a:ext uri="{FF2B5EF4-FFF2-40B4-BE49-F238E27FC236}">
                <a16:creationId xmlns:a16="http://schemas.microsoft.com/office/drawing/2014/main" id="{3925C67F-BB44-9F66-7F9E-1159E80D7FC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46EF533F-5749-5B3D-747A-ED10A373FB92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7C4CBE4F-52A7-5CE8-D442-48F5A2358D8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DBC41CE0-991C-A803-0094-27CF22E6F75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DA19F86F-F1D1-F7F9-933F-707B97FA36C9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F121B977-C336-DDB0-DC55-7804462F9F10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5E6BFEF-3EFA-B228-526A-2801B3F53824}"/>
              </a:ext>
            </a:extLst>
          </p:cNvPr>
          <p:cNvGrpSpPr/>
          <p:nvPr/>
        </p:nvGrpSpPr>
        <p:grpSpPr>
          <a:xfrm>
            <a:off x="327439" y="2687185"/>
            <a:ext cx="11610824" cy="3029685"/>
            <a:chOff x="327439" y="2687185"/>
            <a:chExt cx="11610824" cy="302968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771ED29-B501-4CEA-BF5F-D3FBE2667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1286"/>
            <a:stretch/>
          </p:blipFill>
          <p:spPr>
            <a:xfrm>
              <a:off x="327439" y="2705115"/>
              <a:ext cx="5842263" cy="287776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974C1EC-1044-C7FA-ADCE-5215ED398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714"/>
            <a:stretch/>
          </p:blipFill>
          <p:spPr>
            <a:xfrm>
              <a:off x="6096000" y="2687185"/>
              <a:ext cx="5842263" cy="3029685"/>
            </a:xfrm>
            <a:prstGeom prst="rect">
              <a:avLst/>
            </a:prstGeom>
          </p:spPr>
        </p:pic>
      </p:grp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418506E1-6C40-10CF-54F3-2D54A969BC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4" y="881307"/>
            <a:ext cx="2457318" cy="16850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46B351E-ACB0-FD93-7DC0-E3F43304B86A}"/>
              </a:ext>
            </a:extLst>
          </p:cNvPr>
          <p:cNvSpPr txBox="1"/>
          <p:nvPr/>
        </p:nvSpPr>
        <p:spPr>
          <a:xfrm>
            <a:off x="327439" y="881307"/>
            <a:ext cx="2174461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1200" b="1" i="1" dirty="0">
                <a:latin typeface="Arial Nova" panose="020B0504020202020204" pitchFamily="34" charset="0"/>
              </a:rPr>
              <a:t>Dimensiones de la vulnerabilidad urbana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BFDAE9-491C-F140-CF22-0A7D6326EEF7}"/>
              </a:ext>
            </a:extLst>
          </p:cNvPr>
          <p:cNvSpPr txBox="1"/>
          <p:nvPr/>
        </p:nvSpPr>
        <p:spPr>
          <a:xfrm>
            <a:off x="2240058" y="1622813"/>
            <a:ext cx="147596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Arial Nova" panose="020B0504020202020204" pitchFamily="34" charset="0"/>
              </a:rPr>
              <a:t>LABORAL</a:t>
            </a:r>
          </a:p>
          <a:p>
            <a:pPr algn="ctr"/>
            <a:r>
              <a:rPr lang="es-ES" sz="1000" dirty="0">
                <a:latin typeface="Arial Nova" panose="020B0504020202020204" pitchFamily="34" charset="0"/>
              </a:rPr>
              <a:t>IPAR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20DF64-DDCB-C89C-DCF9-4F6E4D243FB3}"/>
              </a:ext>
            </a:extLst>
          </p:cNvPr>
          <p:cNvSpPr txBox="1"/>
          <p:nvPr/>
        </p:nvSpPr>
        <p:spPr>
          <a:xfrm>
            <a:off x="4453999" y="1622812"/>
            <a:ext cx="147596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Arial Nova" panose="020B0504020202020204" pitchFamily="34" charset="0"/>
              </a:rPr>
              <a:t>RELACIONAL</a:t>
            </a:r>
          </a:p>
          <a:p>
            <a:pPr algn="ctr"/>
            <a:r>
              <a:rPr lang="es-ES" sz="1000" dirty="0">
                <a:latin typeface="Arial Nova" panose="020B0504020202020204" pitchFamily="34" charset="0"/>
              </a:rPr>
              <a:t>IEST (IREN)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A0A6CB-4A70-804F-8BA8-D5629349A10A}"/>
              </a:ext>
            </a:extLst>
          </p:cNvPr>
          <p:cNvSpPr txBox="1"/>
          <p:nvPr/>
        </p:nvSpPr>
        <p:spPr>
          <a:xfrm>
            <a:off x="3347028" y="881307"/>
            <a:ext cx="147596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Arial Nova" panose="020B0504020202020204" pitchFamily="34" charset="0"/>
              </a:rPr>
              <a:t>HABITACIONAL </a:t>
            </a:r>
            <a:r>
              <a:rPr lang="es-ES" sz="1000" dirty="0">
                <a:latin typeface="Arial Nova" panose="020B0504020202020204" pitchFamily="34" charset="0"/>
              </a:rPr>
              <a:t>IVIV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838058-2DF4-AC26-C30E-1BC8665DF063}"/>
              </a:ext>
            </a:extLst>
          </p:cNvPr>
          <p:cNvSpPr txBox="1"/>
          <p:nvPr/>
        </p:nvSpPr>
        <p:spPr>
          <a:xfrm>
            <a:off x="373185" y="1622812"/>
            <a:ext cx="147596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rPr>
              <a:t>ARRAIGO</a:t>
            </a:r>
          </a:p>
          <a:p>
            <a:pPr algn="ctr"/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rPr>
              <a:t>IINM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098D66E-C2AA-B945-0642-FE45907AB785}"/>
              </a:ext>
            </a:extLst>
          </p:cNvPr>
          <p:cNvCxnSpPr>
            <a:cxnSpLocks/>
            <a:stCxn id="8" idx="3"/>
            <a:endCxn id="10" idx="2"/>
          </p:cNvCxnSpPr>
          <p:nvPr/>
        </p:nvCxnSpPr>
        <p:spPr>
          <a:xfrm flipV="1">
            <a:off x="3716019" y="1312194"/>
            <a:ext cx="368990" cy="52606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F3598B67-73E5-F057-6EBF-AEE1606E5A51}"/>
              </a:ext>
            </a:extLst>
          </p:cNvPr>
          <p:cNvCxnSpPr>
            <a:cxnSpLocks/>
            <a:stCxn id="9" idx="1"/>
            <a:endCxn id="10" idx="2"/>
          </p:cNvCxnSpPr>
          <p:nvPr/>
        </p:nvCxnSpPr>
        <p:spPr>
          <a:xfrm flipH="1" flipV="1">
            <a:off x="4085009" y="1312194"/>
            <a:ext cx="368990" cy="52606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510B416-ABC3-7C69-1DCB-800486DBBE1A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3716019" y="1838256"/>
            <a:ext cx="737980" cy="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1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C01AB-0C4A-4B8A-8F09-79B9DA9D7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273EF95C-27B2-9A55-C04A-7FAB90798FD6}"/>
              </a:ext>
            </a:extLst>
          </p:cNvPr>
          <p:cNvSpPr txBox="1"/>
          <p:nvPr/>
        </p:nvSpPr>
        <p:spPr>
          <a:xfrm>
            <a:off x="196366" y="668601"/>
            <a:ext cx="8856813" cy="5907986"/>
          </a:xfrm>
          <a:prstGeom prst="rect">
            <a:avLst/>
          </a:prstGeom>
          <a:ln w="38100">
            <a:solidFill>
              <a:srgbClr val="FF0000"/>
            </a:solidFill>
            <a:prstDash val="sysDot"/>
            <a:headEnd type="arrow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endParaRPr lang="es-ES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6D99236-3709-E2F2-F4A1-6A5911576883}"/>
              </a:ext>
            </a:extLst>
          </p:cNvPr>
          <p:cNvSpPr txBox="1"/>
          <p:nvPr/>
        </p:nvSpPr>
        <p:spPr>
          <a:xfrm>
            <a:off x="295258" y="1198578"/>
            <a:ext cx="7031334" cy="834476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endParaRPr lang="es-ES" sz="1400" b="1" dirty="0">
              <a:latin typeface="Arial Black" panose="020B0A04020102020204" pitchFamily="34" charset="0"/>
            </a:endParaRPr>
          </a:p>
        </p:txBody>
      </p:sp>
      <p:pic>
        <p:nvPicPr>
          <p:cNvPr id="138" name="Imagen 137">
            <a:extLst>
              <a:ext uri="{FF2B5EF4-FFF2-40B4-BE49-F238E27FC236}">
                <a16:creationId xmlns:a16="http://schemas.microsoft.com/office/drawing/2014/main" id="{D7F65C8D-11E8-7675-C9BB-F0097CEBA16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3529C7FB-A2E3-0B1D-C909-AB3BAE6770F2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B4294B34-FD88-5E99-0FF6-5B133853805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FF797915-9F2B-6138-6F4D-B488553BA8F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2F4F58E2-AA50-5E94-F396-5933042596F1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EB53E47C-F1C8-619E-4A8E-5D0BB1D99EB8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1 Marcador de texto">
            <a:extLst>
              <a:ext uri="{FF2B5EF4-FFF2-40B4-BE49-F238E27FC236}">
                <a16:creationId xmlns:a16="http://schemas.microsoft.com/office/drawing/2014/main" id="{6937F281-C9FD-83B1-FF84-28DA82CDC5DF}"/>
              </a:ext>
            </a:extLst>
          </p:cNvPr>
          <p:cNvSpPr txBox="1">
            <a:spLocks/>
          </p:cNvSpPr>
          <p:nvPr/>
        </p:nvSpPr>
        <p:spPr>
          <a:xfrm>
            <a:off x="295258" y="760328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1991</a:t>
            </a:r>
          </a:p>
        </p:txBody>
      </p:sp>
      <p:sp>
        <p:nvSpPr>
          <p:cNvPr id="12" name="1 Marcador de texto">
            <a:extLst>
              <a:ext uri="{FF2B5EF4-FFF2-40B4-BE49-F238E27FC236}">
                <a16:creationId xmlns:a16="http://schemas.microsoft.com/office/drawing/2014/main" id="{1D1E7B9E-B06F-65EC-D53F-2E2589E57C3F}"/>
              </a:ext>
            </a:extLst>
          </p:cNvPr>
          <p:cNvSpPr txBox="1">
            <a:spLocks/>
          </p:cNvSpPr>
          <p:nvPr/>
        </p:nvSpPr>
        <p:spPr>
          <a:xfrm>
            <a:off x="3232956" y="759879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2001</a:t>
            </a:r>
          </a:p>
        </p:txBody>
      </p:sp>
      <p:sp>
        <p:nvSpPr>
          <p:cNvPr id="14" name="1 Marcador de texto">
            <a:extLst>
              <a:ext uri="{FF2B5EF4-FFF2-40B4-BE49-F238E27FC236}">
                <a16:creationId xmlns:a16="http://schemas.microsoft.com/office/drawing/2014/main" id="{D8E3ED38-3A92-EA07-0DB4-43228FC2015E}"/>
              </a:ext>
            </a:extLst>
          </p:cNvPr>
          <p:cNvSpPr txBox="1">
            <a:spLocks/>
          </p:cNvSpPr>
          <p:nvPr/>
        </p:nvSpPr>
        <p:spPr>
          <a:xfrm>
            <a:off x="6170654" y="760328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</p:txBody>
      </p:sp>
      <p:sp>
        <p:nvSpPr>
          <p:cNvPr id="27" name="1 Marcador de texto">
            <a:extLst>
              <a:ext uri="{FF2B5EF4-FFF2-40B4-BE49-F238E27FC236}">
                <a16:creationId xmlns:a16="http://schemas.microsoft.com/office/drawing/2014/main" id="{8050397F-DB99-24AC-7C93-4A0281AFE783}"/>
              </a:ext>
            </a:extLst>
          </p:cNvPr>
          <p:cNvSpPr txBox="1">
            <a:spLocks/>
          </p:cNvSpPr>
          <p:nvPr/>
        </p:nvSpPr>
        <p:spPr>
          <a:xfrm>
            <a:off x="1376514" y="770555"/>
            <a:ext cx="1080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1996</a:t>
            </a:r>
          </a:p>
        </p:txBody>
      </p:sp>
      <p:sp>
        <p:nvSpPr>
          <p:cNvPr id="28" name="1 Marcador de texto">
            <a:extLst>
              <a:ext uri="{FF2B5EF4-FFF2-40B4-BE49-F238E27FC236}">
                <a16:creationId xmlns:a16="http://schemas.microsoft.com/office/drawing/2014/main" id="{515414BA-D855-A504-7828-0C72C34594E6}"/>
              </a:ext>
            </a:extLst>
          </p:cNvPr>
          <p:cNvSpPr txBox="1">
            <a:spLocks/>
          </p:cNvSpPr>
          <p:nvPr/>
        </p:nvSpPr>
        <p:spPr>
          <a:xfrm>
            <a:off x="4328102" y="760470"/>
            <a:ext cx="184255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2008/2009/2010</a:t>
            </a:r>
          </a:p>
        </p:txBody>
      </p:sp>
      <p:sp>
        <p:nvSpPr>
          <p:cNvPr id="29" name="1 Marcador de texto">
            <a:extLst>
              <a:ext uri="{FF2B5EF4-FFF2-40B4-BE49-F238E27FC236}">
                <a16:creationId xmlns:a16="http://schemas.microsoft.com/office/drawing/2014/main" id="{EE216B85-FBD9-2C51-C4FF-4D1B6D1CC02F}"/>
              </a:ext>
            </a:extLst>
          </p:cNvPr>
          <p:cNvSpPr txBox="1">
            <a:spLocks/>
          </p:cNvSpPr>
          <p:nvPr/>
        </p:nvSpPr>
        <p:spPr>
          <a:xfrm>
            <a:off x="7256716" y="760470"/>
            <a:ext cx="182503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2013/2015/2016</a:t>
            </a:r>
          </a:p>
        </p:txBody>
      </p:sp>
      <p:sp>
        <p:nvSpPr>
          <p:cNvPr id="31" name="1 Marcador de texto">
            <a:extLst>
              <a:ext uri="{FF2B5EF4-FFF2-40B4-BE49-F238E27FC236}">
                <a16:creationId xmlns:a16="http://schemas.microsoft.com/office/drawing/2014/main" id="{0425A7DC-FA1D-236B-FB93-46BD5F1586A3}"/>
              </a:ext>
            </a:extLst>
          </p:cNvPr>
          <p:cNvSpPr txBox="1">
            <a:spLocks/>
          </p:cNvSpPr>
          <p:nvPr/>
        </p:nvSpPr>
        <p:spPr>
          <a:xfrm>
            <a:off x="7827773" y="2016668"/>
            <a:ext cx="1159548" cy="27699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2020/2021</a:t>
            </a:r>
          </a:p>
        </p:txBody>
      </p:sp>
      <p:sp>
        <p:nvSpPr>
          <p:cNvPr id="18" name="1 Marcador de texto">
            <a:extLst>
              <a:ext uri="{FF2B5EF4-FFF2-40B4-BE49-F238E27FC236}">
                <a16:creationId xmlns:a16="http://schemas.microsoft.com/office/drawing/2014/main" id="{9BA0D765-5D19-DB6F-E68C-9DA27DC65206}"/>
              </a:ext>
            </a:extLst>
          </p:cNvPr>
          <p:cNvSpPr txBox="1">
            <a:spLocks/>
          </p:cNvSpPr>
          <p:nvPr/>
        </p:nvSpPr>
        <p:spPr>
          <a:xfrm>
            <a:off x="266684" y="1385096"/>
            <a:ext cx="10800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BD</a:t>
            </a:r>
          </a:p>
        </p:txBody>
      </p:sp>
      <p:sp>
        <p:nvSpPr>
          <p:cNvPr id="19" name="1 Marcador de texto">
            <a:extLst>
              <a:ext uri="{FF2B5EF4-FFF2-40B4-BE49-F238E27FC236}">
                <a16:creationId xmlns:a16="http://schemas.microsoft.com/office/drawing/2014/main" id="{99660370-CFC3-271E-0B2A-001A1DB91443}"/>
              </a:ext>
            </a:extLst>
          </p:cNvPr>
          <p:cNvSpPr txBox="1">
            <a:spLocks/>
          </p:cNvSpPr>
          <p:nvPr/>
        </p:nvSpPr>
        <p:spPr>
          <a:xfrm>
            <a:off x="2188162" y="1272198"/>
            <a:ext cx="184255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PDF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</a:t>
            </a:r>
          </a:p>
        </p:txBody>
      </p:sp>
      <p:sp>
        <p:nvSpPr>
          <p:cNvPr id="20" name="1 Marcador de texto">
            <a:extLst>
              <a:ext uri="{FF2B5EF4-FFF2-40B4-BE49-F238E27FC236}">
                <a16:creationId xmlns:a16="http://schemas.microsoft.com/office/drawing/2014/main" id="{B8572FCB-C254-910F-EC28-DA142CBE1E85}"/>
              </a:ext>
            </a:extLst>
          </p:cNvPr>
          <p:cNvSpPr txBox="1">
            <a:spLocks/>
          </p:cNvSpPr>
          <p:nvPr/>
        </p:nvSpPr>
        <p:spPr>
          <a:xfrm>
            <a:off x="5789379" y="1294390"/>
            <a:ext cx="184255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PDF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</a:t>
            </a:r>
          </a:p>
        </p:txBody>
      </p:sp>
      <p:sp>
        <p:nvSpPr>
          <p:cNvPr id="22" name="1 Marcador de texto">
            <a:extLst>
              <a:ext uri="{FF2B5EF4-FFF2-40B4-BE49-F238E27FC236}">
                <a16:creationId xmlns:a16="http://schemas.microsoft.com/office/drawing/2014/main" id="{8209B37E-9B4B-442C-C091-A3A79A2DA932}"/>
              </a:ext>
            </a:extLst>
          </p:cNvPr>
          <p:cNvSpPr txBox="1">
            <a:spLocks/>
          </p:cNvSpPr>
          <p:nvPr/>
        </p:nvSpPr>
        <p:spPr>
          <a:xfrm>
            <a:off x="9108352" y="759879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sp>
        <p:nvSpPr>
          <p:cNvPr id="23" name="1 Marcador de texto">
            <a:extLst>
              <a:ext uri="{FF2B5EF4-FFF2-40B4-BE49-F238E27FC236}">
                <a16:creationId xmlns:a16="http://schemas.microsoft.com/office/drawing/2014/main" id="{F9F07888-FEB2-7EEB-B1D6-307655BB43F0}"/>
              </a:ext>
            </a:extLst>
          </p:cNvPr>
          <p:cNvSpPr txBox="1">
            <a:spLocks/>
          </p:cNvSpPr>
          <p:nvPr/>
        </p:nvSpPr>
        <p:spPr>
          <a:xfrm>
            <a:off x="10188352" y="780196"/>
            <a:ext cx="198648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2022/2023/2024…</a:t>
            </a:r>
          </a:p>
        </p:txBody>
      </p:sp>
      <p:sp>
        <p:nvSpPr>
          <p:cNvPr id="33" name="1 Marcador de texto">
            <a:extLst>
              <a:ext uri="{FF2B5EF4-FFF2-40B4-BE49-F238E27FC236}">
                <a16:creationId xmlns:a16="http://schemas.microsoft.com/office/drawing/2014/main" id="{D983FE13-55B7-EBB6-07AB-A8E9898F113B}"/>
              </a:ext>
            </a:extLst>
          </p:cNvPr>
          <p:cNvSpPr txBox="1">
            <a:spLocks/>
          </p:cNvSpPr>
          <p:nvPr/>
        </p:nvSpPr>
        <p:spPr>
          <a:xfrm>
            <a:off x="3191483" y="1379920"/>
            <a:ext cx="184255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Digitalización Catálogo 1991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7B86AC43-08CB-D6CC-C50B-DD01C7F96AF6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363954" y="2033054"/>
            <a:ext cx="0" cy="277809"/>
          </a:xfrm>
          <a:prstGeom prst="line">
            <a:avLst/>
          </a:prstGeom>
          <a:ln w="15875">
            <a:solidFill>
              <a:schemeClr val="tx1"/>
            </a:solidFill>
            <a:prstDash val="sysDot"/>
            <a:headEnd type="none" w="med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1 Marcador de texto">
            <a:extLst>
              <a:ext uri="{FF2B5EF4-FFF2-40B4-BE49-F238E27FC236}">
                <a16:creationId xmlns:a16="http://schemas.microsoft.com/office/drawing/2014/main" id="{988D4734-907B-4957-2B9D-BEEE7AC0C5C8}"/>
              </a:ext>
            </a:extLst>
          </p:cNvPr>
          <p:cNvSpPr txBox="1">
            <a:spLocks/>
          </p:cNvSpPr>
          <p:nvPr/>
        </p:nvSpPr>
        <p:spPr>
          <a:xfrm>
            <a:off x="295257" y="2310863"/>
            <a:ext cx="4137393" cy="41247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tIns="108000" rtlCol="0" anchor="t" anchorCtr="0">
            <a:noAutofit/>
          </a:bodyPr>
          <a:lstStyle>
            <a:defPPr>
              <a:defRPr lang="es-ES"/>
            </a:defPPr>
            <a:lvl1pPr>
              <a:defRPr sz="1400" b="1">
                <a:latin typeface="Arial Black" panose="020B0A040201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es-ES" dirty="0">
                <a:latin typeface="+mj-lt"/>
              </a:rPr>
              <a:t>Capas de información geográfica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latin typeface="+mj-lt"/>
              </a:rPr>
              <a:t>Bases de datos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latin typeface="+mj-lt"/>
              </a:rPr>
              <a:t>+6.000 fichas en </a:t>
            </a:r>
            <a:r>
              <a:rPr lang="es-ES" dirty="0" err="1">
                <a:latin typeface="+mj-lt"/>
              </a:rPr>
              <a:t>pdf</a:t>
            </a:r>
            <a:r>
              <a:rPr lang="es-ES" dirty="0">
                <a:latin typeface="+mj-lt"/>
              </a:rPr>
              <a:t> </a:t>
            </a:r>
          </a:p>
        </p:txBody>
      </p:sp>
      <p:sp>
        <p:nvSpPr>
          <p:cNvPr id="42" name="1 Marcador de texto">
            <a:extLst>
              <a:ext uri="{FF2B5EF4-FFF2-40B4-BE49-F238E27FC236}">
                <a16:creationId xmlns:a16="http://schemas.microsoft.com/office/drawing/2014/main" id="{CC287295-3C20-5EEC-72BF-A938B7C8BA20}"/>
              </a:ext>
            </a:extLst>
          </p:cNvPr>
          <p:cNvSpPr txBox="1">
            <a:spLocks/>
          </p:cNvSpPr>
          <p:nvPr/>
        </p:nvSpPr>
        <p:spPr>
          <a:xfrm>
            <a:off x="9367620" y="1180722"/>
            <a:ext cx="2628013" cy="1384995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wrap="square" rtlCol="0" anchor="ctr" anchorCtr="0">
            <a:noAutofit/>
          </a:bodyPr>
          <a:lstStyle>
            <a:defPPr>
              <a:defRPr lang="es-ES"/>
            </a:defPPr>
            <a:lvl1pPr>
              <a:defRPr sz="1400" b="1">
                <a:latin typeface="Arial Black" panose="020B0A040201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 redacción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Integración de la difusión de datos en abierto en la producción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FD4B5776-0D3F-CB6C-2801-0DAC23FB1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89" y="4945166"/>
            <a:ext cx="3984168" cy="1527538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08A7AB3A-79ED-69F1-B81F-DCB76EEC4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403236" y="3518536"/>
            <a:ext cx="1871571" cy="132274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1 Marcador de texto">
            <a:extLst>
              <a:ext uri="{FF2B5EF4-FFF2-40B4-BE49-F238E27FC236}">
                <a16:creationId xmlns:a16="http://schemas.microsoft.com/office/drawing/2014/main" id="{3B01CB8B-3BE4-E894-1BE2-6A417188B579}"/>
              </a:ext>
            </a:extLst>
          </p:cNvPr>
          <p:cNvSpPr txBox="1">
            <a:spLocks/>
          </p:cNvSpPr>
          <p:nvPr/>
        </p:nvSpPr>
        <p:spPr>
          <a:xfrm>
            <a:off x="4567452" y="4098436"/>
            <a:ext cx="4137393" cy="2337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tIns="108000" rtlCol="0" anchor="t" anchorCtr="0">
            <a:noAutofit/>
          </a:bodyPr>
          <a:lstStyle>
            <a:defPPr>
              <a:defRPr lang="es-ES"/>
            </a:defPPr>
            <a:lvl1pPr>
              <a:defRPr sz="1400" b="1">
                <a:latin typeface="Arial Black" panose="020B0A040201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s-ES" dirty="0">
                <a:latin typeface="+mj-lt"/>
              </a:rPr>
              <a:t>Dificultades en la gestión de la información:</a:t>
            </a:r>
          </a:p>
          <a:p>
            <a:pPr marL="285750" indent="-2857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latin typeface="+mj-lt"/>
              </a:rPr>
              <a:t>Dispersión de la información</a:t>
            </a:r>
          </a:p>
          <a:p>
            <a:pPr marL="285750" indent="-2857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latin typeface="+mj-lt"/>
              </a:rPr>
              <a:t>Incertidumbres sobre versiones de datos</a:t>
            </a:r>
          </a:p>
          <a:p>
            <a:pPr marL="285750" indent="-2857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latin typeface="+mj-lt"/>
              </a:rPr>
              <a:t>Distribución pública parcial: peticiones periódicas de datos</a:t>
            </a:r>
          </a:p>
          <a:p>
            <a:pPr marL="285750" indent="-2857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latin typeface="+mj-lt"/>
              </a:rPr>
              <a:t>Rutas variables (MIFOM, MITMA, MIVAU…)</a:t>
            </a:r>
          </a:p>
          <a:p>
            <a:pPr marL="285750" indent="-285750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s-ES" b="0" dirty="0">
              <a:latin typeface="+mj-lt"/>
            </a:endParaRPr>
          </a:p>
          <a:p>
            <a:pPr>
              <a:spcBef>
                <a:spcPts val="1200"/>
              </a:spcBef>
              <a:spcAft>
                <a:spcPts val="300"/>
              </a:spcAft>
            </a:pPr>
            <a:endParaRPr lang="es-ES" dirty="0">
              <a:latin typeface="+mj-lt"/>
            </a:endParaRPr>
          </a:p>
        </p:txBody>
      </p:sp>
      <p:sp>
        <p:nvSpPr>
          <p:cNvPr id="25" name="1 Marcador de texto">
            <a:extLst>
              <a:ext uri="{FF2B5EF4-FFF2-40B4-BE49-F238E27FC236}">
                <a16:creationId xmlns:a16="http://schemas.microsoft.com/office/drawing/2014/main" id="{3F1062F0-7C7F-622A-2434-F32100A8ADA3}"/>
              </a:ext>
            </a:extLst>
          </p:cNvPr>
          <p:cNvSpPr txBox="1">
            <a:spLocks/>
          </p:cNvSpPr>
          <p:nvPr/>
        </p:nvSpPr>
        <p:spPr>
          <a:xfrm>
            <a:off x="4845997" y="1477316"/>
            <a:ext cx="628941" cy="27699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spAutoFit/>
          </a:bodyPr>
          <a:lstStyle>
            <a:defPPr>
              <a:defRPr lang="es-E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dirty="0"/>
              <a:t>OVU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247882B9-C51B-79C1-35CE-9A34CA7085CD}"/>
              </a:ext>
            </a:extLst>
          </p:cNvPr>
          <p:cNvCxnSpPr>
            <a:cxnSpLocks/>
          </p:cNvCxnSpPr>
          <p:nvPr/>
        </p:nvCxnSpPr>
        <p:spPr>
          <a:xfrm>
            <a:off x="5148026" y="956649"/>
            <a:ext cx="0" cy="520667"/>
          </a:xfrm>
          <a:prstGeom prst="line">
            <a:avLst/>
          </a:prstGeom>
          <a:ln w="15875">
            <a:solidFill>
              <a:schemeClr val="tx1"/>
            </a:solidFill>
            <a:prstDash val="sysDot"/>
            <a:headEnd type="none" w="med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3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EB23384-9474-8F4E-3F4F-FC7C132DA7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6085"/>
          <a:stretch/>
        </p:blipFill>
        <p:spPr>
          <a:xfrm>
            <a:off x="4830753" y="2150495"/>
            <a:ext cx="2494292" cy="1773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0008CEE6-26C7-32E6-0DA6-8417C4415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188162" y="3366532"/>
            <a:ext cx="2086645" cy="147475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675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7BFF4C-65F5-70ED-B399-1822F12E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1 Marcador de texto">
            <a:extLst>
              <a:ext uri="{FF2B5EF4-FFF2-40B4-BE49-F238E27FC236}">
                <a16:creationId xmlns:a16="http://schemas.microsoft.com/office/drawing/2014/main" id="{2E0AE884-C49F-6ADE-DFD0-92D0DB6775D0}"/>
              </a:ext>
            </a:extLst>
          </p:cNvPr>
          <p:cNvSpPr txBox="1">
            <a:spLocks/>
          </p:cNvSpPr>
          <p:nvPr/>
        </p:nvSpPr>
        <p:spPr>
          <a:xfrm>
            <a:off x="295257" y="2310863"/>
            <a:ext cx="4137393" cy="41247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  <a:prstDash val="dash"/>
          </a:ln>
        </p:spPr>
        <p:txBody>
          <a:bodyPr wrap="square" tIns="108000" rtlCol="0" anchor="t" anchorCtr="0">
            <a:noAutofit/>
          </a:bodyPr>
          <a:lstStyle>
            <a:defPPr>
              <a:defRPr lang="es-ES"/>
            </a:defPPr>
            <a:lvl1pPr>
              <a:defRPr sz="1400" b="1">
                <a:latin typeface="Arial Black" panose="020B0A040201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es-ES" dirty="0">
                <a:latin typeface="+mj-lt"/>
              </a:rPr>
              <a:t>Capas de información geográfica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latin typeface="+mj-lt"/>
              </a:rPr>
              <a:t>Bases de datos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latin typeface="+mj-lt"/>
              </a:rPr>
              <a:t>+6.000 fichas en </a:t>
            </a:r>
            <a:r>
              <a:rPr lang="es-ES" dirty="0" err="1">
                <a:latin typeface="+mj-lt"/>
              </a:rPr>
              <a:t>pdf</a:t>
            </a:r>
            <a:r>
              <a:rPr lang="es-ES" dirty="0">
                <a:latin typeface="+mj-lt"/>
              </a:rPr>
              <a:t>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D488F1-69F0-3B2C-D237-567A9E6D82BD}"/>
              </a:ext>
            </a:extLst>
          </p:cNvPr>
          <p:cNvSpPr txBox="1"/>
          <p:nvPr/>
        </p:nvSpPr>
        <p:spPr>
          <a:xfrm>
            <a:off x="196366" y="668601"/>
            <a:ext cx="8856813" cy="5907986"/>
          </a:xfrm>
          <a:prstGeom prst="rect">
            <a:avLst/>
          </a:prstGeom>
          <a:ln w="38100">
            <a:solidFill>
              <a:srgbClr val="FF0000"/>
            </a:solidFill>
            <a:prstDash val="sysDot"/>
            <a:headEnd type="arrow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endParaRPr lang="es-ES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CFAB99F-7663-A979-782D-3A1C2011C533}"/>
              </a:ext>
            </a:extLst>
          </p:cNvPr>
          <p:cNvSpPr txBox="1"/>
          <p:nvPr/>
        </p:nvSpPr>
        <p:spPr>
          <a:xfrm>
            <a:off x="295258" y="1198578"/>
            <a:ext cx="7031334" cy="834476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endParaRPr lang="es-ES" sz="1400" b="1" dirty="0">
              <a:latin typeface="Arial Black" panose="020B0A04020102020204" pitchFamily="34" charset="0"/>
            </a:endParaRPr>
          </a:p>
        </p:txBody>
      </p:sp>
      <p:pic>
        <p:nvPicPr>
          <p:cNvPr id="138" name="Imagen 137">
            <a:extLst>
              <a:ext uri="{FF2B5EF4-FFF2-40B4-BE49-F238E27FC236}">
                <a16:creationId xmlns:a16="http://schemas.microsoft.com/office/drawing/2014/main" id="{C16F6939-A571-116C-44C6-E2CDF3726AE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CF25C4BF-A962-74C9-9B5C-403E98CA0137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0CE2E0C3-7327-6CB7-A534-B8E4EB28C27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7B6131D5-134C-097B-088B-DE055A56B9D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63AEA685-D8E4-29FD-7D2F-3FB283CB8CC8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61B521FC-58A4-E75F-FD02-EFD831EF26AE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1 Marcador de texto">
            <a:extLst>
              <a:ext uri="{FF2B5EF4-FFF2-40B4-BE49-F238E27FC236}">
                <a16:creationId xmlns:a16="http://schemas.microsoft.com/office/drawing/2014/main" id="{D56E0C91-3490-598C-38E8-134166274F34}"/>
              </a:ext>
            </a:extLst>
          </p:cNvPr>
          <p:cNvSpPr txBox="1">
            <a:spLocks/>
          </p:cNvSpPr>
          <p:nvPr/>
        </p:nvSpPr>
        <p:spPr>
          <a:xfrm>
            <a:off x="295258" y="760328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1991</a:t>
            </a:r>
          </a:p>
        </p:txBody>
      </p:sp>
      <p:sp>
        <p:nvSpPr>
          <p:cNvPr id="12" name="1 Marcador de texto">
            <a:extLst>
              <a:ext uri="{FF2B5EF4-FFF2-40B4-BE49-F238E27FC236}">
                <a16:creationId xmlns:a16="http://schemas.microsoft.com/office/drawing/2014/main" id="{E943D6DD-826F-AA3B-B16D-D53F444D3B3B}"/>
              </a:ext>
            </a:extLst>
          </p:cNvPr>
          <p:cNvSpPr txBox="1">
            <a:spLocks/>
          </p:cNvSpPr>
          <p:nvPr/>
        </p:nvSpPr>
        <p:spPr>
          <a:xfrm>
            <a:off x="3232956" y="759879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2001</a:t>
            </a:r>
          </a:p>
        </p:txBody>
      </p:sp>
      <p:sp>
        <p:nvSpPr>
          <p:cNvPr id="14" name="1 Marcador de texto">
            <a:extLst>
              <a:ext uri="{FF2B5EF4-FFF2-40B4-BE49-F238E27FC236}">
                <a16:creationId xmlns:a16="http://schemas.microsoft.com/office/drawing/2014/main" id="{C646F7BE-5E16-EB7A-6A21-1B94BEE21F7D}"/>
              </a:ext>
            </a:extLst>
          </p:cNvPr>
          <p:cNvSpPr txBox="1">
            <a:spLocks/>
          </p:cNvSpPr>
          <p:nvPr/>
        </p:nvSpPr>
        <p:spPr>
          <a:xfrm>
            <a:off x="6170654" y="760328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</p:txBody>
      </p:sp>
      <p:sp>
        <p:nvSpPr>
          <p:cNvPr id="27" name="1 Marcador de texto">
            <a:extLst>
              <a:ext uri="{FF2B5EF4-FFF2-40B4-BE49-F238E27FC236}">
                <a16:creationId xmlns:a16="http://schemas.microsoft.com/office/drawing/2014/main" id="{FAD3E662-360A-46C9-D27B-98008FA9F0CA}"/>
              </a:ext>
            </a:extLst>
          </p:cNvPr>
          <p:cNvSpPr txBox="1">
            <a:spLocks/>
          </p:cNvSpPr>
          <p:nvPr/>
        </p:nvSpPr>
        <p:spPr>
          <a:xfrm>
            <a:off x="1376514" y="770555"/>
            <a:ext cx="1080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1996</a:t>
            </a:r>
          </a:p>
        </p:txBody>
      </p:sp>
      <p:sp>
        <p:nvSpPr>
          <p:cNvPr id="28" name="1 Marcador de texto">
            <a:extLst>
              <a:ext uri="{FF2B5EF4-FFF2-40B4-BE49-F238E27FC236}">
                <a16:creationId xmlns:a16="http://schemas.microsoft.com/office/drawing/2014/main" id="{FC1B2750-26C9-A2CF-E0BB-26A2E1169222}"/>
              </a:ext>
            </a:extLst>
          </p:cNvPr>
          <p:cNvSpPr txBox="1">
            <a:spLocks/>
          </p:cNvSpPr>
          <p:nvPr/>
        </p:nvSpPr>
        <p:spPr>
          <a:xfrm>
            <a:off x="4328102" y="760470"/>
            <a:ext cx="184255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2008/2009/2010</a:t>
            </a:r>
          </a:p>
        </p:txBody>
      </p:sp>
      <p:sp>
        <p:nvSpPr>
          <p:cNvPr id="29" name="1 Marcador de texto">
            <a:extLst>
              <a:ext uri="{FF2B5EF4-FFF2-40B4-BE49-F238E27FC236}">
                <a16:creationId xmlns:a16="http://schemas.microsoft.com/office/drawing/2014/main" id="{87888570-F109-C133-20C6-4891D129348A}"/>
              </a:ext>
            </a:extLst>
          </p:cNvPr>
          <p:cNvSpPr txBox="1">
            <a:spLocks/>
          </p:cNvSpPr>
          <p:nvPr/>
        </p:nvSpPr>
        <p:spPr>
          <a:xfrm>
            <a:off x="7256716" y="760470"/>
            <a:ext cx="182503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2013/2015/2016</a:t>
            </a:r>
          </a:p>
        </p:txBody>
      </p:sp>
      <p:sp>
        <p:nvSpPr>
          <p:cNvPr id="31" name="1 Marcador de texto">
            <a:extLst>
              <a:ext uri="{FF2B5EF4-FFF2-40B4-BE49-F238E27FC236}">
                <a16:creationId xmlns:a16="http://schemas.microsoft.com/office/drawing/2014/main" id="{F652CD78-8AB6-ACF8-D2A6-0A0449F3D9A8}"/>
              </a:ext>
            </a:extLst>
          </p:cNvPr>
          <p:cNvSpPr txBox="1">
            <a:spLocks/>
          </p:cNvSpPr>
          <p:nvPr/>
        </p:nvSpPr>
        <p:spPr>
          <a:xfrm>
            <a:off x="7827773" y="2016668"/>
            <a:ext cx="1159548" cy="27699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2020/2021</a:t>
            </a:r>
          </a:p>
        </p:txBody>
      </p:sp>
      <p:sp>
        <p:nvSpPr>
          <p:cNvPr id="18" name="1 Marcador de texto">
            <a:extLst>
              <a:ext uri="{FF2B5EF4-FFF2-40B4-BE49-F238E27FC236}">
                <a16:creationId xmlns:a16="http://schemas.microsoft.com/office/drawing/2014/main" id="{5665D900-19D8-4C72-69F5-D4F41B106BBE}"/>
              </a:ext>
            </a:extLst>
          </p:cNvPr>
          <p:cNvSpPr txBox="1">
            <a:spLocks/>
          </p:cNvSpPr>
          <p:nvPr/>
        </p:nvSpPr>
        <p:spPr>
          <a:xfrm>
            <a:off x="266684" y="1385096"/>
            <a:ext cx="10800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BD</a:t>
            </a:r>
          </a:p>
        </p:txBody>
      </p:sp>
      <p:sp>
        <p:nvSpPr>
          <p:cNvPr id="19" name="1 Marcador de texto">
            <a:extLst>
              <a:ext uri="{FF2B5EF4-FFF2-40B4-BE49-F238E27FC236}">
                <a16:creationId xmlns:a16="http://schemas.microsoft.com/office/drawing/2014/main" id="{54104136-9088-C8F9-F64E-32992CAE300E}"/>
              </a:ext>
            </a:extLst>
          </p:cNvPr>
          <p:cNvSpPr txBox="1">
            <a:spLocks/>
          </p:cNvSpPr>
          <p:nvPr/>
        </p:nvSpPr>
        <p:spPr>
          <a:xfrm>
            <a:off x="2188162" y="1272198"/>
            <a:ext cx="184255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PDF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</a:t>
            </a:r>
          </a:p>
        </p:txBody>
      </p:sp>
      <p:sp>
        <p:nvSpPr>
          <p:cNvPr id="20" name="1 Marcador de texto">
            <a:extLst>
              <a:ext uri="{FF2B5EF4-FFF2-40B4-BE49-F238E27FC236}">
                <a16:creationId xmlns:a16="http://schemas.microsoft.com/office/drawing/2014/main" id="{404C2E8C-0726-A407-F7DA-F8E2414E2785}"/>
              </a:ext>
            </a:extLst>
          </p:cNvPr>
          <p:cNvSpPr txBox="1">
            <a:spLocks/>
          </p:cNvSpPr>
          <p:nvPr/>
        </p:nvSpPr>
        <p:spPr>
          <a:xfrm>
            <a:off x="5789379" y="1294390"/>
            <a:ext cx="184255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PDF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</a:t>
            </a:r>
          </a:p>
        </p:txBody>
      </p:sp>
      <p:sp>
        <p:nvSpPr>
          <p:cNvPr id="22" name="1 Marcador de texto">
            <a:extLst>
              <a:ext uri="{FF2B5EF4-FFF2-40B4-BE49-F238E27FC236}">
                <a16:creationId xmlns:a16="http://schemas.microsoft.com/office/drawing/2014/main" id="{D31D51AA-A541-CC3A-19E8-2DC697B24529}"/>
              </a:ext>
            </a:extLst>
          </p:cNvPr>
          <p:cNvSpPr txBox="1">
            <a:spLocks/>
          </p:cNvSpPr>
          <p:nvPr/>
        </p:nvSpPr>
        <p:spPr>
          <a:xfrm>
            <a:off x="9108352" y="759879"/>
            <a:ext cx="10800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</a:t>
            </a:r>
          </a:p>
        </p:txBody>
      </p:sp>
      <p:sp>
        <p:nvSpPr>
          <p:cNvPr id="23" name="1 Marcador de texto">
            <a:extLst>
              <a:ext uri="{FF2B5EF4-FFF2-40B4-BE49-F238E27FC236}">
                <a16:creationId xmlns:a16="http://schemas.microsoft.com/office/drawing/2014/main" id="{F7EC94C6-537D-FDEF-6707-2E74D7D01587}"/>
              </a:ext>
            </a:extLst>
          </p:cNvPr>
          <p:cNvSpPr txBox="1">
            <a:spLocks/>
          </p:cNvSpPr>
          <p:nvPr/>
        </p:nvSpPr>
        <p:spPr>
          <a:xfrm>
            <a:off x="10188352" y="780196"/>
            <a:ext cx="198648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2022/2023/2024…</a:t>
            </a:r>
          </a:p>
        </p:txBody>
      </p:sp>
      <p:sp>
        <p:nvSpPr>
          <p:cNvPr id="33" name="1 Marcador de texto">
            <a:extLst>
              <a:ext uri="{FF2B5EF4-FFF2-40B4-BE49-F238E27FC236}">
                <a16:creationId xmlns:a16="http://schemas.microsoft.com/office/drawing/2014/main" id="{CEFD9EEE-FD5A-8EA3-B6C3-3F0824CE0342}"/>
              </a:ext>
            </a:extLst>
          </p:cNvPr>
          <p:cNvSpPr txBox="1">
            <a:spLocks/>
          </p:cNvSpPr>
          <p:nvPr/>
        </p:nvSpPr>
        <p:spPr>
          <a:xfrm>
            <a:off x="3191483" y="1379920"/>
            <a:ext cx="184255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Digitalización Catálogo 1991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98AADD8F-6480-097C-FF3B-8909D014818E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363954" y="2033054"/>
            <a:ext cx="0" cy="277809"/>
          </a:xfrm>
          <a:prstGeom prst="line">
            <a:avLst/>
          </a:prstGeom>
          <a:ln w="15875">
            <a:solidFill>
              <a:schemeClr val="tx1"/>
            </a:solidFill>
            <a:prstDash val="sysDot"/>
            <a:headEnd type="none" w="med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1 Marcador de texto">
            <a:extLst>
              <a:ext uri="{FF2B5EF4-FFF2-40B4-BE49-F238E27FC236}">
                <a16:creationId xmlns:a16="http://schemas.microsoft.com/office/drawing/2014/main" id="{127C6C22-4938-E884-A947-951E7313EC40}"/>
              </a:ext>
            </a:extLst>
          </p:cNvPr>
          <p:cNvSpPr txBox="1">
            <a:spLocks/>
          </p:cNvSpPr>
          <p:nvPr/>
        </p:nvSpPr>
        <p:spPr>
          <a:xfrm>
            <a:off x="9367620" y="1180722"/>
            <a:ext cx="2628013" cy="1384995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>
            <a:defPPr>
              <a:defRPr lang="es-ES"/>
            </a:defPPr>
            <a:lvl1pPr>
              <a:defRPr sz="1400" b="1">
                <a:latin typeface="Arial Black" panose="020B0A040201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 redacción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Integración de la difusión de datos en abierto en la producción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9BE48A5C-1831-0E29-A773-794AD0DFA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89" y="4945166"/>
            <a:ext cx="3984168" cy="1527538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F86451CE-FF03-3C04-95B6-BB6D80F02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188162" y="3366532"/>
            <a:ext cx="2086645" cy="147475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5" name="1 Marcador de texto">
            <a:extLst>
              <a:ext uri="{FF2B5EF4-FFF2-40B4-BE49-F238E27FC236}">
                <a16:creationId xmlns:a16="http://schemas.microsoft.com/office/drawing/2014/main" id="{C72A03AD-92CE-9AF4-656B-6A37A6189F6B}"/>
              </a:ext>
            </a:extLst>
          </p:cNvPr>
          <p:cNvSpPr txBox="1">
            <a:spLocks/>
          </p:cNvSpPr>
          <p:nvPr/>
        </p:nvSpPr>
        <p:spPr>
          <a:xfrm>
            <a:off x="4845997" y="1477316"/>
            <a:ext cx="628941" cy="27699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spAutoFit/>
          </a:bodyPr>
          <a:lstStyle>
            <a:defPPr>
              <a:defRPr lang="es-E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dirty="0"/>
              <a:t>OVU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4E612894-8897-30E6-88AD-27D387EEE6E3}"/>
              </a:ext>
            </a:extLst>
          </p:cNvPr>
          <p:cNvCxnSpPr>
            <a:cxnSpLocks/>
          </p:cNvCxnSpPr>
          <p:nvPr/>
        </p:nvCxnSpPr>
        <p:spPr>
          <a:xfrm>
            <a:off x="5148026" y="956649"/>
            <a:ext cx="0" cy="520667"/>
          </a:xfrm>
          <a:prstGeom prst="line">
            <a:avLst/>
          </a:prstGeom>
          <a:ln w="15875">
            <a:solidFill>
              <a:schemeClr val="tx1"/>
            </a:solidFill>
            <a:prstDash val="sysDot"/>
            <a:headEnd type="none" w="med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Marcador de texto">
            <a:extLst>
              <a:ext uri="{FF2B5EF4-FFF2-40B4-BE49-F238E27FC236}">
                <a16:creationId xmlns:a16="http://schemas.microsoft.com/office/drawing/2014/main" id="{D02968E3-6BBD-4E82-836F-7820C634FD33}"/>
              </a:ext>
            </a:extLst>
          </p:cNvPr>
          <p:cNvSpPr txBox="1">
            <a:spLocks/>
          </p:cNvSpPr>
          <p:nvPr/>
        </p:nvSpPr>
        <p:spPr>
          <a:xfrm>
            <a:off x="4833924" y="2365662"/>
            <a:ext cx="415339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Datos abiertos e-</a:t>
            </a:r>
            <a:r>
              <a:rPr lang="es-ES" sz="13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cienciaDatos</a:t>
            </a:r>
            <a:endParaRPr lang="es-ES" sz="1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https://edatos.consorciomadrono.es/dataverse/catalogos_barrios_vulnerables</a:t>
            </a:r>
            <a:endParaRPr lang="es-ES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5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7801782-7750-9ED2-7153-8CE97A1E2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924" y="2837767"/>
            <a:ext cx="4153397" cy="35978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C1DDE3A-E417-4FCC-171A-560158CA4349}"/>
              </a:ext>
            </a:extLst>
          </p:cNvPr>
          <p:cNvCxnSpPr>
            <a:cxnSpLocks/>
          </p:cNvCxnSpPr>
          <p:nvPr/>
        </p:nvCxnSpPr>
        <p:spPr>
          <a:xfrm>
            <a:off x="4432650" y="4373261"/>
            <a:ext cx="401274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  <a:headEnd type="none" w="med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34">
            <a:extLst>
              <a:ext uri="{FF2B5EF4-FFF2-40B4-BE49-F238E27FC236}">
                <a16:creationId xmlns:a16="http://schemas.microsoft.com/office/drawing/2014/main" id="{DE0F01FB-AA90-2481-BAB9-6FF6FE87B62C}"/>
              </a:ext>
            </a:extLst>
          </p:cNvPr>
          <p:cNvSpPr txBox="1"/>
          <p:nvPr/>
        </p:nvSpPr>
        <p:spPr>
          <a:xfrm>
            <a:off x="9367620" y="4470399"/>
            <a:ext cx="2628013" cy="2106187"/>
          </a:xfrm>
          <a:prstGeom prst="rect">
            <a:avLst/>
          </a:prstGeom>
          <a:solidFill>
            <a:srgbClr val="FFF2CC"/>
          </a:solidFill>
          <a:ln w="12700">
            <a:solidFill>
              <a:schemeClr val="tx1"/>
            </a:solidFill>
            <a:prstDash val="sysDot"/>
          </a:ln>
        </p:spPr>
        <p:txBody>
          <a:bodyPr wrap="square"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s-ES" sz="1400" b="1" dirty="0">
                <a:latin typeface="+mj-lt"/>
              </a:rPr>
              <a:t>1 </a:t>
            </a:r>
            <a:r>
              <a:rPr lang="es-ES" sz="1400" b="1" dirty="0" err="1">
                <a:latin typeface="+mj-lt"/>
              </a:rPr>
              <a:t>Dataverse</a:t>
            </a:r>
            <a:endParaRPr lang="es-ES" sz="1400" b="1" dirty="0">
              <a:latin typeface="+mj-lt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s-ES" sz="1400" b="1" dirty="0">
                <a:latin typeface="+mj-lt"/>
              </a:rPr>
              <a:t>21 </a:t>
            </a:r>
            <a:r>
              <a:rPr lang="es-ES" sz="1400" b="1" dirty="0" err="1">
                <a:latin typeface="+mj-lt"/>
              </a:rPr>
              <a:t>Datasets</a:t>
            </a:r>
            <a:endParaRPr lang="es-ES" sz="1400" b="1" dirty="0">
              <a:latin typeface="+mj-lt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s-ES" sz="1400" b="1" dirty="0">
                <a:latin typeface="+mj-lt"/>
              </a:rPr>
              <a:t> 11,2GB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9E7759A-EFE6-D1BE-32FC-2930AFB9184F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9053179" y="5523493"/>
            <a:ext cx="314441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  <a:headEnd type="arrow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34">
            <a:extLst>
              <a:ext uri="{FF2B5EF4-FFF2-40B4-BE49-F238E27FC236}">
                <a16:creationId xmlns:a16="http://schemas.microsoft.com/office/drawing/2014/main" id="{DCB63466-9687-77E5-4009-0CBA70CA0836}"/>
              </a:ext>
            </a:extLst>
          </p:cNvPr>
          <p:cNvSpPr txBox="1"/>
          <p:nvPr/>
        </p:nvSpPr>
        <p:spPr>
          <a:xfrm>
            <a:off x="9573397" y="5369772"/>
            <a:ext cx="2323346" cy="1056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s-ES" sz="1400" b="1" dirty="0">
                <a:latin typeface="+mj-lt"/>
              </a:rPr>
              <a:t>471 archivos: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+mj-lt"/>
              </a:rPr>
              <a:t>34 BD y capas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+mj-lt"/>
              </a:rPr>
              <a:t>395 archivos de fichero (6.299 fichas)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0B83190-3212-E692-54CA-3787392AE7A0}"/>
              </a:ext>
            </a:extLst>
          </p:cNvPr>
          <p:cNvSpPr txBox="1"/>
          <p:nvPr/>
        </p:nvSpPr>
        <p:spPr>
          <a:xfrm>
            <a:off x="9367620" y="4098154"/>
            <a:ext cx="2628013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50" b="1" dirty="0">
                <a:latin typeface="Arial Nova" panose="020B05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DATAVERSE BBVV 91-01-11</a:t>
            </a:r>
            <a:endParaRPr lang="es-ES" sz="1450" dirty="0"/>
          </a:p>
        </p:txBody>
      </p:sp>
    </p:spTree>
    <p:extLst>
      <p:ext uri="{BB962C8B-B14F-4D97-AF65-F5344CB8AC3E}">
        <p14:creationId xmlns:p14="http://schemas.microsoft.com/office/powerpoint/2010/main" val="204909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7A24C-48A3-7CCD-6231-2573203CF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>
            <a:extLst>
              <a:ext uri="{FF2B5EF4-FFF2-40B4-BE49-F238E27FC236}">
                <a16:creationId xmlns:a16="http://schemas.microsoft.com/office/drawing/2014/main" id="{1E646347-765B-BBE2-5E4A-5A2AECC5EC1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88C71AA8-0C08-1F9C-9725-0E1A376E054F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40204F91-4ACA-C08A-6CEC-685AE3F712A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9025CF4E-404B-30CC-1CDD-04ACFFDF8FE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9D8810B1-CA5B-DA2B-49CC-61F558A04AE7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675D6221-DAF1-95A8-529B-08F6A481FF16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A8AA644-4C5B-00E4-EB79-A898FD235AB1}"/>
              </a:ext>
            </a:extLst>
          </p:cNvPr>
          <p:cNvGrpSpPr/>
          <p:nvPr/>
        </p:nvGrpSpPr>
        <p:grpSpPr>
          <a:xfrm>
            <a:off x="575640" y="1658743"/>
            <a:ext cx="9585748" cy="4480314"/>
            <a:chOff x="5255050" y="1696598"/>
            <a:chExt cx="9585748" cy="4480314"/>
          </a:xfrm>
        </p:grpSpPr>
        <p:pic>
          <p:nvPicPr>
            <p:cNvPr id="3" name="Imagen 2" descr="Una captura de pantalla de un celular con letras&#10;&#10;Descripción generada automáticamente con confianza media">
              <a:extLst>
                <a:ext uri="{FF2B5EF4-FFF2-40B4-BE49-F238E27FC236}">
                  <a16:creationId xmlns:a16="http://schemas.microsoft.com/office/drawing/2014/main" id="{53DCB3DD-6782-4D7D-C268-36049273D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5050" y="1696598"/>
              <a:ext cx="3164791" cy="4474843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E70A754-E96F-9F6E-5E4D-FE19F9C46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32324" y="1702069"/>
              <a:ext cx="6208474" cy="4474843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EC5CE744-DCA3-7797-A246-CEE47528B1DA}"/>
              </a:ext>
            </a:extLst>
          </p:cNvPr>
          <p:cNvSpPr txBox="1"/>
          <p:nvPr/>
        </p:nvSpPr>
        <p:spPr>
          <a:xfrm>
            <a:off x="575640" y="6195448"/>
            <a:ext cx="9552830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Especificaciones de los datos publicados. Tipo y número de archivos de los </a:t>
            </a:r>
            <a:r>
              <a:rPr lang="es-ES" dirty="0" err="1"/>
              <a:t>datasets</a:t>
            </a:r>
            <a:r>
              <a:rPr lang="es-ES" dirty="0"/>
              <a:t> del portal e-</a:t>
            </a:r>
            <a:r>
              <a:rPr lang="es-ES" dirty="0" err="1"/>
              <a:t>cienciaDatos</a:t>
            </a:r>
            <a:r>
              <a:rPr lang="es-ES" dirty="0"/>
              <a:t>. </a:t>
            </a:r>
            <a:r>
              <a:rPr lang="es-ES" dirty="0">
                <a:hlinkClick r:id="rId9"/>
              </a:rPr>
              <a:t>https://oa.upm.es/65954/</a:t>
            </a:r>
            <a:r>
              <a:rPr lang="es-ES" dirty="0"/>
              <a:t>  </a:t>
            </a:r>
          </a:p>
        </p:txBody>
      </p:sp>
      <p:sp>
        <p:nvSpPr>
          <p:cNvPr id="17" name="1 Marcador de texto">
            <a:extLst>
              <a:ext uri="{FF2B5EF4-FFF2-40B4-BE49-F238E27FC236}">
                <a16:creationId xmlns:a16="http://schemas.microsoft.com/office/drawing/2014/main" id="{D526A635-B337-5500-5579-7476B188971C}"/>
              </a:ext>
            </a:extLst>
          </p:cNvPr>
          <p:cNvSpPr txBox="1">
            <a:spLocks/>
          </p:cNvSpPr>
          <p:nvPr/>
        </p:nvSpPr>
        <p:spPr>
          <a:xfrm>
            <a:off x="575640" y="964385"/>
            <a:ext cx="415339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Datos abiertos e-</a:t>
            </a:r>
            <a:r>
              <a:rPr lang="es-ES" sz="13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cienciaDatos</a:t>
            </a:r>
            <a:endParaRPr lang="es-ES" sz="1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https://edatos.consorciomadrono.es/dataverse/catalogos_barrios_vulnerables</a:t>
            </a:r>
            <a:endParaRPr lang="es-ES" sz="7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1 Marcador de texto">
            <a:extLst>
              <a:ext uri="{FF2B5EF4-FFF2-40B4-BE49-F238E27FC236}">
                <a16:creationId xmlns:a16="http://schemas.microsoft.com/office/drawing/2014/main" id="{9B58C29A-BA29-0B0B-5B1A-84C8F0662190}"/>
              </a:ext>
            </a:extLst>
          </p:cNvPr>
          <p:cNvSpPr txBox="1">
            <a:spLocks/>
          </p:cNvSpPr>
          <p:nvPr/>
        </p:nvSpPr>
        <p:spPr>
          <a:xfrm>
            <a:off x="4826000" y="964386"/>
            <a:ext cx="7169633" cy="400109"/>
          </a:xfrm>
          <a:prstGeom prst="rect">
            <a:avLst/>
          </a:prstGeom>
          <a:solidFill>
            <a:srgbClr val="FFF2CC"/>
          </a:solidFill>
          <a:ln w="6350">
            <a:solidFill>
              <a:schemeClr val="tx1"/>
            </a:solidFill>
            <a:prstDash val="dash"/>
          </a:ln>
        </p:spPr>
        <p:txBody>
          <a:bodyPr wrap="square" rtlCol="0" anchor="ctr" anchorCtr="0">
            <a:noAutofit/>
          </a:bodyPr>
          <a:lstStyle>
            <a:defPPr>
              <a:defRPr lang="es-ES"/>
            </a:defPPr>
            <a:lvl1pPr>
              <a:defRPr sz="1400" b="1">
                <a:latin typeface="Arial Black" panose="020B0A040201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+mj-lt"/>
              </a:rPr>
              <a:t>1 </a:t>
            </a:r>
            <a:r>
              <a:rPr lang="es-ES" dirty="0" err="1">
                <a:latin typeface="+mj-lt"/>
              </a:rPr>
              <a:t>Dataverse</a:t>
            </a:r>
            <a:r>
              <a:rPr lang="es-ES" dirty="0">
                <a:latin typeface="+mj-lt"/>
              </a:rPr>
              <a:t>: 21 </a:t>
            </a:r>
            <a:r>
              <a:rPr lang="es-ES" dirty="0" err="1">
                <a:latin typeface="+mj-lt"/>
              </a:rPr>
              <a:t>Datasets</a:t>
            </a:r>
            <a:r>
              <a:rPr lang="es-ES" dirty="0">
                <a:latin typeface="+mj-lt"/>
              </a:rPr>
              <a:t> 11,2GB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D2405D0-8232-4291-287D-48B6DED90244}"/>
              </a:ext>
            </a:extLst>
          </p:cNvPr>
          <p:cNvSpPr txBox="1"/>
          <p:nvPr/>
        </p:nvSpPr>
        <p:spPr>
          <a:xfrm>
            <a:off x="10161388" y="2869985"/>
            <a:ext cx="1834245" cy="159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noAutofit/>
          </a:bodyPr>
          <a:lstStyle>
            <a:defPPr>
              <a:defRPr lang="es-E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sz="800" b="1" dirty="0"/>
              <a:t>Bases de datos y capas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ADFBE16-F18F-4037-D3E1-84DA78938A87}"/>
              </a:ext>
            </a:extLst>
          </p:cNvPr>
          <p:cNvSpPr txBox="1"/>
          <p:nvPr/>
        </p:nvSpPr>
        <p:spPr>
          <a:xfrm>
            <a:off x="10161387" y="3012102"/>
            <a:ext cx="1834245" cy="29848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noAutofit/>
          </a:bodyPr>
          <a:lstStyle>
            <a:defPPr>
              <a:defRPr lang="es-E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sz="800" b="1" dirty="0"/>
              <a:t>Fichero de los Catálogos (</a:t>
            </a:r>
            <a:r>
              <a:rPr lang="es-ES" sz="800" b="1" dirty="0" err="1"/>
              <a:t>pdf</a:t>
            </a:r>
            <a:r>
              <a:rPr lang="es-ES" sz="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690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5115B-33F3-BE04-9DAE-B829EDAD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>
            <a:extLst>
              <a:ext uri="{FF2B5EF4-FFF2-40B4-BE49-F238E27FC236}">
                <a16:creationId xmlns:a16="http://schemas.microsoft.com/office/drawing/2014/main" id="{32ACF7EA-630E-08A3-11C2-A06CB128495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72F2C4EF-E6F5-B9B3-82E0-8BA5DFDAABD4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D8C5C70D-1603-4B0D-BA81-38AACD92D56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A817ADEA-1715-3A0F-1E88-D968561A56B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A320E323-4A2F-530D-771A-32B091B16261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2963880A-0EDF-559C-426E-42D1674CCAF9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DD31D67-734C-CF94-5F48-DACF67151A69}"/>
              </a:ext>
            </a:extLst>
          </p:cNvPr>
          <p:cNvSpPr txBox="1"/>
          <p:nvPr/>
        </p:nvSpPr>
        <p:spPr>
          <a:xfrm>
            <a:off x="9802012" y="771447"/>
            <a:ext cx="230322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spAutoFit/>
          </a:bodyPr>
          <a:lstStyle>
            <a:defPPr>
              <a:defRPr lang="es-E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b="1" dirty="0"/>
              <a:t>Bases de datos y capas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B09D77B-06CD-E46B-E78A-0FAEF593E709}"/>
              </a:ext>
            </a:extLst>
          </p:cNvPr>
          <p:cNvSpPr txBox="1"/>
          <p:nvPr/>
        </p:nvSpPr>
        <p:spPr>
          <a:xfrm>
            <a:off x="117240" y="6306910"/>
            <a:ext cx="10224000" cy="30449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s-ES"/>
            </a:defPPr>
            <a:lvl1pPr>
              <a:defRPr sz="1300"/>
            </a:lvl1pPr>
          </a:lstStyle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Productos derivados del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Barrios vulnerables de las grandes ciudades españolas. 1991/ 2001/ 2011. 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https://oa.upm.es/51015/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A54680-F98E-E398-AD51-E96FF29C7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" y="683361"/>
            <a:ext cx="7581377" cy="12720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C4C79C1D-83AD-15C7-9822-C194C7E9BB65}"/>
              </a:ext>
            </a:extLst>
          </p:cNvPr>
          <p:cNvGrpSpPr>
            <a:grpSpLocks noChangeAspect="1"/>
          </p:cNvGrpSpPr>
          <p:nvPr/>
        </p:nvGrpSpPr>
        <p:grpSpPr>
          <a:xfrm>
            <a:off x="117240" y="2078963"/>
            <a:ext cx="11988000" cy="4193788"/>
            <a:chOff x="253289" y="1785667"/>
            <a:chExt cx="19603683" cy="6858000"/>
          </a:xfrm>
        </p:grpSpPr>
        <p:pic>
          <p:nvPicPr>
            <p:cNvPr id="4" name="Imagen 3" descr="Mapa&#10;&#10;Descripción generada automáticamente">
              <a:extLst>
                <a:ext uri="{FF2B5EF4-FFF2-40B4-BE49-F238E27FC236}">
                  <a16:creationId xmlns:a16="http://schemas.microsoft.com/office/drawing/2014/main" id="{98010817-3C99-1E87-21C6-BFFF79F4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89" y="1785667"/>
              <a:ext cx="9698796" cy="68580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Imagen 5" descr="Mapa&#10;&#10;Descripción generada automáticamente">
              <a:extLst>
                <a:ext uri="{FF2B5EF4-FFF2-40B4-BE49-F238E27FC236}">
                  <a16:creationId xmlns:a16="http://schemas.microsoft.com/office/drawing/2014/main" id="{070E4F12-E148-44F8-5290-0F51355B7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176" y="1785667"/>
              <a:ext cx="9698796" cy="68580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FEAA82A-92D3-B9C4-AB69-C68D14411BE7}"/>
              </a:ext>
            </a:extLst>
          </p:cNvPr>
          <p:cNvSpPr txBox="1"/>
          <p:nvPr/>
        </p:nvSpPr>
        <p:spPr>
          <a:xfrm>
            <a:off x="7831372" y="1243117"/>
            <a:ext cx="4597400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s-ES"/>
            </a:defPPr>
            <a:lvl1pPr>
              <a:defRPr sz="12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Bases datos y capas por desagregación espacial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FA696C-5E88-137F-371B-D774791CCBAC}"/>
              </a:ext>
            </a:extLst>
          </p:cNvPr>
          <p:cNvSpPr txBox="1"/>
          <p:nvPr/>
        </p:nvSpPr>
        <p:spPr>
          <a:xfrm>
            <a:off x="7831372" y="1562387"/>
            <a:ext cx="4273868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Especificaciones de los datos publicados. </a:t>
            </a:r>
            <a:r>
              <a:rPr lang="es-ES" dirty="0">
                <a:hlinkClick r:id="rId11"/>
              </a:rPr>
              <a:t>https://oa.upm.es/65954/</a:t>
            </a:r>
            <a:r>
              <a:rPr lang="es-E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5352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59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663AB0-9521-0B9A-434D-AF289F1E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137">
            <a:extLst>
              <a:ext uri="{FF2B5EF4-FFF2-40B4-BE49-F238E27FC236}">
                <a16:creationId xmlns:a16="http://schemas.microsoft.com/office/drawing/2014/main" id="{10D25C8E-23D8-F251-FA98-60B1CC1C067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520" y="-1080"/>
            <a:ext cx="12191760" cy="552240"/>
          </a:xfrm>
          <a:prstGeom prst="rect">
            <a:avLst/>
          </a:prstGeom>
          <a:ln w="0">
            <a:noFill/>
          </a:ln>
        </p:spPr>
      </p:pic>
      <p:sp>
        <p:nvSpPr>
          <p:cNvPr id="140" name="CustomShape 4">
            <a:extLst>
              <a:ext uri="{FF2B5EF4-FFF2-40B4-BE49-F238E27FC236}">
                <a16:creationId xmlns:a16="http://schemas.microsoft.com/office/drawing/2014/main" id="{450AA148-B7AA-11CA-9D6B-E83A0FD63882}"/>
              </a:ext>
            </a:extLst>
          </p:cNvPr>
          <p:cNvSpPr/>
          <p:nvPr/>
        </p:nvSpPr>
        <p:spPr>
          <a:xfrm>
            <a:off x="474840" y="169641"/>
            <a:ext cx="11700000" cy="34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0">
            <a:spAutoFit/>
          </a:bodyPr>
          <a:lstStyle/>
          <a:p>
            <a:pPr algn="r">
              <a:lnSpc>
                <a:spcPts val="1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Datos abiertos de los Catálogos de Barrios Vulnerables de España 1991, 2001 y 2011</a:t>
            </a:r>
            <a:b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</a:br>
            <a:r>
              <a:rPr lang="es-ES" sz="100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https://edatos.consorciomadrono.es/dataverse/catalogos_barrios_vulnerables</a:t>
            </a:r>
            <a:endParaRPr lang="es-ES" sz="1000" b="0" strike="noStrike" spc="-1" dirty="0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141" name="Imagen 140">
            <a:extLst>
              <a:ext uri="{FF2B5EF4-FFF2-40B4-BE49-F238E27FC236}">
                <a16:creationId xmlns:a16="http://schemas.microsoft.com/office/drawing/2014/main" id="{C163DE97-BE25-90D5-0E13-52140541B45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6760" y="13680"/>
            <a:ext cx="488880" cy="498960"/>
          </a:xfrm>
          <a:prstGeom prst="rect">
            <a:avLst/>
          </a:prstGeom>
          <a:ln w="0">
            <a:noFill/>
          </a:ln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0320D16A-AD86-57D0-5958-181F5AA2D0E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00" y="6660000"/>
            <a:ext cx="12191400" cy="224640"/>
          </a:xfrm>
          <a:prstGeom prst="rect">
            <a:avLst/>
          </a:prstGeom>
          <a:ln w="0">
            <a:noFill/>
          </a:ln>
        </p:spPr>
      </p:pic>
      <p:sp>
        <p:nvSpPr>
          <p:cNvPr id="143" name="CuadroTexto 142">
            <a:extLst>
              <a:ext uri="{FF2B5EF4-FFF2-40B4-BE49-F238E27FC236}">
                <a16:creationId xmlns:a16="http://schemas.microsoft.com/office/drawing/2014/main" id="{11312CBE-0E26-454D-77E7-89F288AC5164}"/>
              </a:ext>
            </a:extLst>
          </p:cNvPr>
          <p:cNvSpPr txBox="1"/>
          <p:nvPr/>
        </p:nvSpPr>
        <p:spPr>
          <a:xfrm>
            <a:off x="11863440" y="6632640"/>
            <a:ext cx="269280" cy="286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fld id="{DC31C1AF-5D5A-4AE6-9CAF-D3CD3CB98515}" type="slidenum">
              <a:rPr lang="es-ES" sz="14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es-E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CustomShape 5">
            <a:extLst>
              <a:ext uri="{FF2B5EF4-FFF2-40B4-BE49-F238E27FC236}">
                <a16:creationId xmlns:a16="http://schemas.microsoft.com/office/drawing/2014/main" id="{E03252D3-E50B-867D-58C6-630A38B1793E}"/>
              </a:ext>
            </a:extLst>
          </p:cNvPr>
          <p:cNvSpPr/>
          <p:nvPr/>
        </p:nvSpPr>
        <p:spPr>
          <a:xfrm>
            <a:off x="0" y="6633360"/>
            <a:ext cx="10224000" cy="27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Arial"/>
              </a:rPr>
              <a:t>Datos de investigación: Experiencias, retos y oportunidades ante la reforma de la evaluación de la investigación</a:t>
            </a:r>
            <a:endParaRPr lang="es-E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A43122-5B46-4FB1-34FE-B472F2E39084}"/>
              </a:ext>
            </a:extLst>
          </p:cNvPr>
          <p:cNvSpPr txBox="1"/>
          <p:nvPr/>
        </p:nvSpPr>
        <p:spPr>
          <a:xfrm>
            <a:off x="575638" y="6054459"/>
            <a:ext cx="3212591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Especificaciones de los datos publicados. </a:t>
            </a:r>
            <a:r>
              <a:rPr lang="es-ES" dirty="0">
                <a:hlinkClick r:id="rId7"/>
              </a:rPr>
              <a:t>https://oa.upm.es/65954/</a:t>
            </a:r>
            <a:r>
              <a:rPr lang="es-ES" dirty="0"/>
              <a:t> 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26AAA43-21C5-2F92-1F41-412FB4F9FF9A}"/>
              </a:ext>
            </a:extLst>
          </p:cNvPr>
          <p:cNvGrpSpPr>
            <a:grpSpLocks noChangeAspect="1"/>
          </p:cNvGrpSpPr>
          <p:nvPr/>
        </p:nvGrpSpPr>
        <p:grpSpPr>
          <a:xfrm>
            <a:off x="575638" y="738178"/>
            <a:ext cx="7047539" cy="3717708"/>
            <a:chOff x="575639" y="1495991"/>
            <a:chExt cx="8787436" cy="463553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F3B3E48-702C-416B-B705-65B92E2E55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5640" y="2070072"/>
              <a:ext cx="8787435" cy="4061456"/>
              <a:chOff x="575640" y="1549420"/>
              <a:chExt cx="9913926" cy="4582108"/>
            </a:xfrm>
          </p:grpSpPr>
          <p:pic>
            <p:nvPicPr>
              <p:cNvPr id="7" name="Imagen 6" descr="Interfaz de usuario gráfica, Tabla&#10;&#10;Descripción generada automáticamente">
                <a:extLst>
                  <a:ext uri="{FF2B5EF4-FFF2-40B4-BE49-F238E27FC236}">
                    <a16:creationId xmlns:a16="http://schemas.microsoft.com/office/drawing/2014/main" id="{6FEA7B65-956D-4948-7B9B-8603C34A3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640" y="1549420"/>
                <a:ext cx="3240000" cy="4582108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Imagen 8" descr="Interfaz de usuario gráfica, Sitio web&#10;&#10;Descripción generada automáticamente">
                <a:extLst>
                  <a:ext uri="{FF2B5EF4-FFF2-40B4-BE49-F238E27FC236}">
                    <a16:creationId xmlns:a16="http://schemas.microsoft.com/office/drawing/2014/main" id="{4D85DB36-9D2A-0267-E815-15A098C61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2603" y="1549420"/>
                <a:ext cx="3240000" cy="4582108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Imagen 10" descr="Interfaz de usuario gráfica, Texto&#10;&#10;Descripción generada automáticamente">
                <a:extLst>
                  <a:ext uri="{FF2B5EF4-FFF2-40B4-BE49-F238E27FC236}">
                    <a16:creationId xmlns:a16="http://schemas.microsoft.com/office/drawing/2014/main" id="{18DFF414-8289-2E79-06BF-A70C59486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9566" y="1549420"/>
                <a:ext cx="3240000" cy="4582108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74B56BD-B3FB-5386-C05F-393CE1330901}"/>
                </a:ext>
              </a:extLst>
            </p:cNvPr>
            <p:cNvSpPr txBox="1"/>
            <p:nvPr/>
          </p:nvSpPr>
          <p:spPr>
            <a:xfrm>
              <a:off x="575639" y="1495991"/>
              <a:ext cx="2871849" cy="43088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s-E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Contenidos de fichas nacionales y de comunidades autónomas (</a:t>
              </a:r>
              <a:r>
                <a:rPr lang="es-ES" sz="11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pdf</a:t>
              </a:r>
              <a:r>
                <a:rPr lang="es-E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F67EAD2-FF2A-47EB-0971-0FACC32F25AF}"/>
                </a:ext>
              </a:extLst>
            </p:cNvPr>
            <p:cNvSpPr txBox="1"/>
            <p:nvPr/>
          </p:nvSpPr>
          <p:spPr>
            <a:xfrm>
              <a:off x="3533433" y="1495991"/>
              <a:ext cx="2871848" cy="43088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es-ES"/>
              </a:defPPr>
              <a:lvl1pPr>
                <a:defRPr sz="1300"/>
              </a:lvl1pPr>
            </a:lstStyle>
            <a:p>
              <a:r>
                <a:rPr lang="es-E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Contenidos de los ficheros de ciudades (</a:t>
              </a:r>
              <a:r>
                <a:rPr lang="es-ES" sz="11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pdf</a:t>
              </a:r>
              <a:r>
                <a:rPr lang="es-E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endParaRPr lang="es-E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s-E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1 Marcador de texto">
            <a:extLst>
              <a:ext uri="{FF2B5EF4-FFF2-40B4-BE49-F238E27FC236}">
                <a16:creationId xmlns:a16="http://schemas.microsoft.com/office/drawing/2014/main" id="{86E1C55D-58E7-10F1-FF26-E17944695ECA}"/>
              </a:ext>
            </a:extLst>
          </p:cNvPr>
          <p:cNvSpPr txBox="1">
            <a:spLocks/>
          </p:cNvSpPr>
          <p:nvPr/>
        </p:nvSpPr>
        <p:spPr>
          <a:xfrm>
            <a:off x="6543177" y="737036"/>
            <a:ext cx="1080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03FCF-3742-A1BC-5679-3F5040D624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672" y="4567388"/>
            <a:ext cx="8029542" cy="19949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AEA006-5F2B-E079-7263-F4A6190D45F9}"/>
              </a:ext>
            </a:extLst>
          </p:cNvPr>
          <p:cNvSpPr txBox="1"/>
          <p:nvPr/>
        </p:nvSpPr>
        <p:spPr>
          <a:xfrm>
            <a:off x="474840" y="4839674"/>
            <a:ext cx="3327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Contenidos y organización del Fichero de los Catálogos y distribución en el portal </a:t>
            </a:r>
            <a:r>
              <a:rPr lang="es-E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eCiencia</a:t>
            </a:r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-Datos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C1D68E-40A0-6658-B5D4-84C3919914A7}"/>
              </a:ext>
            </a:extLst>
          </p:cNvPr>
          <p:cNvSpPr txBox="1"/>
          <p:nvPr/>
        </p:nvSpPr>
        <p:spPr>
          <a:xfrm>
            <a:off x="8915332" y="771447"/>
            <a:ext cx="318990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  <a:effectLst/>
        </p:spPr>
        <p:txBody>
          <a:bodyPr wrap="square" anchor="ctr" anchorCtr="0">
            <a:spAutoFit/>
          </a:bodyPr>
          <a:lstStyle>
            <a:defPPr>
              <a:defRPr lang="es-ES"/>
            </a:defPPr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ES" b="1" dirty="0"/>
              <a:t>Fichero de los Catálogos (</a:t>
            </a:r>
            <a:r>
              <a:rPr lang="es-ES" b="1" dirty="0" err="1"/>
              <a:t>pdf</a:t>
            </a:r>
            <a:r>
              <a:rPr lang="es-ES" b="1" dirty="0"/>
              <a:t>)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62D2E5A-D3C4-A438-413B-52FEE52F9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9611513" y="1198928"/>
            <a:ext cx="2303227" cy="325695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45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1527</Words>
  <Application>Microsoft Office PowerPoint</Application>
  <PresentationFormat>Panorámica</PresentationFormat>
  <Paragraphs>219</Paragraphs>
  <Slides>11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CSIC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Consorcio Madroño</dc:title>
  <dc:subject/>
  <dc:creator/>
  <dc:description/>
  <cp:lastModifiedBy>IVAN RODRIGUEZ SUAREZ</cp:lastModifiedBy>
  <cp:revision>10</cp:revision>
  <dcterms:created xsi:type="dcterms:W3CDTF">2021-09-21T18:37:30Z</dcterms:created>
  <dcterms:modified xsi:type="dcterms:W3CDTF">2024-10-24T06:34:15Z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r8>0</vt:r8>
  </property>
  <property fmtid="{D5CDD505-2E9C-101B-9397-08002B2CF9AE}" pid="6" name="Notes">
    <vt:r8>3</vt:r8>
  </property>
  <property fmtid="{D5CDD505-2E9C-101B-9397-08002B2CF9AE}" pid="7" name="PresentationFormat">
    <vt:lpwstr>Personalizado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r8>3</vt:r8>
  </property>
</Properties>
</file>