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notesMasterIdLst>
    <p:notesMasterId r:id="rId45"/>
  </p:notesMasterIdLst>
  <p:sldIdLst>
    <p:sldId id="256" r:id="rId25"/>
    <p:sldId id="257" r:id="rId26"/>
    <p:sldId id="259" r:id="rId27"/>
    <p:sldId id="270" r:id="rId28"/>
    <p:sldId id="271" r:id="rId29"/>
    <p:sldId id="278" r:id="rId30"/>
    <p:sldId id="260" r:id="rId31"/>
    <p:sldId id="264" r:id="rId32"/>
    <p:sldId id="279" r:id="rId33"/>
    <p:sldId id="280" r:id="rId34"/>
    <p:sldId id="265" r:id="rId35"/>
    <p:sldId id="269" r:id="rId36"/>
    <p:sldId id="262" r:id="rId37"/>
    <p:sldId id="272" r:id="rId38"/>
    <p:sldId id="263" r:id="rId39"/>
    <p:sldId id="267" r:id="rId40"/>
    <p:sldId id="273" r:id="rId41"/>
    <p:sldId id="275" r:id="rId42"/>
    <p:sldId id="276" r:id="rId43"/>
    <p:sldId id="277" r:id="rId44"/>
  </p:sldIdLst>
  <p:sldSz cx="12192000" cy="685800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85813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desplazar la diapositiva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13556" y="4911239"/>
            <a:ext cx="6508063" cy="46525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Pulse para editar el formato de las notas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530447" cy="5166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&lt;cabecera&gt;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 idx="1"/>
          </p:nvPr>
        </p:nvSpPr>
        <p:spPr>
          <a:xfrm>
            <a:off x="4604728" y="0"/>
            <a:ext cx="3530447" cy="5166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 idx="2"/>
          </p:nvPr>
        </p:nvSpPr>
        <p:spPr>
          <a:xfrm>
            <a:off x="0" y="9822826"/>
            <a:ext cx="3530447" cy="5166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 idx="3"/>
          </p:nvPr>
        </p:nvSpPr>
        <p:spPr>
          <a:xfrm>
            <a:off x="4604728" y="9822826"/>
            <a:ext cx="3530447" cy="5166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276FAD8-4CE5-4C64-BB94-9CD08846E800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C456ABFE-0387-49CB-AB15-64E0FD08DCE8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687E-63B7-2F9F-539D-C41DC0833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3AD112A4-8C72-3A71-15E2-B0E90FE0A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08AF7D0F-00B4-B2BC-DDB8-633D7511CAD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0CAB2D21-3EFF-F424-830A-12C7BEC468A3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21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461D8-B799-936B-2F52-B289B333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2D70EB9E-DBA1-38D4-0DD8-8E763D039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D4995BBC-C185-8383-E6A2-112B4ABF9E2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9DCB7C23-F9FC-2DA3-DFB6-8A234E0EAFA5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9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C6138-B6E9-9B6A-8DED-A9BDD33D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A6AA105E-1711-6B02-8EF0-21A9389B2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FFCE140D-2BFA-E83D-B125-50BE34556BC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1BAAA768-BCE8-63CA-B1BB-21BEB35A8054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04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6550-BB0E-F104-3965-622A2D30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128A8BB5-F1AD-814C-2A12-62AD3941E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8B382E1E-248E-4D05-EC20-FA1BEE3873D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19F1CC46-1B9F-4B24-626C-C10F916CAE9E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54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9F40E-889D-0BF2-5307-2B14D06C9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4AB767C7-6794-DC79-D82C-853B93F1B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43EDAAF1-8DF2-EE3D-5B7D-3499DE389A5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F6B3BCD2-D8C0-39A7-174D-2885178574D0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1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D6A62-F1A5-4898-0471-720DF474A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1790564C-DFC7-1EE2-D3BA-A908C88D7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B6B7C155-215C-4B2A-647C-77DACEBF351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E40582B5-7FC4-1480-0B57-DA6A4D3F3A0A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746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B93B-A670-9B17-0906-E761F081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14F57A7C-CE32-9A75-257C-7E94A349B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CEC345A2-DD60-B85A-12E9-A1A017C609F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64984C05-8322-9ECB-4817-E848009D27F9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850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4D6E-9EAE-B80F-A477-04CB84CA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8CC78C4B-93DF-E05A-5809-A7888EA67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64B9015A-B71E-8B5C-4E98-870BD912890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4895E762-FBB0-0CC0-98C6-8090932CC08D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00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330AD-7423-F4DC-E36F-2F323BEA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C591FF13-A8CB-315E-0BE5-2C9FBC2EE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883E07FE-3141-96A6-2FCF-C65E7961308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DB4CAA42-D2F1-8966-DF52-8E151EA6FF0A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534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DE6B1-9E73-AE13-3D25-3F66933F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6F7EBB74-2F78-2C6D-2465-ECA44F2AC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24C8C284-23DF-10C3-37A1-9E0A9A0AC58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A0838151-912E-FF1F-C7A9-1507DF9D7ED5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42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9022-453B-4317-0346-253705B7D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>
            <a:extLst>
              <a:ext uri="{FF2B5EF4-FFF2-40B4-BE49-F238E27FC236}">
                <a16:creationId xmlns:a16="http://schemas.microsoft.com/office/drawing/2014/main" id="{88493C8A-B0F9-5AE1-D616-02BB95D36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>
            <a:extLst>
              <a:ext uri="{FF2B5EF4-FFF2-40B4-BE49-F238E27FC236}">
                <a16:creationId xmlns:a16="http://schemas.microsoft.com/office/drawing/2014/main" id="{7462DFF4-D3F1-9FC9-B55D-ABF346B952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3">
            <a:extLst>
              <a:ext uri="{FF2B5EF4-FFF2-40B4-BE49-F238E27FC236}">
                <a16:creationId xmlns:a16="http://schemas.microsoft.com/office/drawing/2014/main" id="{377C7EB3-3576-EE38-2963-ABE86196A777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C456ABFE-0387-49CB-AB15-64E0FD08DCE8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01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2D4C-BA9B-3D2C-3721-62AE422F1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B4CC4741-8509-03BB-F313-BB3D54794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A68EC5A0-1E29-1D32-4626-DD625EF01A6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5118CB6E-7FC5-FA03-63D2-7CA69C00B027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72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CD7E-769B-C3A1-01EE-8BEC8FBE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77DDDDA7-6BC2-2D9C-6932-91B22664D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29BC6BC4-6B0A-6626-A8AF-DE2124ED9F1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E347ED97-7442-F00E-C70E-363F634DE8E4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4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615B-D50B-8204-15FF-C4D9FB8C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99C978E1-06C6-77E3-9610-B7747ACBD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F69C9C33-D0CD-5629-DC4B-09B23E0BAC2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D888BEAD-7174-BC9C-79B1-026B098CCC19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74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B179-DFE9-92FC-B9FF-330454745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40342B40-5BB0-BF4A-146C-A1C50AD43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D0D2B4C3-96A8-CC83-545A-5A59127CFC7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DC01138B-3D75-08B6-5DF6-A013E7DE1E2D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3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8C2C-66AD-6871-4191-011AD6E2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FB34C31B-6684-4A63-5AA5-298357893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CC8997DE-587E-95F0-C647-15FB885C602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B7CAF64D-CAE9-3032-7E35-DA7C0FF0F592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78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04886-AA24-8CA1-F3CB-A9645983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93919222-5C67-43F5-ED0F-37113BB17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EE758F3D-0E7B-DAF7-4EB4-AB8A907F75E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E52933A1-25E9-9CAF-9DC5-EC49E8C441C9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46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1019-46C6-F103-0AD0-5B7DEB6EB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>
            <a:extLst>
              <a:ext uri="{FF2B5EF4-FFF2-40B4-BE49-F238E27FC236}">
                <a16:creationId xmlns:a16="http://schemas.microsoft.com/office/drawing/2014/main" id="{77E26C37-FEA0-00F2-B14C-E60B814EB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399213" cy="3598863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>
            <a:extLst>
              <a:ext uri="{FF2B5EF4-FFF2-40B4-BE49-F238E27FC236}">
                <a16:creationId xmlns:a16="http://schemas.microsoft.com/office/drawing/2014/main" id="{7D9D9E4A-DC39-FE1A-5AED-362455451F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31426" y="4560660"/>
            <a:ext cx="5849470" cy="4318005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82962742-B2C9-FCF1-26CF-505BDB430896}"/>
              </a:ext>
            </a:extLst>
          </p:cNvPr>
          <p:cNvSpPr/>
          <p:nvPr/>
        </p:nvSpPr>
        <p:spPr>
          <a:xfrm>
            <a:off x="4143714" y="9119579"/>
            <a:ext cx="3167058" cy="477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30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Predetermin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Predetermin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Predetermin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redetermin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redetermin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determin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edetermin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187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etermin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Predetermin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Predetermin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598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0992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094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6598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70992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598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0992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598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0992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aneca.es/criterios-20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uned.es/universidad/biblioteca/depositar-datos-en-e-cienciaDatos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hyperlink" Target="http://www.dariah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clarin.e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x.com/lorilewis/status/1237753508201402371/photo/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domo.com/data-never-sleeps#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aneca.es/criterios-20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uned.es/universidad/biblioteca/depositar-datos-en-e-cienciaDatos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131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963700" y="3775500"/>
            <a:ext cx="837704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A50021"/>
                </a:solidFill>
                <a:ea typeface="DejaVu Sans"/>
              </a:rPr>
              <a:t>Datos de investigación: Experiencias, retos y oportunidades ante la reforma de la evaluación de la investigación</a:t>
            </a:r>
            <a:br>
              <a:rPr lang="es-ES" sz="2800" dirty="0"/>
            </a:br>
            <a:r>
              <a:rPr lang="es-ES" sz="2400" spc="-1" dirty="0">
                <a:solidFill>
                  <a:srgbClr val="000000"/>
                </a:solidFill>
                <a:latin typeface="Arial"/>
              </a:rPr>
              <a:t>Mesa Redonda de experiencias de Personal Investigador</a:t>
            </a:r>
          </a:p>
          <a:p>
            <a:pPr algn="ctr">
              <a:lnSpc>
                <a:spcPct val="100000"/>
              </a:lnSpc>
            </a:pPr>
            <a:endParaRPr lang="es-ES" sz="2400" b="1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000000"/>
                </a:solidFill>
                <a:latin typeface="Arial"/>
              </a:rPr>
              <a:t>Dra. Ana García Serrano, ETSI Informática, UNED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-52560" y="5832000"/>
            <a:ext cx="1216584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Madrid, 24 de octubre de 2024</a:t>
            </a:r>
            <a:endParaRPr lang="es-E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Imagen 134"/>
          <p:cNvPicPr/>
          <p:nvPr/>
        </p:nvPicPr>
        <p:blipFill>
          <a:blip r:embed="rId4"/>
          <a:stretch/>
        </p:blipFill>
        <p:spPr>
          <a:xfrm>
            <a:off x="5040" y="6660000"/>
            <a:ext cx="12191400" cy="224640"/>
          </a:xfrm>
          <a:prstGeom prst="rect">
            <a:avLst/>
          </a:prstGeom>
          <a:ln w="0">
            <a:noFill/>
          </a:ln>
        </p:spPr>
      </p:pic>
      <p:pic>
        <p:nvPicPr>
          <p:cNvPr id="136" name="Imagen 135"/>
          <p:cNvPicPr/>
          <p:nvPr/>
        </p:nvPicPr>
        <p:blipFill>
          <a:blip r:embed="rId5"/>
          <a:stretch/>
        </p:blipFill>
        <p:spPr>
          <a:xfrm>
            <a:off x="5148000" y="1051560"/>
            <a:ext cx="2008440" cy="2008440"/>
          </a:xfrm>
          <a:prstGeom prst="rect">
            <a:avLst/>
          </a:prstGeom>
          <a:ln w="0">
            <a:noFill/>
          </a:ln>
        </p:spPr>
      </p:pic>
      <p:pic>
        <p:nvPicPr>
          <p:cNvPr id="137" name="Imagen 136"/>
          <p:cNvPicPr/>
          <p:nvPr/>
        </p:nvPicPr>
        <p:blipFill>
          <a:blip r:embed="rId6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D4779-E9DF-28A3-8B71-BAE94DE2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6CAC10DF-4692-9BFB-0CFF-1B3FEEB10FF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A8B62787-A426-43E2-F10F-7818A603B57C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F11992D5-C415-4C35-BF48-638D63BE78B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773E31D4-8545-2EC1-2096-4FE9D690D02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2435E1EC-7C09-4674-155C-04B4F37BBAF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ACAC323B-218D-CD3D-F21D-FD086561068E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F3E6B4F3-1642-BBAD-FD8B-79E473230560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84F4B5-F4AE-C232-587F-017C7921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1478"/>
            <a:ext cx="8510516" cy="1325563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hlinkClick r:id="rId6"/>
              </a:rPr>
              <a:t>https://www.uned.es/universidad/biblioteca/depositar-datos-en-e-cienciaDatos.html</a:t>
            </a:r>
            <a:r>
              <a:rPr lang="es-ES" sz="3600" b="1" dirty="0"/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0B643CD-DBCB-B187-2E52-1EE3D4D32A68}"/>
              </a:ext>
            </a:extLst>
          </p:cNvPr>
          <p:cNvSpPr txBox="1">
            <a:spLocks/>
          </p:cNvSpPr>
          <p:nvPr/>
        </p:nvSpPr>
        <p:spPr>
          <a:xfrm>
            <a:off x="878007" y="1784681"/>
            <a:ext cx="10515600" cy="37626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>
                <a:solidFill>
                  <a:srgbClr val="000000"/>
                </a:solidFill>
              </a:rPr>
              <a:t>Estrategia Nacional de Ciencia Abierta (ENCA, 2023), </a:t>
            </a:r>
            <a:r>
              <a:rPr lang="es-ES" sz="2400" b="1">
                <a:solidFill>
                  <a:srgbClr val="000000"/>
                </a:solidFill>
              </a:rPr>
              <a:t>define datos de investigación:</a:t>
            </a:r>
            <a:r>
              <a:rPr lang="es-ES" sz="2400">
                <a:solidFill>
                  <a:srgbClr val="000000"/>
                </a:solidFill>
              </a:rPr>
              <a:t> “todo aquel material que ha sido generado, recopilado, observado o registrado durante el ciclo de vida de un proyecto de investigación y que se utiliza como evidencia de un proceso de investigación, está reconocido por la comunidad científica y sirve para validar los resultados de la investigación y garantizar su reproducibilidad.”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5E53EE4-7AC7-AB6C-FF5A-2178B7CE909B}"/>
              </a:ext>
            </a:extLst>
          </p:cNvPr>
          <p:cNvSpPr txBox="1">
            <a:spLocks/>
          </p:cNvSpPr>
          <p:nvPr/>
        </p:nvSpPr>
        <p:spPr>
          <a:xfrm>
            <a:off x="2686903" y="3886437"/>
            <a:ext cx="6818194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bg1"/>
                </a:solidFill>
                <a:latin typeface="SplineSans"/>
              </a:rPr>
              <a:t>NUEVO Procedimiento de Acreditación 2024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  <a:latin typeface="SplineSans"/>
              </a:rPr>
              <a:t>(Real Decreto 678/2023, de 18 de julio) (</a:t>
            </a:r>
            <a:r>
              <a:rPr lang="es-ES" dirty="0">
                <a:solidFill>
                  <a:schemeClr val="bg1"/>
                </a:solidFill>
                <a:latin typeface="Spline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https://www.aneca.es/criterios-2024</a:t>
            </a:r>
            <a:r>
              <a:rPr lang="es-ES" dirty="0">
                <a:solidFill>
                  <a:schemeClr val="bg1"/>
                </a:solidFill>
                <a:latin typeface="SplineSans"/>
              </a:rPr>
              <a:t>) 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B9ECBF6-0F9B-3A3D-3EB3-A9B61F0F2618}"/>
              </a:ext>
            </a:extLst>
          </p:cNvPr>
          <p:cNvSpPr/>
          <p:nvPr/>
        </p:nvSpPr>
        <p:spPr>
          <a:xfrm>
            <a:off x="3992880" y="2026920"/>
            <a:ext cx="8199120" cy="44796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0" dirty="0">
                <a:solidFill>
                  <a:schemeClr val="bg1"/>
                </a:solidFill>
                <a:effectLst/>
              </a:rPr>
              <a:t>resultados de experimentos, mediciones, observaciones resultantes del trabajo de campo, resultados de encuestas, grabaciones de muestras físicas, documentación, código, </a:t>
            </a:r>
          </a:p>
          <a:p>
            <a:pPr algn="ctr"/>
            <a:r>
              <a:rPr lang="es-ES" sz="2400" b="1" i="0" dirty="0">
                <a:solidFill>
                  <a:schemeClr val="bg1"/>
                </a:solidFill>
                <a:effectLst/>
              </a:rPr>
              <a:t>configuraciones de instrumentación, estadísticas e imágenes</a:t>
            </a:r>
            <a:endParaRPr lang="es-ES" sz="2400" b="0" i="0" dirty="0">
              <a:solidFill>
                <a:schemeClr val="bg1"/>
              </a:solidFill>
              <a:effectLst/>
            </a:endParaRPr>
          </a:p>
          <a:p>
            <a:pPr algn="ctr"/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6228-5BDC-9692-604A-1573CC4E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FF43F966-2D5B-B3C8-17FB-C54A171847F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EDCFD4B9-BBF2-A88A-9E15-EDE5FED93753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8C2311C5-C973-C3D6-6ECC-21EAA0EA07B9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D890E525-11A6-541C-38EE-84B551137E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9DFE570B-61FC-4B11-E54C-6B64A78F1B7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1E011558-7E12-A8D2-05C0-CC5FDCB4807C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EB25279B-D7F0-05B8-29D6-33F477C4C65A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BB3916-B4B1-2E7C-9C4B-78C570ECB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999" y="-270817"/>
            <a:ext cx="8076953" cy="72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2A76-B597-3CA4-0231-DF19C13F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0D7D90D5-4628-FA2F-F3CE-CA5CCD00A3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9AF02306-47B8-87A1-E714-DDD5731845C8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6836D427-766D-10DD-7EF3-0160EBE8A648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C5DB8EB4-5D6A-ADBB-B5D9-03EF162768C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5FA9BE06-90D6-8765-AABF-454577135EC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B7DB1F9D-4372-7945-8AFD-4FA6DC37A1F3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901C55B6-DC08-D4C7-2ABD-B53A3DAD132A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48C0D9-BEC8-F550-DA34-B6DFC7C99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290" y="-63442"/>
            <a:ext cx="9196939" cy="69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164CE-7083-B4C4-E5FF-69E9B95AA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EE116468-B94A-059F-1338-3EC5A7AC43D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2059B7D9-5656-B077-FF90-BA2B220A6D24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3B1B9739-5202-729D-D650-ED4DE4F0FD20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42996ED0-473E-66E6-03DB-F5B041C90C8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8FBAA834-411A-4B3C-8FEE-C87472119E1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E123DCE6-DD8D-D993-B9B7-C333BB037FE5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46038CFA-058A-D292-5A62-26A5C9B991D5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CCA3EA-F2A6-319D-8A15-9BFBFCA81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99" y="-346812"/>
            <a:ext cx="10659521" cy="70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F135-611C-7859-A91A-605B6B72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FD495554-9B9D-3112-30BC-AF9F2AF75F7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D97D9EDE-B4F8-F1B2-FC23-977F90611B94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11F3716D-24D8-6195-8652-AB019396FC9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8F5894A8-B044-59DE-C1AE-B6A5078F5AA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56ACAF7B-098A-C9B1-BAAD-A6274A988D0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EFCD8546-6714-0609-2DAC-D661035C736B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A1EB7FCF-B209-2033-C845-BBB095AC4DD8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B1D19D-1BAC-7DE4-3046-49F0D4E07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87" y="669600"/>
            <a:ext cx="11235393" cy="57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0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3EF3-4CAA-2A53-CD41-B110C6E8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6572A7EA-C71B-F302-F902-8BB737D2A3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B149B73C-61D8-2B13-D6E4-B58D611F8D62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722E10BB-0407-4BBD-B63B-E4E2F9567189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F4B227E7-43A0-C976-F74E-DEBC5F1C3D8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878B77C6-83E9-8153-9620-C94915650F1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19F85C51-69D7-DC53-F833-DB927CA2D521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79E8D8A2-B3D4-EAD6-0577-EF5B42D4E9C9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7C5825-5AD6-4FD3-EF70-735803C3B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469" y="-633845"/>
            <a:ext cx="9044771" cy="81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E2F1-1CEF-463D-9B1E-02E423B1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9703EDAF-75E1-A175-A3CA-498F1443188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39403118-21D6-918E-C3F6-197D65FBD334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7DB11C5D-A342-9517-54AA-D54BA01D92D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5088F909-34AD-545D-6DA7-7AD4D4D42D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39B61E5E-7756-38BF-C997-3166FCE6989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BE951283-3435-1B16-004C-D19F8D1B3AD9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1C117B3C-2136-6052-72FF-64E776A059E1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472B15-03F2-2B2B-C305-5C0BDE766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85" y="-613063"/>
            <a:ext cx="8580458" cy="76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4D8EB-E4BC-5F5C-DD68-A51E01A16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3836D8F8-2BB1-08F2-8BD4-52B15F0170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7CEB6575-3D9F-5DB6-D0A8-E5C12698D515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B1CD5443-0728-7747-3F69-A2B18C174C93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16E8EAF2-6724-3471-1247-E29F6275C77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9800FCBD-5862-E43A-76ED-69D72CFD11A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501B79B8-8C9F-32BB-6794-DB4038BE57DE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58B8D30B-46AF-2B3B-A500-BC9F475DE47D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31CF943-3248-0BC8-4A5F-7049889E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8" y="3298598"/>
            <a:ext cx="5632236" cy="3387817"/>
          </a:xfrm>
        </p:spPr>
        <p:txBody>
          <a:bodyPr/>
          <a:lstStyle/>
          <a:p>
            <a:r>
              <a:rPr lang="es-ES" sz="3600" b="1" dirty="0"/>
              <a:t>CLARIAH-ES (</a:t>
            </a:r>
            <a:r>
              <a:rPr lang="es-ES" sz="3600" b="1" dirty="0">
                <a:solidFill>
                  <a:srgbClr val="0070C0"/>
                </a:solidFill>
              </a:rPr>
              <a:t>https://www.clariah.es/)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5DEF0B-CA59-DA30-8280-8DE436A349DD}"/>
              </a:ext>
            </a:extLst>
          </p:cNvPr>
          <p:cNvSpPr txBox="1"/>
          <p:nvPr/>
        </p:nvSpPr>
        <p:spPr>
          <a:xfrm>
            <a:off x="331201" y="800414"/>
            <a:ext cx="576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effectLst/>
              </a:rPr>
              <a:t>CLARIAH-ES es  una infraestructura digital distribuida de investigación (12 centros de investigación españoles): </a:t>
            </a:r>
            <a:r>
              <a:rPr lang="es-ES" sz="2400" b="0" i="0" dirty="0" err="1">
                <a:effectLst/>
              </a:rPr>
              <a:t>European</a:t>
            </a:r>
            <a:r>
              <a:rPr lang="es-ES" sz="2400" b="0" i="0" dirty="0">
                <a:effectLst/>
              </a:rPr>
              <a:t> </a:t>
            </a:r>
            <a:r>
              <a:rPr lang="es-ES" sz="2400" b="0" i="0" dirty="0" err="1">
                <a:effectLst/>
              </a:rPr>
              <a:t>Research</a:t>
            </a:r>
            <a:r>
              <a:rPr lang="es-ES" sz="2400" b="0" i="0" dirty="0">
                <a:effectLst/>
              </a:rPr>
              <a:t> </a:t>
            </a:r>
            <a:r>
              <a:rPr lang="es-ES" sz="2400" b="0" i="0" dirty="0" err="1">
                <a:effectLst/>
              </a:rPr>
              <a:t>Infrastructure</a:t>
            </a:r>
            <a:r>
              <a:rPr lang="es-ES" sz="2400" b="0" i="0" dirty="0">
                <a:effectLst/>
              </a:rPr>
              <a:t> </a:t>
            </a:r>
            <a:r>
              <a:rPr lang="es-ES" sz="2400" b="0" i="0" dirty="0" err="1">
                <a:effectLst/>
              </a:rPr>
              <a:t>Consortium</a:t>
            </a:r>
            <a:r>
              <a:rPr lang="es-ES" sz="2400" b="0" i="0" dirty="0">
                <a:effectLst/>
              </a:rPr>
              <a:t> (ERIC), </a:t>
            </a:r>
            <a:r>
              <a:rPr lang="es-ES" sz="2400" b="1" i="0" dirty="0">
                <a:solidFill>
                  <a:srgbClr val="A50021"/>
                </a:solidFill>
                <a:effectLst/>
              </a:rPr>
              <a:t>para las humanidades y ciencias sociales</a:t>
            </a:r>
            <a:r>
              <a:rPr lang="es-ES" sz="2400" b="0" i="0" dirty="0">
                <a:effectLst/>
              </a:rPr>
              <a:t>: CLARIN (</a:t>
            </a:r>
            <a:r>
              <a:rPr lang="es-ES" sz="2400" b="0" i="0" u="none" strike="noStrike" dirty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www.clarin.eu</a:t>
            </a:r>
            <a:r>
              <a:rPr lang="es-ES" sz="2400" b="0" i="0" u="none" strike="noStrike" dirty="0">
                <a:solidFill>
                  <a:srgbClr val="0070C0"/>
                </a:solidFill>
                <a:effectLst/>
              </a:rPr>
              <a:t> </a:t>
            </a:r>
            <a:r>
              <a:rPr lang="es-ES" sz="2400" b="0" i="0" dirty="0">
                <a:effectLst/>
              </a:rPr>
              <a:t>) y DARIAH (</a:t>
            </a:r>
            <a:r>
              <a:rPr lang="es-ES" sz="2400" b="0" i="0" u="none" strike="noStrike" dirty="0">
                <a:solidFill>
                  <a:srgbClr val="0070C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www.dariah.eu</a:t>
            </a:r>
            <a:r>
              <a:rPr lang="es-ES" sz="2400" b="0" i="0" dirty="0">
                <a:effectLst/>
              </a:rPr>
              <a:t>).</a:t>
            </a:r>
            <a:endParaRPr lang="es-ES" sz="2400" dirty="0"/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66EADC5C-5A28-8318-3E23-AEAF137F1BF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6791" y="551160"/>
            <a:ext cx="6671209" cy="6081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17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4B31-F364-AB3B-A9C5-CC42E0CDF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5849572D-F325-2B0A-F5FA-65B1E92D4FB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3728CAA5-B01E-52AE-FF7D-FA942264F5A6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16A5151F-38C6-F833-6DEC-5E76AE4405AC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5B8E8D90-5B2F-ADAB-48B4-9B8BCC19DC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22805177-4230-E42A-5EE7-E1716A83045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7F9FAA92-3ADF-0EA5-4967-DBFF4110BA83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DC586B57-2EF0-74F0-CED9-A4D3AB552F75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B91688-CF36-8FDF-B250-BEED43716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26" y="195840"/>
            <a:ext cx="8699947" cy="2108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955822-5B3E-E3BD-CF71-E98D0E058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852" y="2304148"/>
            <a:ext cx="8476588" cy="17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01250-801A-4255-04BA-D60C6CED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76A9DC6E-677E-84A2-4D18-81C2626200C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42AC2922-13AE-B23C-CF2E-A305EB8503D2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E2370095-4C42-041D-37AA-DADF313A5413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26658380-B066-9487-C783-7A2AFB0A8E4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A71C5EAE-328B-E176-FD22-22DBA492937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E9CDE385-DDF1-97D7-5063-86D730C29A8F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8151AE85-FBE7-0FDB-22FD-30BD78ED8E91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8DDCC2-FBB8-99E4-6829-FB2659DC0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26" y="195840"/>
            <a:ext cx="8699947" cy="2108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DD8E86-BF1B-B376-4698-0A9769A1A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852" y="2304148"/>
            <a:ext cx="8476588" cy="17068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CE096B-1ABF-7AB6-0A26-4DA5AAE69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776" y="4008184"/>
            <a:ext cx="8350650" cy="30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Arial"/>
              </a:rPr>
              <a:t>&lt;Título&gt;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/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F78027-7F58-37BA-0342-0FDB62F1B09A}"/>
              </a:ext>
            </a:extLst>
          </p:cNvPr>
          <p:cNvSpPr txBox="1"/>
          <p:nvPr/>
        </p:nvSpPr>
        <p:spPr>
          <a:xfrm>
            <a:off x="473004" y="4425272"/>
            <a:ext cx="3535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linkClick r:id="rId6"/>
              </a:rPr>
              <a:t>https://x.com/lorilewis/status/1237753508201402371/photo/1</a:t>
            </a:r>
            <a:r>
              <a:rPr lang="es-ES" sz="28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9A942D-4E83-1358-41AC-1876345668DA}"/>
              </a:ext>
            </a:extLst>
          </p:cNvPr>
          <p:cNvSpPr txBox="1"/>
          <p:nvPr/>
        </p:nvSpPr>
        <p:spPr>
          <a:xfrm>
            <a:off x="501655" y="716006"/>
            <a:ext cx="3641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Actividad en internet en un minuto (2020)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Capacidad de almacenamiento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Capacidad de cálculo</a:t>
            </a:r>
          </a:p>
          <a:p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E30838-672C-A94A-1E7C-2B525C577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120" y="21926"/>
            <a:ext cx="8414323" cy="71673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E3D89-A5A4-285E-3F68-8621C129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131">
            <a:extLst>
              <a:ext uri="{FF2B5EF4-FFF2-40B4-BE49-F238E27FC236}">
                <a16:creationId xmlns:a16="http://schemas.microsoft.com/office/drawing/2014/main" id="{DED3A65A-F23A-D361-B58C-AEA8B682B01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>
            <a:extLst>
              <a:ext uri="{FF2B5EF4-FFF2-40B4-BE49-F238E27FC236}">
                <a16:creationId xmlns:a16="http://schemas.microsoft.com/office/drawing/2014/main" id="{2B4F825F-22D8-641F-FE90-AD9B3A0F4340}"/>
              </a:ext>
            </a:extLst>
          </p:cNvPr>
          <p:cNvSpPr/>
          <p:nvPr/>
        </p:nvSpPr>
        <p:spPr>
          <a:xfrm>
            <a:off x="1963700" y="3775500"/>
            <a:ext cx="837704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A50021"/>
                </a:solidFill>
                <a:ea typeface="DejaVu Sans"/>
              </a:rPr>
              <a:t>Datos de investigación: Experiencias, retos y oportunidades ante la reforma de la evaluación de la investigación</a:t>
            </a:r>
            <a:br>
              <a:rPr lang="es-ES" sz="2800" dirty="0"/>
            </a:br>
            <a:r>
              <a:rPr lang="es-ES" sz="2400" spc="-1" dirty="0">
                <a:solidFill>
                  <a:srgbClr val="000000"/>
                </a:solidFill>
                <a:latin typeface="Arial"/>
              </a:rPr>
              <a:t>Mesa Redonda de experiencias de Personal Investigador</a:t>
            </a:r>
          </a:p>
          <a:p>
            <a:pPr algn="ctr">
              <a:lnSpc>
                <a:spcPct val="100000"/>
              </a:lnSpc>
            </a:pPr>
            <a:endParaRPr lang="es-ES" sz="2400" b="1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000000"/>
                </a:solidFill>
                <a:latin typeface="Arial"/>
              </a:rPr>
              <a:t>Dra. Ana García Serrano, ETSI Informática, UNED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>
            <a:extLst>
              <a:ext uri="{FF2B5EF4-FFF2-40B4-BE49-F238E27FC236}">
                <a16:creationId xmlns:a16="http://schemas.microsoft.com/office/drawing/2014/main" id="{8EA6D33B-4771-0144-6EBA-47AA0BEB4F38}"/>
              </a:ext>
            </a:extLst>
          </p:cNvPr>
          <p:cNvSpPr/>
          <p:nvPr/>
        </p:nvSpPr>
        <p:spPr>
          <a:xfrm>
            <a:off x="-52560" y="5832000"/>
            <a:ext cx="1216584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Madrid, 24 de octubre de 2024</a:t>
            </a:r>
            <a:endParaRPr lang="es-E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3132A95D-D4F9-769E-A464-0F2FF35B413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40" y="6660000"/>
            <a:ext cx="12191400" cy="224640"/>
          </a:xfrm>
          <a:prstGeom prst="rect">
            <a:avLst/>
          </a:prstGeom>
          <a:ln w="0">
            <a:noFill/>
          </a:ln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4C6F438D-A95F-C4A7-67E7-A5DE9A78E2A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148000" y="1051560"/>
            <a:ext cx="2008440" cy="2008440"/>
          </a:xfrm>
          <a:prstGeom prst="rect">
            <a:avLst/>
          </a:prstGeom>
          <a:ln w="0">
            <a:noFill/>
          </a:ln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B0B63CA2-C03B-BC36-ECD3-29012F1C26D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34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CE6BC-ED6B-40C9-3C1E-FD3DFEF2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CC2ADB8F-7A0A-4B70-7025-686249117A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D5268EF0-EF12-8F40-E49C-5C785A524978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CCD9E217-EDE0-6F53-7BB4-C79AD43DA883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Arial"/>
              </a:rPr>
              <a:t>&lt;Título&gt;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BF527277-958C-8DC3-11B8-A5AF4F074BF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3A2782DC-7282-A83E-B135-3A4FEA1999A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4A0A300A-9760-F967-8058-AF6F1A26B1AF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FD22E480-492C-F263-1131-A9B9B8FF1B84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D28EEB-D79E-BB5D-0D1D-FAD9F173D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976" y="-551541"/>
            <a:ext cx="8101653" cy="7961081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0C6675E-6E38-6B2F-8BB5-835512F64713}"/>
              </a:ext>
            </a:extLst>
          </p:cNvPr>
          <p:cNvSpPr txBox="1">
            <a:spLocks/>
          </p:cNvSpPr>
          <p:nvPr/>
        </p:nvSpPr>
        <p:spPr>
          <a:xfrm>
            <a:off x="353291" y="1136520"/>
            <a:ext cx="3951404" cy="3748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/>
              <a:t>Abril de 2022 </a:t>
            </a:r>
            <a:r>
              <a:rPr lang="es-ES" dirty="0"/>
              <a:t>- 5 mil millones de personas en Internet.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La cantidad total de datos que </a:t>
            </a:r>
            <a:r>
              <a:rPr lang="es-ES" b="1" dirty="0"/>
              <a:t>se crearán, capturarán, copiarán y consumirán </a:t>
            </a:r>
            <a:r>
              <a:rPr lang="es-ES" dirty="0"/>
              <a:t>a nivel mundial (aprox.)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/>
              <a:t>181 </a:t>
            </a:r>
            <a:r>
              <a:rPr lang="es-ES" dirty="0" err="1"/>
              <a:t>zettabytes</a:t>
            </a:r>
            <a:r>
              <a:rPr lang="es-ES" dirty="0"/>
              <a:t> en </a:t>
            </a:r>
            <a:r>
              <a:rPr lang="es-ES" b="1" dirty="0"/>
              <a:t>2025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sz="2000" dirty="0"/>
              <a:t>(</a:t>
            </a:r>
            <a:r>
              <a:rPr lang="es-ES" sz="2000" dirty="0" err="1"/>
              <a:t>zettabyte</a:t>
            </a:r>
            <a:r>
              <a:rPr lang="es-ES" sz="2000" dirty="0"/>
              <a:t> = Mil Millones de GB)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dirty="0"/>
              <a:t>(K = mil, M = Millón)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DD0DF2-2D52-9AB5-1608-8DB690D7F1B2}"/>
              </a:ext>
            </a:extLst>
          </p:cNvPr>
          <p:cNvSpPr txBox="1"/>
          <p:nvPr/>
        </p:nvSpPr>
        <p:spPr>
          <a:xfrm>
            <a:off x="760386" y="218036"/>
            <a:ext cx="354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hlinkClick r:id="rId7"/>
              </a:rPr>
              <a:t>https://www.domo.com/data-never-sleeps#data</a:t>
            </a:r>
            <a:r>
              <a:rPr lang="es-ES" sz="24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809227-6712-D12E-1629-AE0344D81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369" y="305987"/>
            <a:ext cx="2491630" cy="2366083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69E8B3E-8CC5-7058-CB30-5BF01D6A6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2390" y="2850137"/>
            <a:ext cx="2922256" cy="25011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11D5A5-87B1-E022-53D0-6599C4229B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0935" y="2850137"/>
            <a:ext cx="2014187" cy="20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3917-85F6-665B-4A11-4A61D89A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9B61D739-5BB4-70E7-3754-E57BE19F210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7493DCF2-998D-3B75-11BB-65193F7B4D26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FC3E97C4-E054-1C5C-3E4F-232800B7B054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&lt;AGS&gt;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306D2577-20B8-1508-1927-34E1EE7EC41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1F8D65E6-0E9F-EE26-4F1D-BFFB7401D47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592C643D-214E-B5DC-AD23-900D9CB7AA67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55957E9C-B622-F762-DD8B-7056D5D729B7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88B40B-C0B6-DFA3-0382-43B0342E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Ana García Serrano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EED2-23EC-EAA4-5586-6AA3C82E8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742" y="1471613"/>
            <a:ext cx="8797989" cy="4479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161AAD-485D-B4D0-3467-8BC22B787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832" y="6086463"/>
            <a:ext cx="7512436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0696-37B5-D686-AEFD-37FE74EF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26B49ABA-94DF-21C2-AC03-10CC1F988C8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0F2C9553-83DB-30A9-866A-F42A7C44EB23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28BE7F4B-271A-E3F7-5710-EF470B89446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8912DB2F-20FA-A983-E245-AB485E5DD41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86E71981-A179-E491-AC1D-2D080A3A3FAA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F3A084D1-894F-5B32-0758-ED84EA9BAFAB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B4CAFF-B9B6-C8F2-1C9D-CD5AFEDD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00" y="-280946"/>
            <a:ext cx="8280737" cy="7417731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A66D3BD-A949-C90F-3FDD-C3A5FC535F05}"/>
              </a:ext>
            </a:extLst>
          </p:cNvPr>
          <p:cNvSpPr/>
          <p:nvPr/>
        </p:nvSpPr>
        <p:spPr>
          <a:xfrm>
            <a:off x="468000" y="2505770"/>
            <a:ext cx="2451845" cy="2687655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90E48F39-0EB0-2681-626D-01AD1309429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75116" y="2988785"/>
            <a:ext cx="1677140" cy="154165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E11ACB-4A82-AB8F-E961-C2040F34CEA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089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1CC70-1408-1147-1A6A-693DD930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6C86336C-FD7C-8348-BD75-F2F72F48591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66EACDF1-3F03-C017-B96F-81C5CEBAD776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2E6614AB-C22F-A284-A0BA-EF5095D81B0D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25D27BE1-2960-656B-C5DE-085D10E56B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9C04BB5F-FA3E-0EF7-D55F-ED66B7E509A4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4E2C6D01-F9EE-468D-A411-1335E96FD6E1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D4351E-968A-0A14-FB95-E7D0E622E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00" y="-280946"/>
            <a:ext cx="8280737" cy="7417731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5AE833D-268E-C693-6F3A-9B3FE0E32D58}"/>
              </a:ext>
            </a:extLst>
          </p:cNvPr>
          <p:cNvSpPr/>
          <p:nvPr/>
        </p:nvSpPr>
        <p:spPr>
          <a:xfrm>
            <a:off x="468000" y="2505770"/>
            <a:ext cx="2451845" cy="2687655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ACB823F2-5847-BE9E-638C-4F9590C23831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75116" y="2988785"/>
            <a:ext cx="1677140" cy="154165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2FF097-3059-7FFB-B704-560C33CBEF62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C92278-532F-8CEE-234B-DA6F0DC2A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999" y="577800"/>
            <a:ext cx="3962075" cy="1480490"/>
          </a:xfrm>
          <a:prstGeom prst="rect">
            <a:avLst/>
          </a:prstGeom>
          <a:ln w="76200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2697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D4BD1-C473-DD03-BA0E-9D9E04491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3B6EA03A-7339-5A22-EF62-DFF0ADB70F3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65B90B05-E7D0-4D05-1015-CCA8F9C3C91A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03532A2A-88A3-8768-4E03-9E6D955DB3F2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CD390E0C-59AA-B79C-2F36-417BC69EDAB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61C76654-B689-9DEC-EFB2-9F2A78985FA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76221147-3B74-D148-4F44-1442393B0CFD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B40D48C7-9779-C81B-E6C2-9E551C539FF5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F943A7-A1C1-8598-9607-2F188C411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827" y="-268941"/>
            <a:ext cx="8256173" cy="73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763CE-BBE9-7908-3866-9CB082D8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DB9F803C-3939-02FD-43B6-6EF6D2B42BD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0B66ADDB-A849-DAAC-D333-E97EF5882170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DB1DAD4D-04F9-2976-D00E-4954C2B8106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51F0E18D-182E-75AC-D463-58889B9E3C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2A50D9B5-69CC-1A90-ED91-ECF1C7CD5F5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9455A5AA-408B-2160-32FB-3F82717EAB33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152B2166-2CEC-3177-E95A-96E6E8A995E4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89478E-7641-5D96-325C-D78B2AE12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999" y="-268786"/>
            <a:ext cx="8346243" cy="74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B3294-73C5-8AD5-3D8A-D6D6D9BF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>
            <a:extLst>
              <a:ext uri="{FF2B5EF4-FFF2-40B4-BE49-F238E27FC236}">
                <a16:creationId xmlns:a16="http://schemas.microsoft.com/office/drawing/2014/main" id="{02D03DBF-1870-1E66-6C25-660B1A408F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>
            <a:extLst>
              <a:ext uri="{FF2B5EF4-FFF2-40B4-BE49-F238E27FC236}">
                <a16:creationId xmlns:a16="http://schemas.microsoft.com/office/drawing/2014/main" id="{995765C9-30AE-8A4F-BDB4-693B7320DC3D}"/>
              </a:ext>
            </a:extLst>
          </p:cNvPr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>
            <a:extLst>
              <a:ext uri="{FF2B5EF4-FFF2-40B4-BE49-F238E27FC236}">
                <a16:creationId xmlns:a16="http://schemas.microsoft.com/office/drawing/2014/main" id="{6ABDD450-9AB4-5252-91D9-5F7C437184B7}"/>
              </a:ext>
            </a:extLst>
          </p:cNvPr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AGS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B449FF20-8370-766C-9D64-43BD17ADDAF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0DE04F0A-D606-8693-9B0A-E98C9E9969C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64D76AC9-13A9-1C5B-8264-EA6DE6E8140D}"/>
              </a:ext>
            </a:extLst>
          </p:cNvPr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>
            <a:extLst>
              <a:ext uri="{FF2B5EF4-FFF2-40B4-BE49-F238E27FC236}">
                <a16:creationId xmlns:a16="http://schemas.microsoft.com/office/drawing/2014/main" id="{4E90B058-2DF7-0F07-2516-6BB80D6C810A}"/>
              </a:ext>
            </a:extLst>
          </p:cNvPr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37E465-CE51-D7C7-62F5-7FE31FE3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1478"/>
            <a:ext cx="8510516" cy="1325563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hlinkClick r:id="rId6"/>
              </a:rPr>
              <a:t>https://www.uned.es/universidad/biblioteca/depositar-datos-en-e-cienciaDatos.html</a:t>
            </a:r>
            <a:r>
              <a:rPr lang="es-ES" sz="3600" b="1" dirty="0"/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E65CE57-8BD2-B33E-515E-B22D8BAFBD98}"/>
              </a:ext>
            </a:extLst>
          </p:cNvPr>
          <p:cNvSpPr txBox="1">
            <a:spLocks/>
          </p:cNvSpPr>
          <p:nvPr/>
        </p:nvSpPr>
        <p:spPr>
          <a:xfrm>
            <a:off x="878007" y="1784681"/>
            <a:ext cx="10515600" cy="37626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solidFill>
                  <a:srgbClr val="000000"/>
                </a:solidFill>
              </a:rPr>
              <a:t>Estrategia Nacional de Ciencia Abierta (ENCA, 2023), </a:t>
            </a:r>
            <a:r>
              <a:rPr lang="es-ES" sz="2400" b="1" dirty="0">
                <a:solidFill>
                  <a:srgbClr val="000000"/>
                </a:solidFill>
              </a:rPr>
              <a:t>define datos de investigación:</a:t>
            </a:r>
            <a:r>
              <a:rPr lang="es-ES" sz="2400" dirty="0">
                <a:solidFill>
                  <a:srgbClr val="000000"/>
                </a:solidFill>
              </a:rPr>
              <a:t> “todo aquel material que ha sido generado, recopilado, observado o registrado durante el ciclo de vida de un proyecto de investigación y que se utiliza como evidencia de un proceso de investigación, está reconocido por la comunidad científica y sirve para validar los resultados de la investigación y garantizar su reproducibilidad.”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F3439C3-B34B-F17E-25C4-B2D57DCB5ECD}"/>
              </a:ext>
            </a:extLst>
          </p:cNvPr>
          <p:cNvSpPr txBox="1">
            <a:spLocks/>
          </p:cNvSpPr>
          <p:nvPr/>
        </p:nvSpPr>
        <p:spPr>
          <a:xfrm>
            <a:off x="2686903" y="3886437"/>
            <a:ext cx="5999897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bg1"/>
                </a:solidFill>
                <a:latin typeface="SplineSans"/>
              </a:rPr>
              <a:t>NUEVO Procedimiento de Acreditación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  <a:latin typeface="SplineSans"/>
              </a:rPr>
              <a:t>(Real Decreto 678/2023, de 18 de julio) (</a:t>
            </a:r>
            <a:r>
              <a:rPr lang="es-ES" dirty="0">
                <a:solidFill>
                  <a:schemeClr val="bg1"/>
                </a:solidFill>
                <a:latin typeface="Spline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https://www.aneca.es/criterios-2024</a:t>
            </a:r>
            <a:r>
              <a:rPr lang="es-ES" dirty="0">
                <a:solidFill>
                  <a:schemeClr val="bg1"/>
                </a:solidFill>
                <a:latin typeface="SplineSans"/>
              </a:rPr>
              <a:t>) 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1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912</Words>
  <Application>Microsoft Office PowerPoint</Application>
  <PresentationFormat>Panorámica</PresentationFormat>
  <Paragraphs>345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20</vt:i4>
      </vt:variant>
    </vt:vector>
  </HeadingPairs>
  <TitlesOfParts>
    <vt:vector size="51" baseType="lpstr">
      <vt:lpstr>Arial</vt:lpstr>
      <vt:lpstr>Calibri</vt:lpstr>
      <vt:lpstr>DejaVu Sans</vt:lpstr>
      <vt:lpstr>SplineSans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Ana García Serrano</vt:lpstr>
      <vt:lpstr>Presentación de PowerPoint</vt:lpstr>
      <vt:lpstr>Presentación de PowerPoint</vt:lpstr>
      <vt:lpstr>Presentación de PowerPoint</vt:lpstr>
      <vt:lpstr>Presentación de PowerPoint</vt:lpstr>
      <vt:lpstr>https://www.uned.es/universidad/biblioteca/depositar-datos-en-e-cienciaDatos.html </vt:lpstr>
      <vt:lpstr>https://www.uned.es/universidad/biblioteca/depositar-datos-en-e-cienciaDatos.html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CLARIAH-ES (https://www.clariah.es/)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Consorcio Madroño</dc:title>
  <dc:subject/>
  <dc:creator/>
  <dc:description/>
  <cp:lastModifiedBy>ANA GARCIA SERRANO</cp:lastModifiedBy>
  <cp:revision>33</cp:revision>
  <cp:lastPrinted>2024-10-23T12:41:57Z</cp:lastPrinted>
  <dcterms:created xsi:type="dcterms:W3CDTF">2021-09-21T18:37:30Z</dcterms:created>
  <dcterms:modified xsi:type="dcterms:W3CDTF">2024-10-23T12:45:03Z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Personalizado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3</vt:r8>
  </property>
</Properties>
</file>