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  <p:sldMasterId id="2147483708" r:id="rId3"/>
    <p:sldMasterId id="2147483737" r:id="rId4"/>
    <p:sldMasterId id="2147483780" r:id="rId5"/>
    <p:sldMasterId id="2147483797" r:id="rId6"/>
    <p:sldMasterId id="2147483814" r:id="rId7"/>
    <p:sldMasterId id="2147483832" r:id="rId8"/>
  </p:sldMasterIdLst>
  <p:notesMasterIdLst>
    <p:notesMasterId r:id="rId56"/>
  </p:notesMasterIdLst>
  <p:sldIdLst>
    <p:sldId id="257" r:id="rId9"/>
    <p:sldId id="374" r:id="rId10"/>
    <p:sldId id="375" r:id="rId11"/>
    <p:sldId id="381" r:id="rId12"/>
    <p:sldId id="378" r:id="rId13"/>
    <p:sldId id="376" r:id="rId14"/>
    <p:sldId id="389" r:id="rId15"/>
    <p:sldId id="387" r:id="rId16"/>
    <p:sldId id="388" r:id="rId17"/>
    <p:sldId id="379" r:id="rId18"/>
    <p:sldId id="380" r:id="rId19"/>
    <p:sldId id="383" r:id="rId20"/>
    <p:sldId id="396" r:id="rId21"/>
    <p:sldId id="351" r:id="rId22"/>
    <p:sldId id="352" r:id="rId23"/>
    <p:sldId id="313" r:id="rId24"/>
    <p:sldId id="390" r:id="rId25"/>
    <p:sldId id="391" r:id="rId26"/>
    <p:sldId id="397" r:id="rId27"/>
    <p:sldId id="403" r:id="rId28"/>
    <p:sldId id="392" r:id="rId29"/>
    <p:sldId id="423" r:id="rId30"/>
    <p:sldId id="398" r:id="rId31"/>
    <p:sldId id="399" r:id="rId32"/>
    <p:sldId id="395" r:id="rId33"/>
    <p:sldId id="371" r:id="rId34"/>
    <p:sldId id="414" r:id="rId35"/>
    <p:sldId id="420" r:id="rId36"/>
    <p:sldId id="422" r:id="rId37"/>
    <p:sldId id="404" r:id="rId38"/>
    <p:sldId id="405" r:id="rId39"/>
    <p:sldId id="421" r:id="rId40"/>
    <p:sldId id="406" r:id="rId41"/>
    <p:sldId id="407" r:id="rId42"/>
    <p:sldId id="408" r:id="rId43"/>
    <p:sldId id="409" r:id="rId44"/>
    <p:sldId id="410" r:id="rId45"/>
    <p:sldId id="412" r:id="rId46"/>
    <p:sldId id="384" r:id="rId47"/>
    <p:sldId id="417" r:id="rId48"/>
    <p:sldId id="393" r:id="rId49"/>
    <p:sldId id="416" r:id="rId50"/>
    <p:sldId id="394" r:id="rId51"/>
    <p:sldId id="401" r:id="rId52"/>
    <p:sldId id="402" r:id="rId53"/>
    <p:sldId id="419" r:id="rId54"/>
    <p:sldId id="413" r:id="rId55"/>
  </p:sldIdLst>
  <p:sldSz cx="12192000" cy="6858000"/>
  <p:notesSz cx="6858000" cy="9144000"/>
  <p:defaultTextStyle>
    <a:defPPr>
      <a:defRPr lang="nl-NL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0066"/>
    <a:srgbClr val="4DA4B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3676" autoAdjust="0"/>
    <p:restoredTop sz="94674"/>
  </p:normalViewPr>
  <p:slideViewPr>
    <p:cSldViewPr snapToGrid="0" snapToObjects="1">
      <p:cViewPr>
        <p:scale>
          <a:sx n="40" d="100"/>
          <a:sy n="40" d="100"/>
        </p:scale>
        <p:origin x="-499" y="-293"/>
      </p:cViewPr>
      <p:guideLst>
        <p:guide orient="horz" pos="221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CE43D-4D6F-A74E-A3B7-EDB3B19CDC22}" type="datetimeFigureOut">
              <a:rPr lang="nl-NL" smtClean="0"/>
              <a:t>20-6-2019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CDC01-3B2C-9247-A0D0-FBB625FEB1FC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65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100">
                <a:solidFill>
                  <a:srgbClr val="0F5494"/>
                </a:solidFill>
                <a:latin typeface="Verdana" pitchFamily="34" charset="0"/>
              </a:defRPr>
            </a:lvl1pPr>
            <a:lvl2pPr marL="685817" indent="-263776" eaLnBrk="0" hangingPunct="0">
              <a:defRPr sz="1100">
                <a:solidFill>
                  <a:srgbClr val="0F5494"/>
                </a:solidFill>
                <a:latin typeface="Verdana" pitchFamily="34" charset="0"/>
              </a:defRPr>
            </a:lvl2pPr>
            <a:lvl3pPr marL="1055103" indent="-211021" eaLnBrk="0" hangingPunct="0">
              <a:defRPr sz="1100">
                <a:solidFill>
                  <a:srgbClr val="0F5494"/>
                </a:solidFill>
                <a:latin typeface="Verdana" pitchFamily="34" charset="0"/>
              </a:defRPr>
            </a:lvl3pPr>
            <a:lvl4pPr marL="1477145" indent="-211021" eaLnBrk="0" hangingPunct="0">
              <a:defRPr sz="1100">
                <a:solidFill>
                  <a:srgbClr val="0F5494"/>
                </a:solidFill>
                <a:latin typeface="Verdana" pitchFamily="34" charset="0"/>
              </a:defRPr>
            </a:lvl4pPr>
            <a:lvl5pPr marL="1899186" indent="-211021" eaLnBrk="0" hangingPunct="0">
              <a:defRPr sz="1100">
                <a:solidFill>
                  <a:srgbClr val="0F5494"/>
                </a:solidFill>
                <a:latin typeface="Verdana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F5494"/>
                </a:solidFill>
                <a:latin typeface="Verdana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F5494"/>
                </a:solidFill>
                <a:latin typeface="Verdana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F5494"/>
                </a:solidFill>
                <a:latin typeface="Verdana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fld id="{6B284DC3-7B44-4061-8261-411A7F48C172}" type="slidenum">
              <a:rPr lang="en-GB" altLang="en-US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14</a:t>
            </a:fld>
            <a:endParaRPr lang="en-GB" altLang="en-US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F9A40-1CAE-42B2-B556-08E1F935ED2B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32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100">
                <a:solidFill>
                  <a:srgbClr val="0F5494"/>
                </a:solidFill>
                <a:latin typeface="Verdana" pitchFamily="34" charset="0"/>
              </a:defRPr>
            </a:lvl1pPr>
            <a:lvl2pPr marL="685627" indent="-263703" eaLnBrk="0" hangingPunct="0">
              <a:defRPr sz="1100">
                <a:solidFill>
                  <a:srgbClr val="0F5494"/>
                </a:solidFill>
                <a:latin typeface="Verdana" pitchFamily="34" charset="0"/>
              </a:defRPr>
            </a:lvl2pPr>
            <a:lvl3pPr marL="1054811" indent="-210963" eaLnBrk="0" hangingPunct="0">
              <a:defRPr sz="1100">
                <a:solidFill>
                  <a:srgbClr val="0F5494"/>
                </a:solidFill>
                <a:latin typeface="Verdana" pitchFamily="34" charset="0"/>
              </a:defRPr>
            </a:lvl3pPr>
            <a:lvl4pPr marL="1476734" indent="-210963" eaLnBrk="0" hangingPunct="0">
              <a:defRPr sz="1100">
                <a:solidFill>
                  <a:srgbClr val="0F5494"/>
                </a:solidFill>
                <a:latin typeface="Verdana" pitchFamily="34" charset="0"/>
              </a:defRPr>
            </a:lvl4pPr>
            <a:lvl5pPr marL="1898659" indent="-210963" eaLnBrk="0" hangingPunct="0">
              <a:defRPr sz="1100">
                <a:solidFill>
                  <a:srgbClr val="0F5494"/>
                </a:solidFill>
                <a:latin typeface="Verdana" pitchFamily="34" charset="0"/>
              </a:defRPr>
            </a:lvl5pPr>
            <a:lvl6pPr marL="2320583" indent="-2109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F5494"/>
                </a:solidFill>
                <a:latin typeface="Verdana" pitchFamily="34" charset="0"/>
              </a:defRPr>
            </a:lvl6pPr>
            <a:lvl7pPr marL="2742508" indent="-2109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F5494"/>
                </a:solidFill>
                <a:latin typeface="Verdana" pitchFamily="34" charset="0"/>
              </a:defRPr>
            </a:lvl7pPr>
            <a:lvl8pPr marL="3164432" indent="-2109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F5494"/>
                </a:solidFill>
                <a:latin typeface="Verdana" pitchFamily="34" charset="0"/>
              </a:defRPr>
            </a:lvl8pPr>
            <a:lvl9pPr marL="3586356" indent="-2109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fld id="{6B284DC3-7B44-4061-8261-411A7F48C172}" type="slidenum">
              <a:rPr lang="en-GB" altLang="en-US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21</a:t>
            </a:fld>
            <a:endParaRPr lang="en-GB" altLang="en-US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CDC01-3B2C-9247-A0D0-FBB625FEB1FC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041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F9A40-1CAE-42B2-B556-08E1F935ED2B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32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5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/>
              <a:t>20-6-2019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/>
              <a:t>‹Nº›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49"/>
            <a:ext cx="10972800" cy="562075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10"/>
            <a:ext cx="10972800" cy="4967599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 indent="457155">
              <a:defRPr/>
            </a:lvl2pPr>
            <a:lvl3pPr indent="914309">
              <a:defRPr/>
            </a:lvl3pPr>
            <a:lvl4pPr indent="1371464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543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4"/>
            <a:ext cx="11233248" cy="5184576"/>
          </a:xfrm>
          <a:prstGeom prst="rect">
            <a:avLst/>
          </a:prstGeom>
        </p:spPr>
        <p:txBody>
          <a:bodyPr/>
          <a:lstStyle>
            <a:lvl1pPr marL="342866" indent="-342866">
              <a:spcBef>
                <a:spcPts val="0"/>
              </a:spcBef>
              <a:spcAft>
                <a:spcPts val="800"/>
              </a:spcAft>
              <a:buClr>
                <a:srgbClr val="58A618"/>
              </a:buClr>
              <a:buFont typeface="Wingdings" charset="2"/>
              <a:buChar char="§"/>
              <a:defRPr sz="28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1pPr>
            <a:lvl2pPr marL="742876" indent="-285724">
              <a:spcBef>
                <a:spcPts val="0"/>
              </a:spcBef>
              <a:spcAft>
                <a:spcPts val="800"/>
              </a:spcAft>
              <a:buClr>
                <a:srgbClr val="703D29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2pPr>
            <a:lvl3pPr marL="1142886" indent="-228578">
              <a:spcBef>
                <a:spcPts val="0"/>
              </a:spcBef>
              <a:spcAft>
                <a:spcPts val="800"/>
              </a:spcAft>
              <a:buClr>
                <a:srgbClr val="E4D700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3pPr>
            <a:lvl4pPr marL="1600040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4pPr>
            <a:lvl5pPr marL="2057195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08337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4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14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7" y="6005229"/>
            <a:ext cx="2904744" cy="5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41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4"/>
          <p:cNvSpPr/>
          <p:nvPr userDrawn="1"/>
        </p:nvSpPr>
        <p:spPr>
          <a:xfrm>
            <a:off x="1211591" y="1994839"/>
            <a:ext cx="10134599" cy="1434164"/>
          </a:xfrm>
          <a:prstGeom prst="rect">
            <a:avLst/>
          </a:prstGeom>
          <a:solidFill>
            <a:srgbClr val="4DA4B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82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g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1028711" y="877239"/>
            <a:ext cx="10134599" cy="1434164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00" y="1032262"/>
            <a:ext cx="2376000" cy="4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68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940539" y="609375"/>
            <a:ext cx="10254343" cy="1434164"/>
          </a:xfrm>
          <a:prstGeom prst="rect">
            <a:avLst/>
          </a:prstGeom>
          <a:solidFill>
            <a:schemeClr val="bg2">
              <a:lumMod val="7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sz="2400" b="1" dirty="0" smtClean="0">
              <a:solidFill>
                <a:srgbClr val="FFFFFF"/>
              </a:solidFill>
              <a:latin typeface="Calibri Light" panose="020F0302020204030204"/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99" y="753160"/>
            <a:ext cx="2340000" cy="4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78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5029201" y="1091399"/>
            <a:ext cx="7162800" cy="1434164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sz="2400" b="1" dirty="0" smtClean="0">
              <a:solidFill>
                <a:srgbClr val="FFFFFF"/>
              </a:solidFill>
              <a:latin typeface="Calibri Light" panose="020F0302020204030204"/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21" y="1317761"/>
            <a:ext cx="2376000" cy="4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6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9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/>
              <a:t>20-6-2019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/>
              <a:t>‹Nº›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35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9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56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41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6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3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49"/>
            <a:ext cx="10972800" cy="562075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10"/>
            <a:ext cx="10972800" cy="4967599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 indent="457155">
              <a:defRPr/>
            </a:lvl2pPr>
            <a:lvl3pPr indent="914309">
              <a:defRPr/>
            </a:lvl3pPr>
            <a:lvl4pPr indent="1371464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1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4"/>
            <a:ext cx="11233248" cy="5184576"/>
          </a:xfrm>
          <a:prstGeom prst="rect">
            <a:avLst/>
          </a:prstGeom>
        </p:spPr>
        <p:txBody>
          <a:bodyPr/>
          <a:lstStyle>
            <a:lvl1pPr marL="342866" indent="-342866">
              <a:spcBef>
                <a:spcPts val="0"/>
              </a:spcBef>
              <a:spcAft>
                <a:spcPts val="800"/>
              </a:spcAft>
              <a:buClr>
                <a:srgbClr val="58A618"/>
              </a:buClr>
              <a:buFont typeface="Wingdings" charset="2"/>
              <a:buChar char="§"/>
              <a:defRPr sz="28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1pPr>
            <a:lvl2pPr marL="742876" indent="-285724">
              <a:spcBef>
                <a:spcPts val="0"/>
              </a:spcBef>
              <a:spcAft>
                <a:spcPts val="800"/>
              </a:spcAft>
              <a:buClr>
                <a:srgbClr val="703D29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2pPr>
            <a:lvl3pPr marL="1142886" indent="-228578">
              <a:spcBef>
                <a:spcPts val="0"/>
              </a:spcBef>
              <a:spcAft>
                <a:spcPts val="800"/>
              </a:spcAft>
              <a:buClr>
                <a:srgbClr val="E4D700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3pPr>
            <a:lvl4pPr marL="1600040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4pPr>
            <a:lvl5pPr marL="2057195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68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asted-image.pd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-71130" y="-1318564"/>
            <a:ext cx="12334259" cy="9227237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892975" y="708424"/>
            <a:ext cx="10406063" cy="739909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Neutra Text Light Demi"/>
                <a:ea typeface="Neutra Text Light Demi"/>
                <a:cs typeface="Neutra Text Light Demi"/>
                <a:sym typeface="Neutra Text Light Demi"/>
              </a:defRPr>
            </a:lvl1pPr>
          </a:lstStyle>
          <a:p>
            <a:r>
              <a:t>Texto del título</a:t>
            </a:r>
          </a:p>
        </p:txBody>
      </p:sp>
      <p:pic>
        <p:nvPicPr>
          <p:cNvPr id="11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423" y="159245"/>
            <a:ext cx="1519999" cy="22869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-71438" y="516930"/>
            <a:ext cx="12561235" cy="1"/>
          </a:xfrm>
          <a:prstGeom prst="line">
            <a:avLst/>
          </a:prstGeom>
          <a:ln w="12700">
            <a:solidFill>
              <a:srgbClr val="69247C"/>
            </a:solidFill>
            <a:miter lim="400000"/>
          </a:ln>
        </p:spPr>
        <p:txBody>
          <a:bodyPr lIns="35714" tIns="35714" rIns="35714" bIns="35714" anchor="ctr"/>
          <a:lstStyle/>
          <a:p>
            <a:pPr>
              <a:defRPr sz="2400"/>
            </a:pPr>
            <a:endParaRPr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627460" y="1824152"/>
            <a:ext cx="10972800" cy="4156511"/>
          </a:xfrm>
        </p:spPr>
        <p:txBody>
          <a:bodyPr anchor="t" anchorCtr="0">
            <a:normAutofit/>
          </a:bodyPr>
          <a:lstStyle>
            <a:lvl1pPr marL="401783" indent="-401783">
              <a:spcBef>
                <a:spcPts val="421"/>
              </a:spcBef>
              <a:buClr>
                <a:schemeClr val="accent6">
                  <a:lumMod val="75000"/>
                </a:schemeClr>
              </a:buClr>
              <a:buFontTx/>
              <a:buBlip>
                <a:blip r:embed="rId4"/>
              </a:buBlip>
              <a:defRPr sz="2800"/>
            </a:lvl1pPr>
            <a:lvl2pPr marL="624992" indent="-312496">
              <a:spcBef>
                <a:spcPts val="844"/>
              </a:spcBef>
              <a:buClr>
                <a:srgbClr val="F57913"/>
              </a:buClr>
              <a:buFont typeface="Wingdings" panose="05000000000000000000" pitchFamily="2" charset="2"/>
              <a:buChar char="§"/>
              <a:defRPr sz="2800"/>
            </a:lvl2pPr>
            <a:lvl3pPr marL="937491" indent="-312496">
              <a:spcBef>
                <a:spcPts val="844"/>
              </a:spcBef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  <a:defRPr sz="2500"/>
            </a:lvl3pPr>
            <a:lvl4pPr>
              <a:spcBef>
                <a:spcPts val="844"/>
              </a:spcBef>
              <a:defRPr sz="2500"/>
            </a:lvl4pPr>
            <a:lvl5pPr>
              <a:spcBef>
                <a:spcPts val="844"/>
              </a:spcBef>
              <a:defRPr sz="25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ca-ES" dirty="0"/>
          </a:p>
        </p:txBody>
      </p:sp>
      <p:pic>
        <p:nvPicPr>
          <p:cNvPr id="10" name="6 Marcador de posición de imagen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28" y="6407580"/>
            <a:ext cx="1351597" cy="419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6" y="6497288"/>
            <a:ext cx="1012088" cy="29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 userDrawn="1"/>
        </p:nvSpPr>
        <p:spPr>
          <a:xfrm>
            <a:off x="4366000" y="6539513"/>
            <a:ext cx="3448937" cy="2452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4" tIns="35714" rIns="35714" bIns="35714" numCol="1" spcCol="26786" rtlCol="0" anchor="ctr">
            <a:spAutoFit/>
          </a:bodyPr>
          <a:lstStyle/>
          <a:p>
            <a:pPr marL="0" marR="0" indent="0" algn="ctr" defTabSz="4107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1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Eva Méndez</a:t>
            </a:r>
            <a:endParaRPr kumimoji="0" lang="en-US" sz="11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9120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3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5537" indent="0" algn="ctr">
              <a:buNone/>
              <a:defRPr sz="2100"/>
            </a:lvl2pPr>
            <a:lvl3pPr marL="951074" indent="0" algn="ctr">
              <a:buNone/>
              <a:defRPr sz="1900"/>
            </a:lvl3pPr>
            <a:lvl4pPr marL="1426611" indent="0" algn="ctr">
              <a:buNone/>
              <a:defRPr sz="1600"/>
            </a:lvl4pPr>
            <a:lvl5pPr marL="1902148" indent="0" algn="ctr">
              <a:buNone/>
              <a:defRPr sz="1600"/>
            </a:lvl5pPr>
            <a:lvl6pPr marL="2377686" indent="0" algn="ctr">
              <a:buNone/>
              <a:defRPr sz="1600"/>
            </a:lvl6pPr>
            <a:lvl7pPr marL="2853222" indent="0" algn="ctr">
              <a:buNone/>
              <a:defRPr sz="1600"/>
            </a:lvl7pPr>
            <a:lvl8pPr marL="3328759" indent="0" algn="ctr">
              <a:buNone/>
              <a:defRPr sz="1600"/>
            </a:lvl8pPr>
            <a:lvl9pPr marL="3804297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57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/>
              <a:t>20-6-2019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/>
              <a:t>‹Nº›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9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3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5537" indent="0" algn="ctr">
              <a:buNone/>
              <a:defRPr sz="2100"/>
            </a:lvl2pPr>
            <a:lvl3pPr marL="951074" indent="0" algn="ctr">
              <a:buNone/>
              <a:defRPr sz="1900"/>
            </a:lvl3pPr>
            <a:lvl4pPr marL="1426611" indent="0" algn="ctr">
              <a:buNone/>
              <a:defRPr sz="1600"/>
            </a:lvl4pPr>
            <a:lvl5pPr marL="1902148" indent="0" algn="ctr">
              <a:buNone/>
              <a:defRPr sz="1600"/>
            </a:lvl5pPr>
            <a:lvl6pPr marL="2377686" indent="0" algn="ctr">
              <a:buNone/>
              <a:defRPr sz="1600"/>
            </a:lvl6pPr>
            <a:lvl7pPr marL="2853222" indent="0" algn="ctr">
              <a:buNone/>
              <a:defRPr sz="1600"/>
            </a:lvl7pPr>
            <a:lvl8pPr marL="3328759" indent="0" algn="ctr">
              <a:buNone/>
              <a:defRPr sz="1600"/>
            </a:lvl8pPr>
            <a:lvl9pPr marL="3804297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97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7" y="6005231"/>
            <a:ext cx="2904744" cy="5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4"/>
          <p:cNvSpPr/>
          <p:nvPr userDrawn="1"/>
        </p:nvSpPr>
        <p:spPr>
          <a:xfrm>
            <a:off x="1211587" y="1994837"/>
            <a:ext cx="10134599" cy="1434163"/>
          </a:xfrm>
          <a:prstGeom prst="rect">
            <a:avLst/>
          </a:prstGeom>
          <a:solidFill>
            <a:srgbClr val="4DA4B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07" tIns="47553" rIns="95107" bIns="47553" rtlCol="0" anchor="ctr"/>
          <a:lstStyle/>
          <a:p>
            <a:pPr algn="ctr" defTabSz="951074"/>
            <a:endParaRPr lang="nl-NL" sz="25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7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g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1028707" y="877240"/>
            <a:ext cx="10134599" cy="1434163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07" tIns="47553" rIns="95107" bIns="47553" rtlCol="0" anchor="ctr"/>
          <a:lstStyle/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01" y="1032258"/>
            <a:ext cx="2376000" cy="4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85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940532" y="609376"/>
            <a:ext cx="10254344" cy="1434163"/>
          </a:xfrm>
          <a:prstGeom prst="rect">
            <a:avLst/>
          </a:prstGeom>
          <a:solidFill>
            <a:schemeClr val="bg2">
              <a:lumMod val="7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07" tIns="47553" rIns="95107" bIns="47553" rtlCol="0" anchor="ctr"/>
          <a:lstStyle/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  <a:p>
            <a:pPr algn="ctr" defTabSz="951074"/>
            <a:endParaRPr lang="nl-NL" sz="2500" b="1" dirty="0" smtClean="0">
              <a:solidFill>
                <a:srgbClr val="FFFFFF"/>
              </a:solidFill>
              <a:latin typeface="Calibri Light" panose="020F0302020204030204"/>
            </a:endParaRPr>
          </a:p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  <a:p>
            <a:pPr algn="ctr" defTabSz="951074"/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00" y="753161"/>
            <a:ext cx="2340000" cy="4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9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5029201" y="1091400"/>
            <a:ext cx="7162800" cy="1434163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07" tIns="47553" rIns="95107" bIns="47553" rtlCol="0" anchor="ctr"/>
          <a:lstStyle/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  <a:p>
            <a:pPr algn="ctr" defTabSz="951074"/>
            <a:endParaRPr lang="nl-NL" sz="2500" b="1" dirty="0" smtClean="0">
              <a:solidFill>
                <a:srgbClr val="FFFFFF"/>
              </a:solidFill>
              <a:latin typeface="Calibri Light" panose="020F0302020204030204"/>
            </a:endParaRPr>
          </a:p>
          <a:p>
            <a:pPr algn="ctr" defTabSz="951074"/>
            <a:endParaRPr lang="nl-NL" dirty="0" smtClean="0">
              <a:solidFill>
                <a:srgbClr val="FFFFFF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23" y="1317758"/>
            <a:ext cx="2376000" cy="4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3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9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3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55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1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66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902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377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853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3287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8042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3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3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3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8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537" indent="0">
              <a:buNone/>
              <a:defRPr sz="2100" b="1"/>
            </a:lvl2pPr>
            <a:lvl3pPr marL="951074" indent="0">
              <a:buNone/>
              <a:defRPr sz="1900" b="1"/>
            </a:lvl3pPr>
            <a:lvl4pPr marL="1426611" indent="0">
              <a:buNone/>
              <a:defRPr sz="1600" b="1"/>
            </a:lvl4pPr>
            <a:lvl5pPr marL="1902148" indent="0">
              <a:buNone/>
              <a:defRPr sz="1600" b="1"/>
            </a:lvl5pPr>
            <a:lvl6pPr marL="2377686" indent="0">
              <a:buNone/>
              <a:defRPr sz="1600" b="1"/>
            </a:lvl6pPr>
            <a:lvl7pPr marL="2853222" indent="0">
              <a:buNone/>
              <a:defRPr sz="1600" b="1"/>
            </a:lvl7pPr>
            <a:lvl8pPr marL="3328759" indent="0">
              <a:buNone/>
              <a:defRPr sz="1600" b="1"/>
            </a:lvl8pPr>
            <a:lvl9pPr marL="380429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537" indent="0">
              <a:buNone/>
              <a:defRPr sz="2100" b="1"/>
            </a:lvl2pPr>
            <a:lvl3pPr marL="951074" indent="0">
              <a:buNone/>
              <a:defRPr sz="1900" b="1"/>
            </a:lvl3pPr>
            <a:lvl4pPr marL="1426611" indent="0">
              <a:buNone/>
              <a:defRPr sz="1600" b="1"/>
            </a:lvl4pPr>
            <a:lvl5pPr marL="1902148" indent="0">
              <a:buNone/>
              <a:defRPr sz="1600" b="1"/>
            </a:lvl5pPr>
            <a:lvl6pPr marL="2377686" indent="0">
              <a:buNone/>
              <a:defRPr sz="1600" b="1"/>
            </a:lvl6pPr>
            <a:lvl7pPr marL="2853222" indent="0">
              <a:buNone/>
              <a:defRPr sz="1600" b="1"/>
            </a:lvl7pPr>
            <a:lvl8pPr marL="3328759" indent="0">
              <a:buNone/>
              <a:defRPr sz="1600" b="1"/>
            </a:lvl8pPr>
            <a:lvl9pPr marL="380429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6" y="2505077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3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03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/>
              <a:t>20-6-2019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/>
              <a:t>‹Nº›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3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3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9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93" y="987432"/>
            <a:ext cx="6172199" cy="487362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75537" indent="0">
              <a:buNone/>
              <a:defRPr sz="1500"/>
            </a:lvl2pPr>
            <a:lvl3pPr marL="951074" indent="0">
              <a:buNone/>
              <a:defRPr sz="1200"/>
            </a:lvl3pPr>
            <a:lvl4pPr marL="1426611" indent="0">
              <a:buNone/>
              <a:defRPr sz="1100"/>
            </a:lvl4pPr>
            <a:lvl5pPr marL="1902148" indent="0">
              <a:buNone/>
              <a:defRPr sz="1100"/>
            </a:lvl5pPr>
            <a:lvl6pPr marL="2377686" indent="0">
              <a:buNone/>
              <a:defRPr sz="1100"/>
            </a:lvl6pPr>
            <a:lvl7pPr marL="2853222" indent="0">
              <a:buNone/>
              <a:defRPr sz="1100"/>
            </a:lvl7pPr>
            <a:lvl8pPr marL="3328759" indent="0">
              <a:buNone/>
              <a:defRPr sz="1100"/>
            </a:lvl8pPr>
            <a:lvl9pPr marL="3804297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3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64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93" y="987432"/>
            <a:ext cx="6172199" cy="4873625"/>
          </a:xfrm>
        </p:spPr>
        <p:txBody>
          <a:bodyPr/>
          <a:lstStyle>
            <a:lvl1pPr marL="0" indent="0">
              <a:buNone/>
              <a:defRPr sz="3300"/>
            </a:lvl1pPr>
            <a:lvl2pPr marL="475537" indent="0">
              <a:buNone/>
              <a:defRPr sz="2900"/>
            </a:lvl2pPr>
            <a:lvl3pPr marL="951074" indent="0">
              <a:buNone/>
              <a:defRPr sz="2500"/>
            </a:lvl3pPr>
            <a:lvl4pPr marL="1426611" indent="0">
              <a:buNone/>
              <a:defRPr sz="2100"/>
            </a:lvl4pPr>
            <a:lvl5pPr marL="1902148" indent="0">
              <a:buNone/>
              <a:defRPr sz="2100"/>
            </a:lvl5pPr>
            <a:lvl6pPr marL="2377686" indent="0">
              <a:buNone/>
              <a:defRPr sz="2100"/>
            </a:lvl6pPr>
            <a:lvl7pPr marL="2853222" indent="0">
              <a:buNone/>
              <a:defRPr sz="2100"/>
            </a:lvl7pPr>
            <a:lvl8pPr marL="3328759" indent="0">
              <a:buNone/>
              <a:defRPr sz="2100"/>
            </a:lvl8pPr>
            <a:lvl9pPr marL="3804297" indent="0">
              <a:buNone/>
              <a:defRPr sz="2100"/>
            </a:lvl9pPr>
          </a:lstStyle>
          <a:p>
            <a:r>
              <a:rPr lang="es-ES" smtClean="0"/>
              <a:t>Haga clic en el icono para agregar una imagen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75537" indent="0">
              <a:buNone/>
              <a:defRPr sz="1500"/>
            </a:lvl2pPr>
            <a:lvl3pPr marL="951074" indent="0">
              <a:buNone/>
              <a:defRPr sz="1200"/>
            </a:lvl3pPr>
            <a:lvl4pPr marL="1426611" indent="0">
              <a:buNone/>
              <a:defRPr sz="1100"/>
            </a:lvl4pPr>
            <a:lvl5pPr marL="1902148" indent="0">
              <a:buNone/>
              <a:defRPr sz="1100"/>
            </a:lvl5pPr>
            <a:lvl6pPr marL="2377686" indent="0">
              <a:buNone/>
              <a:defRPr sz="1100"/>
            </a:lvl6pPr>
            <a:lvl7pPr marL="2853222" indent="0">
              <a:buNone/>
              <a:defRPr sz="1100"/>
            </a:lvl7pPr>
            <a:lvl8pPr marL="3328759" indent="0">
              <a:buNone/>
              <a:defRPr sz="1100"/>
            </a:lvl8pPr>
            <a:lvl9pPr marL="3804297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3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9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/>
              <a:t>20-6-2019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/>
              <a:t>‹Nº›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49"/>
            <a:ext cx="10972800" cy="562075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10"/>
            <a:ext cx="10972800" cy="4967599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 indent="457155">
              <a:defRPr/>
            </a:lvl2pPr>
            <a:lvl3pPr indent="914309">
              <a:defRPr/>
            </a:lvl3pPr>
            <a:lvl4pPr indent="1371464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916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3" y="1124744"/>
            <a:ext cx="11233248" cy="5184576"/>
          </a:xfrm>
          <a:prstGeom prst="rect">
            <a:avLst/>
          </a:prstGeom>
        </p:spPr>
        <p:txBody>
          <a:bodyPr/>
          <a:lstStyle>
            <a:lvl1pPr marL="356652" indent="-356652">
              <a:spcBef>
                <a:spcPts val="0"/>
              </a:spcBef>
              <a:spcAft>
                <a:spcPts val="832"/>
              </a:spcAft>
              <a:buClr>
                <a:srgbClr val="58A618"/>
              </a:buClr>
              <a:buFont typeface="Wingdings" charset="2"/>
              <a:buChar char="§"/>
              <a:defRPr sz="29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1pPr>
            <a:lvl2pPr marL="772747" indent="-297211">
              <a:spcBef>
                <a:spcPts val="0"/>
              </a:spcBef>
              <a:spcAft>
                <a:spcPts val="832"/>
              </a:spcAft>
              <a:buClr>
                <a:srgbClr val="703D29"/>
              </a:buClr>
              <a:buFont typeface="Wingdings" charset="2"/>
              <a:buChar char="§"/>
              <a:defRPr sz="25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2pPr>
            <a:lvl3pPr marL="1188842" indent="-237769">
              <a:spcBef>
                <a:spcPts val="0"/>
              </a:spcBef>
              <a:spcAft>
                <a:spcPts val="832"/>
              </a:spcAft>
              <a:buClr>
                <a:srgbClr val="E4D700"/>
              </a:buClr>
              <a:buFont typeface="Wingdings" charset="2"/>
              <a:buChar char="§"/>
              <a:defRPr sz="25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3pPr>
            <a:lvl4pPr marL="1664380" indent="-237769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4pPr>
            <a:lvl5pPr marL="2139917" indent="-237769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0791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0801351" y="188915"/>
            <a:ext cx="0" cy="6119812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406400" y="2132856"/>
            <a:ext cx="10972800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>
            <a:prstShdw prst="shdw17" dist="17961" dir="2700000">
              <a:srgbClr val="993D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6" name="Rectangle 43"/>
          <p:cNvSpPr>
            <a:spLocks noChangeArrowheads="1"/>
          </p:cNvSpPr>
          <p:nvPr userDrawn="1"/>
        </p:nvSpPr>
        <p:spPr bwMode="auto">
          <a:xfrm>
            <a:off x="156645" y="144473"/>
            <a:ext cx="184151" cy="1412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lIns="91432" tIns="45718" rIns="91432" bIns="4571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7" name="Rectangle 44"/>
          <p:cNvSpPr>
            <a:spLocks noChangeArrowheads="1"/>
          </p:cNvSpPr>
          <p:nvPr userDrawn="1"/>
        </p:nvSpPr>
        <p:spPr bwMode="auto">
          <a:xfrm>
            <a:off x="334433" y="14"/>
            <a:ext cx="186267" cy="138113"/>
          </a:xfrm>
          <a:prstGeom prst="rect">
            <a:avLst/>
          </a:prstGeom>
          <a:solidFill>
            <a:srgbClr val="3333CC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628653" y="44451"/>
            <a:ext cx="186267" cy="141288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 userDrawn="1"/>
        </p:nvSpPr>
        <p:spPr bwMode="auto">
          <a:xfrm>
            <a:off x="-21165" y="288940"/>
            <a:ext cx="182033" cy="138113"/>
          </a:xfrm>
          <a:prstGeom prst="rect">
            <a:avLst/>
          </a:prstGeom>
          <a:solidFill>
            <a:srgbClr val="3333CC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 userDrawn="1"/>
        </p:nvSpPr>
        <p:spPr bwMode="auto">
          <a:xfrm>
            <a:off x="232845" y="347672"/>
            <a:ext cx="182033" cy="136525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1" name="Rectangle 48"/>
          <p:cNvSpPr>
            <a:spLocks noChangeArrowheads="1"/>
          </p:cNvSpPr>
          <p:nvPr userDrawn="1"/>
        </p:nvSpPr>
        <p:spPr bwMode="auto">
          <a:xfrm>
            <a:off x="57162" y="484200"/>
            <a:ext cx="182033" cy="136525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2" name="Rectangle 49"/>
          <p:cNvSpPr>
            <a:spLocks noChangeArrowheads="1"/>
          </p:cNvSpPr>
          <p:nvPr userDrawn="1"/>
        </p:nvSpPr>
        <p:spPr bwMode="auto">
          <a:xfrm>
            <a:off x="442396" y="174629"/>
            <a:ext cx="182033" cy="136525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90651" y="404813"/>
            <a:ext cx="9042400" cy="1295400"/>
          </a:xfrm>
        </p:spPr>
        <p:txBody>
          <a:bodyPr/>
          <a:lstStyle>
            <a:lvl1pPr algn="r">
              <a:defRPr sz="2000">
                <a:solidFill>
                  <a:srgbClr val="000000"/>
                </a:solidFill>
                <a:ea typeface="Times New Roman" pitchFamily="18" charset="0"/>
                <a:cs typeface="Arial" charset="0"/>
              </a:defRPr>
            </a:lvl1pPr>
          </a:lstStyle>
          <a:p>
            <a:r>
              <a:rPr lang="en-US" altLang="en-US" noProof="0" dirty="0" err="1" smtClean="0"/>
              <a:t>Haga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para </a:t>
            </a:r>
            <a:r>
              <a:rPr lang="en-US" altLang="en-US" noProof="0" dirty="0" err="1" smtClean="0"/>
              <a:t>cambiar</a:t>
            </a:r>
            <a:r>
              <a:rPr lang="en-US" altLang="en-US" noProof="0" dirty="0" smtClean="0"/>
              <a:t> el </a:t>
            </a:r>
            <a:r>
              <a:rPr lang="en-US" altLang="en-US" noProof="0" dirty="0" err="1" smtClean="0"/>
              <a:t>estilo</a:t>
            </a:r>
            <a:r>
              <a:rPr lang="en-US" altLang="en-US" noProof="0" dirty="0" smtClean="0"/>
              <a:t> de </a:t>
            </a:r>
            <a:r>
              <a:rPr lang="en-US" altLang="en-US" noProof="0" dirty="0" err="1" smtClean="0"/>
              <a:t>título</a:t>
            </a:r>
            <a:r>
              <a:rPr lang="en-US" altLang="en-US" noProof="0" dirty="0" smtClean="0"/>
              <a:t>	</a:t>
            </a:r>
            <a:endParaRPr lang="en-US" altLang="en-US" noProof="0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19667" y="2781300"/>
            <a:ext cx="9764184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 noProof="0" dirty="0" err="1" smtClean="0"/>
              <a:t>Haga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para </a:t>
            </a:r>
            <a:r>
              <a:rPr lang="en-US" altLang="en-US" noProof="0" dirty="0" err="1" smtClean="0"/>
              <a:t>modificar</a:t>
            </a:r>
            <a:r>
              <a:rPr lang="en-US" altLang="en-US" noProof="0" dirty="0" smtClean="0"/>
              <a:t> el </a:t>
            </a:r>
            <a:r>
              <a:rPr lang="en-US" altLang="en-US" noProof="0" dirty="0" err="1" smtClean="0"/>
              <a:t>estilo</a:t>
            </a:r>
            <a:r>
              <a:rPr lang="en-US" altLang="en-US" noProof="0" dirty="0" smtClean="0"/>
              <a:t> de </a:t>
            </a:r>
            <a:r>
              <a:rPr lang="en-US" altLang="en-US" noProof="0" dirty="0" err="1" smtClean="0"/>
              <a:t>subtítulo</a:t>
            </a:r>
            <a:r>
              <a:rPr lang="en-US" altLang="en-US" noProof="0" dirty="0" smtClean="0"/>
              <a:t> del </a:t>
            </a:r>
            <a:r>
              <a:rPr lang="en-US" altLang="en-US" noProof="0" dirty="0" err="1" smtClean="0"/>
              <a:t>patrón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11372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C000"/>
              </a:buClr>
              <a:defRPr/>
            </a:lvl1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8391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5" indent="0">
              <a:buNone/>
              <a:defRPr sz="1900"/>
            </a:lvl2pPr>
            <a:lvl3pPr marL="914309" indent="0">
              <a:buNone/>
              <a:defRPr sz="1600"/>
            </a:lvl3pPr>
            <a:lvl4pPr marL="1371464" indent="0">
              <a:buNone/>
              <a:defRPr sz="1500"/>
            </a:lvl4pPr>
            <a:lvl5pPr marL="1828618" indent="0">
              <a:buNone/>
              <a:defRPr sz="1500"/>
            </a:lvl5pPr>
            <a:lvl6pPr marL="2285774" indent="0">
              <a:buNone/>
              <a:defRPr sz="1500"/>
            </a:lvl6pPr>
            <a:lvl7pPr marL="2742926" indent="0">
              <a:buNone/>
              <a:defRPr sz="1500"/>
            </a:lvl7pPr>
            <a:lvl8pPr marL="3200080" indent="0">
              <a:buNone/>
              <a:defRPr sz="1500"/>
            </a:lvl8pPr>
            <a:lvl9pPr marL="3657235" indent="0">
              <a:buNone/>
              <a:defRPr sz="15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28125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90651" y="1412886"/>
            <a:ext cx="5298016" cy="5021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91868" y="1412886"/>
            <a:ext cx="5300133" cy="5021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2910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0194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926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99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2450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5409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8758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493252" y="115889"/>
            <a:ext cx="2698749" cy="631825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90651" y="115889"/>
            <a:ext cx="7899400" cy="63182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536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10"/>
            <a:ext cx="10972800" cy="4967599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 indent="457155">
              <a:defRPr/>
            </a:lvl2pPr>
            <a:lvl3pPr indent="914309">
              <a:defRPr/>
            </a:lvl3pPr>
            <a:lvl4pPr indent="1371464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60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453544"/>
            <a:ext cx="10972800" cy="1320800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609600" y="1938867"/>
            <a:ext cx="10972800" cy="441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17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7" y="6005229"/>
            <a:ext cx="2904744" cy="573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0801351" y="188915"/>
            <a:ext cx="0" cy="6119812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406400" y="2132856"/>
            <a:ext cx="10972800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>
            <a:prstShdw prst="shdw17" dist="17961" dir="2700000">
              <a:srgbClr val="993D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6" name="Rectangle 43"/>
          <p:cNvSpPr>
            <a:spLocks noChangeArrowheads="1"/>
          </p:cNvSpPr>
          <p:nvPr userDrawn="1"/>
        </p:nvSpPr>
        <p:spPr bwMode="auto">
          <a:xfrm>
            <a:off x="156642" y="144473"/>
            <a:ext cx="184151" cy="1412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lIns="91432" tIns="45718" rIns="91432" bIns="4571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7" name="Rectangle 44"/>
          <p:cNvSpPr>
            <a:spLocks noChangeArrowheads="1"/>
          </p:cNvSpPr>
          <p:nvPr userDrawn="1"/>
        </p:nvSpPr>
        <p:spPr bwMode="auto">
          <a:xfrm>
            <a:off x="334433" y="10"/>
            <a:ext cx="186267" cy="138113"/>
          </a:xfrm>
          <a:prstGeom prst="rect">
            <a:avLst/>
          </a:prstGeom>
          <a:solidFill>
            <a:srgbClr val="3333CC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628653" y="44451"/>
            <a:ext cx="186267" cy="141288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 userDrawn="1"/>
        </p:nvSpPr>
        <p:spPr bwMode="auto">
          <a:xfrm>
            <a:off x="-21165" y="288936"/>
            <a:ext cx="182033" cy="138113"/>
          </a:xfrm>
          <a:prstGeom prst="rect">
            <a:avLst/>
          </a:prstGeom>
          <a:solidFill>
            <a:srgbClr val="3333CC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 userDrawn="1"/>
        </p:nvSpPr>
        <p:spPr bwMode="auto">
          <a:xfrm>
            <a:off x="232842" y="347668"/>
            <a:ext cx="182033" cy="136525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1" name="Rectangle 48"/>
          <p:cNvSpPr>
            <a:spLocks noChangeArrowheads="1"/>
          </p:cNvSpPr>
          <p:nvPr userDrawn="1"/>
        </p:nvSpPr>
        <p:spPr bwMode="auto">
          <a:xfrm>
            <a:off x="57160" y="484196"/>
            <a:ext cx="182033" cy="136525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2" name="Rectangle 49"/>
          <p:cNvSpPr>
            <a:spLocks noChangeArrowheads="1"/>
          </p:cNvSpPr>
          <p:nvPr userDrawn="1"/>
        </p:nvSpPr>
        <p:spPr bwMode="auto">
          <a:xfrm>
            <a:off x="442393" y="174629"/>
            <a:ext cx="182033" cy="136525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90651" y="404813"/>
            <a:ext cx="9042400" cy="1295400"/>
          </a:xfrm>
        </p:spPr>
        <p:txBody>
          <a:bodyPr/>
          <a:lstStyle>
            <a:lvl1pPr algn="r">
              <a:defRPr sz="2000">
                <a:solidFill>
                  <a:srgbClr val="000000"/>
                </a:solidFill>
                <a:ea typeface="Times New Roman" pitchFamily="18" charset="0"/>
                <a:cs typeface="Arial" charset="0"/>
              </a:defRPr>
            </a:lvl1pPr>
          </a:lstStyle>
          <a:p>
            <a:r>
              <a:rPr lang="en-US" altLang="en-US" noProof="0" dirty="0" err="1" smtClean="0"/>
              <a:t>Haga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para </a:t>
            </a:r>
            <a:r>
              <a:rPr lang="en-US" altLang="en-US" noProof="0" dirty="0" err="1" smtClean="0"/>
              <a:t>cambiar</a:t>
            </a:r>
            <a:r>
              <a:rPr lang="en-US" altLang="en-US" noProof="0" dirty="0" smtClean="0"/>
              <a:t> el </a:t>
            </a:r>
            <a:r>
              <a:rPr lang="en-US" altLang="en-US" noProof="0" dirty="0" err="1" smtClean="0"/>
              <a:t>estilo</a:t>
            </a:r>
            <a:r>
              <a:rPr lang="en-US" altLang="en-US" noProof="0" dirty="0" smtClean="0"/>
              <a:t> de </a:t>
            </a:r>
            <a:r>
              <a:rPr lang="en-US" altLang="en-US" noProof="0" dirty="0" err="1" smtClean="0"/>
              <a:t>título</a:t>
            </a:r>
            <a:r>
              <a:rPr lang="en-US" altLang="en-US" noProof="0" dirty="0" smtClean="0"/>
              <a:t>	</a:t>
            </a:r>
            <a:endParaRPr lang="en-US" altLang="en-US" noProof="0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19667" y="2781300"/>
            <a:ext cx="9764184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 noProof="0" dirty="0" err="1" smtClean="0"/>
              <a:t>Haga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para </a:t>
            </a:r>
            <a:r>
              <a:rPr lang="en-US" altLang="en-US" noProof="0" dirty="0" err="1" smtClean="0"/>
              <a:t>modificar</a:t>
            </a:r>
            <a:r>
              <a:rPr lang="en-US" altLang="en-US" noProof="0" dirty="0" smtClean="0"/>
              <a:t> el </a:t>
            </a:r>
            <a:r>
              <a:rPr lang="en-US" altLang="en-US" noProof="0" dirty="0" err="1" smtClean="0"/>
              <a:t>estilo</a:t>
            </a:r>
            <a:r>
              <a:rPr lang="en-US" altLang="en-US" noProof="0" dirty="0" smtClean="0"/>
              <a:t> de </a:t>
            </a:r>
            <a:r>
              <a:rPr lang="en-US" altLang="en-US" noProof="0" dirty="0" err="1" smtClean="0"/>
              <a:t>subtítulo</a:t>
            </a:r>
            <a:r>
              <a:rPr lang="en-US" altLang="en-US" noProof="0" dirty="0" smtClean="0"/>
              <a:t> del </a:t>
            </a:r>
            <a:r>
              <a:rPr lang="en-US" altLang="en-US" noProof="0" dirty="0" err="1" smtClean="0"/>
              <a:t>patrón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3147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C000"/>
              </a:buClr>
              <a:defRPr/>
            </a:lvl1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973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5" indent="0">
              <a:buNone/>
              <a:defRPr sz="1900"/>
            </a:lvl2pPr>
            <a:lvl3pPr marL="914309" indent="0">
              <a:buNone/>
              <a:defRPr sz="1600"/>
            </a:lvl3pPr>
            <a:lvl4pPr marL="1371464" indent="0">
              <a:buNone/>
              <a:defRPr sz="1500"/>
            </a:lvl4pPr>
            <a:lvl5pPr marL="1828618" indent="0">
              <a:buNone/>
              <a:defRPr sz="1500"/>
            </a:lvl5pPr>
            <a:lvl6pPr marL="2285774" indent="0">
              <a:buNone/>
              <a:defRPr sz="1500"/>
            </a:lvl6pPr>
            <a:lvl7pPr marL="2742926" indent="0">
              <a:buNone/>
              <a:defRPr sz="1500"/>
            </a:lvl7pPr>
            <a:lvl8pPr marL="3200080" indent="0">
              <a:buNone/>
              <a:defRPr sz="1500"/>
            </a:lvl8pPr>
            <a:lvl9pPr marL="3657235" indent="0">
              <a:buNone/>
              <a:defRPr sz="15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9563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90651" y="1412886"/>
            <a:ext cx="5298016" cy="5021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91868" y="1412886"/>
            <a:ext cx="5300133" cy="5021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100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7202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6785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471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80947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73307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236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4"/>
          <p:cNvSpPr/>
          <p:nvPr userDrawn="1"/>
        </p:nvSpPr>
        <p:spPr>
          <a:xfrm>
            <a:off x="1211591" y="1994839"/>
            <a:ext cx="10134599" cy="1434164"/>
          </a:xfrm>
          <a:prstGeom prst="rect">
            <a:avLst/>
          </a:prstGeom>
          <a:solidFill>
            <a:srgbClr val="4DA4B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lvl="0" algn="ctr"/>
            <a:endParaRPr lang="nl-NL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08629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493252" y="115889"/>
            <a:ext cx="2698749" cy="631825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90651" y="115889"/>
            <a:ext cx="7899400" cy="63182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603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10"/>
            <a:ext cx="10972800" cy="4967599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 indent="457155">
              <a:defRPr/>
            </a:lvl2pPr>
            <a:lvl3pPr indent="914309">
              <a:defRPr/>
            </a:lvl3pPr>
            <a:lvl4pPr indent="1371464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98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453544"/>
            <a:ext cx="10972800" cy="1320800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609600" y="1938867"/>
            <a:ext cx="10972800" cy="441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4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0801351" y="188915"/>
            <a:ext cx="0" cy="611981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406400" y="2132856"/>
            <a:ext cx="109728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>
            <a:prstShdw prst="shdw17" dist="17961" dir="2700000">
              <a:srgbClr val="993D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6" name="Rectangle 43"/>
          <p:cNvSpPr>
            <a:spLocks noChangeArrowheads="1"/>
          </p:cNvSpPr>
          <p:nvPr userDrawn="1"/>
        </p:nvSpPr>
        <p:spPr bwMode="auto">
          <a:xfrm>
            <a:off x="156639" y="144470"/>
            <a:ext cx="184151" cy="1412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lIns="91432" tIns="45718" rIns="91432" bIns="4571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7" name="Rectangle 44"/>
          <p:cNvSpPr>
            <a:spLocks noChangeArrowheads="1"/>
          </p:cNvSpPr>
          <p:nvPr userDrawn="1"/>
        </p:nvSpPr>
        <p:spPr bwMode="auto">
          <a:xfrm>
            <a:off x="334433" y="6"/>
            <a:ext cx="186267" cy="1381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628653" y="44451"/>
            <a:ext cx="186267" cy="141288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 userDrawn="1"/>
        </p:nvSpPr>
        <p:spPr bwMode="auto">
          <a:xfrm>
            <a:off x="-21165" y="288932"/>
            <a:ext cx="182033" cy="1381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 userDrawn="1"/>
        </p:nvSpPr>
        <p:spPr bwMode="auto">
          <a:xfrm>
            <a:off x="232840" y="347664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1" name="Rectangle 48"/>
          <p:cNvSpPr>
            <a:spLocks noChangeArrowheads="1"/>
          </p:cNvSpPr>
          <p:nvPr userDrawn="1"/>
        </p:nvSpPr>
        <p:spPr bwMode="auto">
          <a:xfrm>
            <a:off x="57157" y="484192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2" name="Rectangle 49"/>
          <p:cNvSpPr>
            <a:spLocks noChangeArrowheads="1"/>
          </p:cNvSpPr>
          <p:nvPr userDrawn="1"/>
        </p:nvSpPr>
        <p:spPr bwMode="auto">
          <a:xfrm>
            <a:off x="442390" y="174628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19667" y="2781300"/>
            <a:ext cx="9764184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altLang="en-US" noProof="0" dirty="0" err="1" smtClean="0"/>
              <a:t>Haga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para </a:t>
            </a:r>
            <a:r>
              <a:rPr lang="en-US" altLang="en-US" noProof="0" dirty="0" err="1" smtClean="0"/>
              <a:t>modificar</a:t>
            </a:r>
            <a:r>
              <a:rPr lang="en-US" altLang="en-US" noProof="0" dirty="0" smtClean="0"/>
              <a:t> el </a:t>
            </a:r>
            <a:r>
              <a:rPr lang="en-US" altLang="en-US" noProof="0" dirty="0" err="1" smtClean="0"/>
              <a:t>estilo</a:t>
            </a:r>
            <a:r>
              <a:rPr lang="en-US" altLang="en-US" noProof="0" dirty="0" smtClean="0"/>
              <a:t> de </a:t>
            </a:r>
            <a:r>
              <a:rPr lang="en-US" altLang="en-US" noProof="0" dirty="0" err="1" smtClean="0"/>
              <a:t>subtítulo</a:t>
            </a:r>
            <a:r>
              <a:rPr lang="en-US" altLang="en-US" noProof="0" dirty="0" smtClean="0"/>
              <a:t> del </a:t>
            </a:r>
            <a:r>
              <a:rPr lang="en-US" altLang="en-US" noProof="0" dirty="0" err="1" smtClean="0"/>
              <a:t>patrón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755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8513" y="188646"/>
            <a:ext cx="10176107" cy="725487"/>
          </a:xfrm>
        </p:spPr>
        <p:txBody>
          <a:bodyPr/>
          <a:lstStyle>
            <a:lvl1pPr>
              <a:defRPr sz="2800">
                <a:effectLst/>
              </a:defRPr>
            </a:lvl1pPr>
          </a:lstStyle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33399"/>
              </a:buClr>
              <a:buSzPct val="110000"/>
              <a:defRPr/>
            </a:lvl1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0935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5" indent="0">
              <a:buNone/>
              <a:defRPr sz="1900"/>
            </a:lvl2pPr>
            <a:lvl3pPr marL="914309" indent="0">
              <a:buNone/>
              <a:defRPr sz="1600"/>
            </a:lvl3pPr>
            <a:lvl4pPr marL="1371464" indent="0">
              <a:buNone/>
              <a:defRPr sz="1500"/>
            </a:lvl4pPr>
            <a:lvl5pPr marL="1828618" indent="0">
              <a:buNone/>
              <a:defRPr sz="1500"/>
            </a:lvl5pPr>
            <a:lvl6pPr marL="2285774" indent="0">
              <a:buNone/>
              <a:defRPr sz="1500"/>
            </a:lvl6pPr>
            <a:lvl7pPr marL="2742926" indent="0">
              <a:buNone/>
              <a:defRPr sz="1500"/>
            </a:lvl7pPr>
            <a:lvl8pPr marL="3200080" indent="0">
              <a:buNone/>
              <a:defRPr sz="1500"/>
            </a:lvl8pPr>
            <a:lvl9pPr marL="3657235" indent="0">
              <a:buNone/>
              <a:defRPr sz="15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03624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90651" y="1412882"/>
            <a:ext cx="5298016" cy="5021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91868" y="1412882"/>
            <a:ext cx="5300133" cy="5021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568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60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255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756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g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1028711" y="877239"/>
            <a:ext cx="10134599" cy="1434164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lvl="0" algn="ctr"/>
            <a:endParaRPr lang="nl-NL" dirty="0" smtClean="0"/>
          </a:p>
          <a:p>
            <a:pPr lvl="0" algn="ctr"/>
            <a:endParaRPr lang="nl-NL" dirty="0" smtClean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00" y="1032262"/>
            <a:ext cx="2376000" cy="468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42083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558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4"/>
            <a:ext cx="11233248" cy="5184576"/>
          </a:xfrm>
          <a:prstGeom prst="rect">
            <a:avLst/>
          </a:prstGeom>
        </p:spPr>
        <p:txBody>
          <a:bodyPr/>
          <a:lstStyle>
            <a:lvl1pPr marL="342866" indent="-342866">
              <a:spcBef>
                <a:spcPts val="0"/>
              </a:spcBef>
              <a:spcAft>
                <a:spcPts val="800"/>
              </a:spcAft>
              <a:buClr>
                <a:srgbClr val="58A618"/>
              </a:buClr>
              <a:buFont typeface="Wingdings" charset="2"/>
              <a:buChar char="§"/>
              <a:defRPr sz="28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1pPr>
            <a:lvl2pPr marL="742876" indent="-285724">
              <a:spcBef>
                <a:spcPts val="0"/>
              </a:spcBef>
              <a:spcAft>
                <a:spcPts val="800"/>
              </a:spcAft>
              <a:buClr>
                <a:srgbClr val="703D29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2pPr>
            <a:lvl3pPr marL="1142886" indent="-228578">
              <a:spcBef>
                <a:spcPts val="0"/>
              </a:spcBef>
              <a:spcAft>
                <a:spcPts val="800"/>
              </a:spcAft>
              <a:buClr>
                <a:srgbClr val="E4D700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3pPr>
            <a:lvl4pPr marL="1600040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4pPr>
            <a:lvl5pPr marL="2057195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618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41"/>
            <a:ext cx="10972800" cy="562075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7"/>
            <a:ext cx="10972800" cy="4967599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 indent="457155">
              <a:defRPr/>
            </a:lvl2pPr>
            <a:lvl3pPr indent="914309">
              <a:defRPr/>
            </a:lvl3pPr>
            <a:lvl4pPr indent="1371464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363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0801351" y="188915"/>
            <a:ext cx="0" cy="611981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406400" y="2132856"/>
            <a:ext cx="109728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>
            <a:prstShdw prst="shdw17" dist="17961" dir="2700000">
              <a:srgbClr val="993D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6" name="Rectangle 43"/>
          <p:cNvSpPr>
            <a:spLocks noChangeArrowheads="1"/>
          </p:cNvSpPr>
          <p:nvPr userDrawn="1"/>
        </p:nvSpPr>
        <p:spPr bwMode="auto">
          <a:xfrm>
            <a:off x="156639" y="144470"/>
            <a:ext cx="184151" cy="1412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lIns="91432" tIns="45718" rIns="91432" bIns="4571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7" name="Rectangle 44"/>
          <p:cNvSpPr>
            <a:spLocks noChangeArrowheads="1"/>
          </p:cNvSpPr>
          <p:nvPr userDrawn="1"/>
        </p:nvSpPr>
        <p:spPr bwMode="auto">
          <a:xfrm>
            <a:off x="334433" y="6"/>
            <a:ext cx="186267" cy="1381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628653" y="44451"/>
            <a:ext cx="186267" cy="141288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 userDrawn="1"/>
        </p:nvSpPr>
        <p:spPr bwMode="auto">
          <a:xfrm>
            <a:off x="-21165" y="288932"/>
            <a:ext cx="182033" cy="1381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 userDrawn="1"/>
        </p:nvSpPr>
        <p:spPr bwMode="auto">
          <a:xfrm>
            <a:off x="232840" y="347664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1" name="Rectangle 48"/>
          <p:cNvSpPr>
            <a:spLocks noChangeArrowheads="1"/>
          </p:cNvSpPr>
          <p:nvPr userDrawn="1"/>
        </p:nvSpPr>
        <p:spPr bwMode="auto">
          <a:xfrm>
            <a:off x="57157" y="484192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2" name="Rectangle 49"/>
          <p:cNvSpPr>
            <a:spLocks noChangeArrowheads="1"/>
          </p:cNvSpPr>
          <p:nvPr userDrawn="1"/>
        </p:nvSpPr>
        <p:spPr bwMode="auto">
          <a:xfrm>
            <a:off x="442390" y="174628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19667" y="2781300"/>
            <a:ext cx="9764184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 noProof="0" dirty="0" err="1" smtClean="0"/>
              <a:t>Haga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para </a:t>
            </a:r>
            <a:r>
              <a:rPr lang="en-US" altLang="en-US" noProof="0" dirty="0" err="1" smtClean="0"/>
              <a:t>modificar</a:t>
            </a:r>
            <a:r>
              <a:rPr lang="en-US" altLang="en-US" noProof="0" dirty="0" smtClean="0"/>
              <a:t> el </a:t>
            </a:r>
            <a:r>
              <a:rPr lang="en-US" altLang="en-US" noProof="0" dirty="0" err="1" smtClean="0"/>
              <a:t>estilo</a:t>
            </a:r>
            <a:r>
              <a:rPr lang="en-US" altLang="en-US" noProof="0" dirty="0" smtClean="0"/>
              <a:t> de </a:t>
            </a:r>
            <a:r>
              <a:rPr lang="en-US" altLang="en-US" noProof="0" dirty="0" err="1" smtClean="0"/>
              <a:t>subtítulo</a:t>
            </a:r>
            <a:r>
              <a:rPr lang="en-US" altLang="en-US" noProof="0" dirty="0" smtClean="0"/>
              <a:t> del </a:t>
            </a:r>
            <a:r>
              <a:rPr lang="en-US" altLang="en-US" noProof="0" dirty="0" err="1" smtClean="0"/>
              <a:t>patrón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818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453544"/>
            <a:ext cx="10972800" cy="599192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609600" y="1938867"/>
            <a:ext cx="10972800" cy="441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0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0801351" y="188915"/>
            <a:ext cx="0" cy="611981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406400" y="2132856"/>
            <a:ext cx="109728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>
            <a:prstShdw prst="shdw17" dist="17961" dir="2700000">
              <a:srgbClr val="993D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6" name="Rectangle 43"/>
          <p:cNvSpPr>
            <a:spLocks noChangeArrowheads="1"/>
          </p:cNvSpPr>
          <p:nvPr userDrawn="1"/>
        </p:nvSpPr>
        <p:spPr bwMode="auto">
          <a:xfrm>
            <a:off x="156639" y="144470"/>
            <a:ext cx="184151" cy="1412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lIns="91432" tIns="45718" rIns="91432" bIns="4571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7" name="Rectangle 44"/>
          <p:cNvSpPr>
            <a:spLocks noChangeArrowheads="1"/>
          </p:cNvSpPr>
          <p:nvPr userDrawn="1"/>
        </p:nvSpPr>
        <p:spPr bwMode="auto">
          <a:xfrm>
            <a:off x="334433" y="6"/>
            <a:ext cx="186267" cy="1381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628653" y="44451"/>
            <a:ext cx="186267" cy="141288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 userDrawn="1"/>
        </p:nvSpPr>
        <p:spPr bwMode="auto">
          <a:xfrm>
            <a:off x="-21165" y="288932"/>
            <a:ext cx="182033" cy="1381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 userDrawn="1"/>
        </p:nvSpPr>
        <p:spPr bwMode="auto">
          <a:xfrm>
            <a:off x="232840" y="347664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1" name="Rectangle 48"/>
          <p:cNvSpPr>
            <a:spLocks noChangeArrowheads="1"/>
          </p:cNvSpPr>
          <p:nvPr userDrawn="1"/>
        </p:nvSpPr>
        <p:spPr bwMode="auto">
          <a:xfrm>
            <a:off x="57157" y="484192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2" name="Rectangle 49"/>
          <p:cNvSpPr>
            <a:spLocks noChangeArrowheads="1"/>
          </p:cNvSpPr>
          <p:nvPr userDrawn="1"/>
        </p:nvSpPr>
        <p:spPr bwMode="auto">
          <a:xfrm>
            <a:off x="442390" y="174628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19667" y="2781300"/>
            <a:ext cx="9764184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 noProof="0" dirty="0" err="1" smtClean="0"/>
              <a:t>Haga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para </a:t>
            </a:r>
            <a:r>
              <a:rPr lang="en-US" altLang="en-US" noProof="0" dirty="0" err="1" smtClean="0"/>
              <a:t>modificar</a:t>
            </a:r>
            <a:r>
              <a:rPr lang="en-US" altLang="en-US" noProof="0" dirty="0" smtClean="0"/>
              <a:t> el </a:t>
            </a:r>
            <a:r>
              <a:rPr lang="en-US" altLang="en-US" noProof="0" dirty="0" err="1" smtClean="0"/>
              <a:t>estilo</a:t>
            </a:r>
            <a:r>
              <a:rPr lang="en-US" altLang="en-US" noProof="0" dirty="0" smtClean="0"/>
              <a:t> de </a:t>
            </a:r>
            <a:r>
              <a:rPr lang="en-US" altLang="en-US" noProof="0" dirty="0" err="1" smtClean="0"/>
              <a:t>subtítulo</a:t>
            </a:r>
            <a:r>
              <a:rPr lang="en-US" altLang="en-US" noProof="0" dirty="0" smtClean="0"/>
              <a:t> del </a:t>
            </a:r>
            <a:r>
              <a:rPr lang="en-US" altLang="en-US" noProof="0" dirty="0" err="1" smtClean="0"/>
              <a:t>patrón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9796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453544"/>
            <a:ext cx="10972800" cy="1320800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609600" y="1938867"/>
            <a:ext cx="10972800" cy="441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5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4"/>
            <a:ext cx="11233248" cy="5184576"/>
          </a:xfrm>
          <a:prstGeom prst="rect">
            <a:avLst/>
          </a:prstGeom>
        </p:spPr>
        <p:txBody>
          <a:bodyPr/>
          <a:lstStyle>
            <a:lvl1pPr marL="342866" indent="-342866">
              <a:spcBef>
                <a:spcPts val="0"/>
              </a:spcBef>
              <a:spcAft>
                <a:spcPts val="800"/>
              </a:spcAft>
              <a:buClr>
                <a:srgbClr val="58A618"/>
              </a:buClr>
              <a:buFont typeface="Wingdings" charset="2"/>
              <a:buChar char="§"/>
              <a:defRPr sz="2800">
                <a:solidFill>
                  <a:schemeClr val="accent4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876" indent="-285724">
              <a:spcBef>
                <a:spcPts val="0"/>
              </a:spcBef>
              <a:spcAft>
                <a:spcPts val="800"/>
              </a:spcAft>
              <a:buClr>
                <a:srgbClr val="703D29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886" indent="-228578">
              <a:spcBef>
                <a:spcPts val="0"/>
              </a:spcBef>
              <a:spcAft>
                <a:spcPts val="800"/>
              </a:spcAft>
              <a:buClr>
                <a:srgbClr val="E4D700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040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4pPr>
            <a:lvl5pPr marL="2057195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320800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>
            <a:lvl1pPr>
              <a:defRPr>
                <a:effectLst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98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0801351" y="188915"/>
            <a:ext cx="0" cy="611981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406400" y="2132856"/>
            <a:ext cx="109728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>
            <a:prstShdw prst="shdw17" dist="17961" dir="2700000">
              <a:srgbClr val="993D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6" name="Rectangle 43"/>
          <p:cNvSpPr>
            <a:spLocks noChangeArrowheads="1"/>
          </p:cNvSpPr>
          <p:nvPr userDrawn="1"/>
        </p:nvSpPr>
        <p:spPr bwMode="auto">
          <a:xfrm>
            <a:off x="156639" y="144470"/>
            <a:ext cx="184151" cy="1412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lIns="91432" tIns="45718" rIns="91432" bIns="4571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7" name="Rectangle 44"/>
          <p:cNvSpPr>
            <a:spLocks noChangeArrowheads="1"/>
          </p:cNvSpPr>
          <p:nvPr userDrawn="1"/>
        </p:nvSpPr>
        <p:spPr bwMode="auto">
          <a:xfrm>
            <a:off x="334433" y="6"/>
            <a:ext cx="186267" cy="1381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628653" y="44451"/>
            <a:ext cx="186267" cy="141288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 userDrawn="1"/>
        </p:nvSpPr>
        <p:spPr bwMode="auto">
          <a:xfrm>
            <a:off x="-21165" y="288932"/>
            <a:ext cx="182033" cy="1381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 userDrawn="1"/>
        </p:nvSpPr>
        <p:spPr bwMode="auto">
          <a:xfrm>
            <a:off x="232840" y="347664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1" name="Rectangle 48"/>
          <p:cNvSpPr>
            <a:spLocks noChangeArrowheads="1"/>
          </p:cNvSpPr>
          <p:nvPr userDrawn="1"/>
        </p:nvSpPr>
        <p:spPr bwMode="auto">
          <a:xfrm>
            <a:off x="57157" y="484192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2" name="Rectangle 49"/>
          <p:cNvSpPr>
            <a:spLocks noChangeArrowheads="1"/>
          </p:cNvSpPr>
          <p:nvPr userDrawn="1"/>
        </p:nvSpPr>
        <p:spPr bwMode="auto">
          <a:xfrm>
            <a:off x="442390" y="174628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19667" y="2781300"/>
            <a:ext cx="9764184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 noProof="0" dirty="0" err="1" smtClean="0"/>
              <a:t>Haga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para </a:t>
            </a:r>
            <a:r>
              <a:rPr lang="en-US" altLang="en-US" noProof="0" dirty="0" err="1" smtClean="0"/>
              <a:t>modificar</a:t>
            </a:r>
            <a:r>
              <a:rPr lang="en-US" altLang="en-US" noProof="0" dirty="0" smtClean="0"/>
              <a:t> el </a:t>
            </a:r>
            <a:r>
              <a:rPr lang="en-US" altLang="en-US" noProof="0" dirty="0" err="1" smtClean="0"/>
              <a:t>estilo</a:t>
            </a:r>
            <a:r>
              <a:rPr lang="en-US" altLang="en-US" noProof="0" dirty="0" smtClean="0"/>
              <a:t> de </a:t>
            </a:r>
            <a:r>
              <a:rPr lang="en-US" altLang="en-US" noProof="0" dirty="0" err="1" smtClean="0"/>
              <a:t>subtítulo</a:t>
            </a:r>
            <a:r>
              <a:rPr lang="en-US" altLang="en-US" noProof="0" dirty="0" smtClean="0"/>
              <a:t> del </a:t>
            </a:r>
            <a:r>
              <a:rPr lang="en-US" altLang="en-US" noProof="0" dirty="0" err="1" smtClean="0"/>
              <a:t>patrón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8656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940539" y="609375"/>
            <a:ext cx="10254343" cy="1434164"/>
          </a:xfrm>
          <a:prstGeom prst="rect">
            <a:avLst/>
          </a:prstGeom>
          <a:solidFill>
            <a:schemeClr val="bg2">
              <a:lumMod val="7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lvl="0" algn="ctr"/>
            <a:endParaRPr lang="nl-NL" dirty="0" smtClean="0"/>
          </a:p>
          <a:p>
            <a:pPr lvl="0" algn="ctr"/>
            <a:endParaRPr lang="nl-NL" dirty="0" smtClean="0"/>
          </a:p>
          <a:p>
            <a:pPr lvl="0" algn="ctr"/>
            <a:endParaRPr lang="nl-NL" dirty="0" smtClean="0"/>
          </a:p>
          <a:p>
            <a:pPr lvl="0" algn="ctr"/>
            <a:endParaRPr lang="nl-NL" sz="2400" b="1" dirty="0" smtClean="0">
              <a:latin typeface="+mj-lt"/>
            </a:endParaRPr>
          </a:p>
          <a:p>
            <a:pPr lvl="0" algn="ctr"/>
            <a:endParaRPr lang="nl-NL" dirty="0" smtClean="0"/>
          </a:p>
          <a:p>
            <a:pPr lvl="0" algn="ctr"/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99" y="753160"/>
            <a:ext cx="2340000" cy="461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453544"/>
            <a:ext cx="10972800" cy="743208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>
            <a:lvl1pPr>
              <a:defRPr>
                <a:effectLst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609600" y="1938867"/>
            <a:ext cx="10972800" cy="441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2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4"/>
            <a:ext cx="11233248" cy="5184576"/>
          </a:xfrm>
          <a:prstGeom prst="rect">
            <a:avLst/>
          </a:prstGeom>
        </p:spPr>
        <p:txBody>
          <a:bodyPr/>
          <a:lstStyle>
            <a:lvl1pPr marL="342866" indent="-342866">
              <a:spcBef>
                <a:spcPts val="0"/>
              </a:spcBef>
              <a:spcAft>
                <a:spcPts val="800"/>
              </a:spcAft>
              <a:buClr>
                <a:srgbClr val="58A618"/>
              </a:buClr>
              <a:buFont typeface="Wingdings" charset="2"/>
              <a:buChar char="§"/>
              <a:defRPr sz="28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1pPr>
            <a:lvl2pPr marL="742876" indent="-285724">
              <a:spcBef>
                <a:spcPts val="0"/>
              </a:spcBef>
              <a:spcAft>
                <a:spcPts val="800"/>
              </a:spcAft>
              <a:buClr>
                <a:srgbClr val="703D29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2pPr>
            <a:lvl3pPr marL="1142886" indent="-228578">
              <a:spcBef>
                <a:spcPts val="0"/>
              </a:spcBef>
              <a:spcAft>
                <a:spcPts val="800"/>
              </a:spcAft>
              <a:buClr>
                <a:srgbClr val="E4D700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3pPr>
            <a:lvl4pPr marL="1600040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4pPr>
            <a:lvl5pPr marL="2057195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320800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>
            <a:lvl1pPr>
              <a:defRPr>
                <a:effectLst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0801351" y="188915"/>
            <a:ext cx="0" cy="611981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406400" y="2132856"/>
            <a:ext cx="109728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>
            <a:prstShdw prst="shdw17" dist="17961" dir="2700000">
              <a:srgbClr val="993D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6" name="Rectangle 43"/>
          <p:cNvSpPr>
            <a:spLocks noChangeArrowheads="1"/>
          </p:cNvSpPr>
          <p:nvPr userDrawn="1"/>
        </p:nvSpPr>
        <p:spPr bwMode="auto">
          <a:xfrm>
            <a:off x="156639" y="144470"/>
            <a:ext cx="184151" cy="1412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lIns="91432" tIns="45718" rIns="91432" bIns="4571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7" name="Rectangle 44"/>
          <p:cNvSpPr>
            <a:spLocks noChangeArrowheads="1"/>
          </p:cNvSpPr>
          <p:nvPr userDrawn="1"/>
        </p:nvSpPr>
        <p:spPr bwMode="auto">
          <a:xfrm>
            <a:off x="334433" y="6"/>
            <a:ext cx="186267" cy="1381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628653" y="44451"/>
            <a:ext cx="186267" cy="141288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 userDrawn="1"/>
        </p:nvSpPr>
        <p:spPr bwMode="auto">
          <a:xfrm>
            <a:off x="-21165" y="288932"/>
            <a:ext cx="182033" cy="1381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 userDrawn="1"/>
        </p:nvSpPr>
        <p:spPr bwMode="auto">
          <a:xfrm>
            <a:off x="232840" y="347664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1" name="Rectangle 48"/>
          <p:cNvSpPr>
            <a:spLocks noChangeArrowheads="1"/>
          </p:cNvSpPr>
          <p:nvPr userDrawn="1"/>
        </p:nvSpPr>
        <p:spPr bwMode="auto">
          <a:xfrm>
            <a:off x="57157" y="484192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2" name="Rectangle 49"/>
          <p:cNvSpPr>
            <a:spLocks noChangeArrowheads="1"/>
          </p:cNvSpPr>
          <p:nvPr userDrawn="1"/>
        </p:nvSpPr>
        <p:spPr bwMode="auto">
          <a:xfrm>
            <a:off x="442390" y="174628"/>
            <a:ext cx="182033" cy="136525"/>
          </a:xfrm>
          <a:prstGeom prst="rect">
            <a:avLst/>
          </a:prstGeom>
          <a:gradFill flip="none" rotWithShape="1">
            <a:gsLst>
              <a:gs pos="0">
                <a:srgbClr val="2E805B">
                  <a:shade val="30000"/>
                  <a:satMod val="115000"/>
                </a:srgbClr>
              </a:gs>
              <a:gs pos="50000">
                <a:srgbClr val="2E805B">
                  <a:shade val="67500"/>
                  <a:satMod val="115000"/>
                </a:srgbClr>
              </a:gs>
              <a:gs pos="100000">
                <a:srgbClr val="2E805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19667" y="2781300"/>
            <a:ext cx="9764184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 noProof="0" dirty="0" err="1" smtClean="0"/>
              <a:t>Haga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para </a:t>
            </a:r>
            <a:r>
              <a:rPr lang="en-US" altLang="en-US" noProof="0" dirty="0" err="1" smtClean="0"/>
              <a:t>modificar</a:t>
            </a:r>
            <a:r>
              <a:rPr lang="en-US" altLang="en-US" noProof="0" dirty="0" smtClean="0"/>
              <a:t> el </a:t>
            </a:r>
            <a:r>
              <a:rPr lang="en-US" altLang="en-US" noProof="0" dirty="0" err="1" smtClean="0"/>
              <a:t>estilo</a:t>
            </a:r>
            <a:r>
              <a:rPr lang="en-US" altLang="en-US" noProof="0" dirty="0" smtClean="0"/>
              <a:t> de </a:t>
            </a:r>
            <a:r>
              <a:rPr lang="en-US" altLang="en-US" noProof="0" dirty="0" err="1" smtClean="0"/>
              <a:t>subtítulo</a:t>
            </a:r>
            <a:r>
              <a:rPr lang="en-US" altLang="en-US" noProof="0" dirty="0" smtClean="0"/>
              <a:t> del </a:t>
            </a:r>
            <a:r>
              <a:rPr lang="en-US" altLang="en-US" noProof="0" dirty="0" err="1" smtClean="0"/>
              <a:t>patrón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6766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453544"/>
            <a:ext cx="10972800" cy="599192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609600" y="1938867"/>
            <a:ext cx="10972800" cy="441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82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4"/>
            <a:ext cx="11233248" cy="5184576"/>
          </a:xfrm>
          <a:prstGeom prst="rect">
            <a:avLst/>
          </a:prstGeom>
        </p:spPr>
        <p:txBody>
          <a:bodyPr/>
          <a:lstStyle>
            <a:lvl1pPr marL="342866" indent="-342866">
              <a:spcBef>
                <a:spcPts val="0"/>
              </a:spcBef>
              <a:spcAft>
                <a:spcPts val="800"/>
              </a:spcAft>
              <a:buClr>
                <a:srgbClr val="58A618"/>
              </a:buClr>
              <a:buFont typeface="Wingdings" charset="2"/>
              <a:buChar char="§"/>
              <a:defRPr sz="28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1pPr>
            <a:lvl2pPr marL="742876" indent="-285724">
              <a:spcBef>
                <a:spcPts val="0"/>
              </a:spcBef>
              <a:spcAft>
                <a:spcPts val="800"/>
              </a:spcAft>
              <a:buClr>
                <a:srgbClr val="703D29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2pPr>
            <a:lvl3pPr marL="1142886" indent="-228578">
              <a:spcBef>
                <a:spcPts val="0"/>
              </a:spcBef>
              <a:spcAft>
                <a:spcPts val="800"/>
              </a:spcAft>
              <a:buClr>
                <a:srgbClr val="E4D700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3pPr>
            <a:lvl4pPr marL="1600040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4pPr>
            <a:lvl5pPr marL="2057195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320800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>
            <a:lvl1pPr>
              <a:defRPr>
                <a:effectLst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21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4"/>
            <a:ext cx="11233248" cy="5184576"/>
          </a:xfrm>
          <a:prstGeom prst="rect">
            <a:avLst/>
          </a:prstGeom>
        </p:spPr>
        <p:txBody>
          <a:bodyPr/>
          <a:lstStyle>
            <a:lvl1pPr marL="342866" indent="-342866">
              <a:spcBef>
                <a:spcPts val="0"/>
              </a:spcBef>
              <a:spcAft>
                <a:spcPts val="800"/>
              </a:spcAft>
              <a:buClr>
                <a:srgbClr val="58A618"/>
              </a:buClr>
              <a:buFont typeface="Wingdings" charset="2"/>
              <a:buChar char="§"/>
              <a:defRPr sz="2800">
                <a:solidFill>
                  <a:schemeClr val="accent4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876" indent="-285724">
              <a:spcBef>
                <a:spcPts val="0"/>
              </a:spcBef>
              <a:spcAft>
                <a:spcPts val="800"/>
              </a:spcAft>
              <a:buClr>
                <a:srgbClr val="703D29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886" indent="-228578">
              <a:spcBef>
                <a:spcPts val="0"/>
              </a:spcBef>
              <a:spcAft>
                <a:spcPts val="800"/>
              </a:spcAft>
              <a:buClr>
                <a:srgbClr val="E4D700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040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4pPr>
            <a:lvl5pPr marL="2057195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7381" y="1"/>
            <a:ext cx="11521280" cy="981075"/>
          </a:xfrm>
          <a:prstGeom prst="rect">
            <a:avLst/>
          </a:prstGeom>
        </p:spPr>
        <p:txBody>
          <a:bodyPr anchor="ctr"/>
          <a:lstStyle>
            <a:lvl1pPr>
              <a:defRPr sz="3200" b="0">
                <a:solidFill>
                  <a:srgbClr val="58A61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552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83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22901" y="1412776"/>
            <a:ext cx="6432715" cy="8309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13"/>
          </p:nvPr>
        </p:nvSpPr>
        <p:spPr>
          <a:xfrm>
            <a:off x="5422900" y="2924176"/>
            <a:ext cx="6529917" cy="1698927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072331" y="299861"/>
            <a:ext cx="2844800" cy="401639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500">
                <a:solidFill>
                  <a:schemeClr val="accent2"/>
                </a:solidFill>
                <a:latin typeface="Frutiger-Light" pitchFamily="34" charset="0"/>
              </a:defRPr>
            </a:lvl1pPr>
          </a:lstStyle>
          <a:p>
            <a:fld id="{6238ECF0-24E4-4FF3-8DA6-08049E69A841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84967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4708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453544"/>
            <a:ext cx="10972800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 bwMode="auto">
          <a:xfrm>
            <a:off x="609600" y="1938867"/>
            <a:ext cx="10972800" cy="441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0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5029201" y="1091399"/>
            <a:ext cx="7162800" cy="1434164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lvl="0" algn="ctr"/>
            <a:endParaRPr lang="nl-NL" dirty="0" smtClean="0"/>
          </a:p>
          <a:p>
            <a:pPr lvl="0" algn="ctr"/>
            <a:endParaRPr lang="nl-NL" dirty="0" smtClean="0"/>
          </a:p>
          <a:p>
            <a:pPr lvl="0" algn="ctr"/>
            <a:endParaRPr lang="nl-NL" dirty="0" smtClean="0"/>
          </a:p>
          <a:p>
            <a:pPr lvl="0" algn="ctr"/>
            <a:endParaRPr lang="nl-NL" sz="2400" b="1" dirty="0" smtClean="0">
              <a:latin typeface="+mj-lt"/>
            </a:endParaRPr>
          </a:p>
          <a:p>
            <a:pPr lvl="0" algn="ctr"/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21" y="1317761"/>
            <a:ext cx="2376000" cy="468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6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77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7" y="6005229"/>
            <a:ext cx="2904744" cy="5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40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4"/>
          <p:cNvSpPr/>
          <p:nvPr userDrawn="1"/>
        </p:nvSpPr>
        <p:spPr>
          <a:xfrm>
            <a:off x="1211591" y="1994839"/>
            <a:ext cx="10134599" cy="1434164"/>
          </a:xfrm>
          <a:prstGeom prst="rect">
            <a:avLst/>
          </a:prstGeom>
          <a:solidFill>
            <a:srgbClr val="4DA4B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9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g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1028711" y="877239"/>
            <a:ext cx="10134599" cy="1434164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00" y="1032262"/>
            <a:ext cx="2376000" cy="4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3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940539" y="609375"/>
            <a:ext cx="10254343" cy="1434164"/>
          </a:xfrm>
          <a:prstGeom prst="rect">
            <a:avLst/>
          </a:prstGeom>
          <a:solidFill>
            <a:schemeClr val="bg2">
              <a:lumMod val="7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sz="2400" b="1" dirty="0" smtClean="0">
              <a:solidFill>
                <a:srgbClr val="FFFFFF"/>
              </a:solidFill>
              <a:latin typeface="Calibri Light" panose="020F0302020204030204"/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99" y="753160"/>
            <a:ext cx="2340000" cy="4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30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5029201" y="1091399"/>
            <a:ext cx="7162800" cy="1434164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sz="2400" b="1" dirty="0" smtClean="0">
              <a:solidFill>
                <a:srgbClr val="FFFFFF"/>
              </a:solidFill>
              <a:latin typeface="Calibri Light" panose="020F0302020204030204"/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21" y="1317761"/>
            <a:ext cx="2376000" cy="4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0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77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0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1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/>
              <a:t>20-6-2019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/>
              <a:t>‹Nº›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4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45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2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2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48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49"/>
            <a:ext cx="10972800" cy="562075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10"/>
            <a:ext cx="10972800" cy="4967599"/>
          </a:xfrm>
          <a:prstGeom prst="rect">
            <a:avLst/>
          </a:prstGeom>
        </p:spPr>
        <p:txBody>
          <a:bodyPr lIns="91416" tIns="91416" rIns="91416" bIns="91416"/>
          <a:lstStyle>
            <a:lvl1pPr>
              <a:defRPr/>
            </a:lvl1pPr>
            <a:lvl2pPr indent="457155">
              <a:defRPr/>
            </a:lvl2pPr>
            <a:lvl3pPr indent="914309">
              <a:defRPr/>
            </a:lvl3pPr>
            <a:lvl4pPr indent="1371464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2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4"/>
            <a:ext cx="11233248" cy="5184576"/>
          </a:xfrm>
          <a:prstGeom prst="rect">
            <a:avLst/>
          </a:prstGeom>
        </p:spPr>
        <p:txBody>
          <a:bodyPr/>
          <a:lstStyle>
            <a:lvl1pPr marL="342866" indent="-342866">
              <a:spcBef>
                <a:spcPts val="0"/>
              </a:spcBef>
              <a:spcAft>
                <a:spcPts val="800"/>
              </a:spcAft>
              <a:buClr>
                <a:srgbClr val="58A618"/>
              </a:buClr>
              <a:buFont typeface="Wingdings" charset="2"/>
              <a:buChar char="§"/>
              <a:defRPr sz="28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1pPr>
            <a:lvl2pPr marL="742876" indent="-285724">
              <a:spcBef>
                <a:spcPts val="0"/>
              </a:spcBef>
              <a:spcAft>
                <a:spcPts val="800"/>
              </a:spcAft>
              <a:buClr>
                <a:srgbClr val="703D29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2pPr>
            <a:lvl3pPr marL="1142886" indent="-228578">
              <a:spcBef>
                <a:spcPts val="0"/>
              </a:spcBef>
              <a:spcAft>
                <a:spcPts val="800"/>
              </a:spcAft>
              <a:buClr>
                <a:srgbClr val="E4D700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Trebuchet MS" panose="020B0603020202020204" pitchFamily="34" charset="0"/>
              </a:defRPr>
            </a:lvl3pPr>
            <a:lvl4pPr marL="1600040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4pPr>
            <a:lvl5pPr marL="2057195" indent="-228578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224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97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47" y="5991727"/>
            <a:ext cx="435864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26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7" y="6005229"/>
            <a:ext cx="2904744" cy="5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74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4"/>
          <p:cNvSpPr/>
          <p:nvPr userDrawn="1"/>
        </p:nvSpPr>
        <p:spPr>
          <a:xfrm>
            <a:off x="1211591" y="1994839"/>
            <a:ext cx="10134599" cy="1434164"/>
          </a:xfrm>
          <a:prstGeom prst="rect">
            <a:avLst/>
          </a:prstGeom>
          <a:solidFill>
            <a:srgbClr val="4DA4B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37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/>
              <a:t>20-6-2019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/>
              <a:t>‹Nº›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3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g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1028711" y="877239"/>
            <a:ext cx="10134599" cy="1434164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00" y="1032262"/>
            <a:ext cx="2376000" cy="4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06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940539" y="609375"/>
            <a:ext cx="10254343" cy="1434164"/>
          </a:xfrm>
          <a:prstGeom prst="rect">
            <a:avLst/>
          </a:prstGeom>
          <a:solidFill>
            <a:schemeClr val="bg2">
              <a:lumMod val="7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sz="2400" b="1" dirty="0" smtClean="0">
              <a:solidFill>
                <a:srgbClr val="FFFFFF"/>
              </a:solidFill>
              <a:latin typeface="Calibri Light" panose="020F0302020204030204"/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99" y="753160"/>
            <a:ext cx="2340000" cy="4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9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5029201" y="1091399"/>
            <a:ext cx="7162800" cy="1434164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  <a:p>
            <a:pPr algn="ctr"/>
            <a:endParaRPr lang="nl-NL" sz="2400" b="1" dirty="0" smtClean="0">
              <a:solidFill>
                <a:srgbClr val="FFFFFF"/>
              </a:solidFill>
              <a:latin typeface="Calibri Light" panose="020F0302020204030204"/>
            </a:endParaRPr>
          </a:p>
          <a:p>
            <a:pPr algn="ctr"/>
            <a:endParaRPr lang="nl-NL" dirty="0" smtClean="0">
              <a:solidFill>
                <a:srgbClr val="FFFFFF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21" y="1317761"/>
            <a:ext cx="2376000" cy="4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27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1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8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7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9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6288659"/>
            <a:ext cx="432816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34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nl-NL" dirty="0" smtClean="0"/>
              <a:t>Klikken om de titelstijl van het model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D88F6-30F5-9E48-82A5-269608FF844B}" type="datetimeFigureOut">
              <a:rPr lang="nl-NL" smtClean="0"/>
              <a:t>20-6-2019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F886C-FD65-E942-822F-D036EA3CC0C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10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5" r:id="rId4"/>
    <p:sldLayoutId id="2147483664" r:id="rId5"/>
    <p:sldLayoutId id="2147483662" r:id="rId6"/>
    <p:sldLayoutId id="2147483663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6" r:id="rId13"/>
    <p:sldLayoutId id="2147483657" r:id="rId14"/>
    <p:sldLayoutId id="2147483679" r:id="rId15"/>
    <p:sldLayoutId id="2147483847" r:id="rId16"/>
  </p:sldLayoutIdLst>
  <p:timing>
    <p:tnLst>
      <p:par>
        <p:cTn id="1" dur="indefinite" restart="never" nodeType="tmRoot"/>
      </p:par>
    </p:tnLst>
  </p:timing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C000"/>
          </a:solidFill>
          <a:latin typeface="+mn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2"/>
          <p:cNvSpPr>
            <a:spLocks noChangeArrowheads="1"/>
          </p:cNvSpPr>
          <p:nvPr/>
        </p:nvSpPr>
        <p:spPr bwMode="auto">
          <a:xfrm>
            <a:off x="11857578" y="14"/>
            <a:ext cx="334433" cy="10525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prstShdw prst="shdw17" dist="17961" dir="27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91477" y="399271"/>
            <a:ext cx="1017610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8" rIns="91432" bIns="4571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err="1" smtClean="0"/>
              <a:t>Haga</a:t>
            </a:r>
            <a:r>
              <a:rPr lang="en-US" altLang="en-US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dirty="0" smtClean="0"/>
              <a:t> para </a:t>
            </a:r>
            <a:r>
              <a:rPr lang="en-US" altLang="en-US" dirty="0" err="1" smtClean="0"/>
              <a:t>cambiar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estilo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título</a:t>
            </a:r>
            <a:endParaRPr lang="en-US" altLang="en-US" dirty="0" smtClean="0"/>
          </a:p>
        </p:txBody>
      </p:sp>
      <p:sp>
        <p:nvSpPr>
          <p:cNvPr id="1035" name="Line 69"/>
          <p:cNvSpPr>
            <a:spLocks noChangeShapeType="1"/>
          </p:cNvSpPr>
          <p:nvPr/>
        </p:nvSpPr>
        <p:spPr bwMode="auto">
          <a:xfrm>
            <a:off x="11857567" y="14"/>
            <a:ext cx="0" cy="1052513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036" name="Line 70"/>
          <p:cNvSpPr>
            <a:spLocks noChangeShapeType="1"/>
          </p:cNvSpPr>
          <p:nvPr/>
        </p:nvSpPr>
        <p:spPr bwMode="auto">
          <a:xfrm>
            <a:off x="11952817" y="9"/>
            <a:ext cx="0" cy="549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5C3D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03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0652" y="1412886"/>
            <a:ext cx="10801349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err="1" smtClean="0"/>
              <a:t>Haga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clic</a:t>
            </a:r>
            <a:r>
              <a:rPr lang="en-US" altLang="en-US" dirty="0" smtClean="0"/>
              <a:t> para </a:t>
            </a:r>
            <a:r>
              <a:rPr lang="en-US" altLang="en-US" dirty="0" err="1" smtClean="0"/>
              <a:t>modificar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estilo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texto</a:t>
            </a:r>
            <a:r>
              <a:rPr lang="en-US" altLang="en-US" dirty="0" smtClean="0"/>
              <a:t> del </a:t>
            </a:r>
            <a:r>
              <a:rPr lang="en-US" altLang="en-US" dirty="0" err="1" smtClean="0"/>
              <a:t>patrón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Segundo </a:t>
            </a:r>
            <a:r>
              <a:rPr lang="en-US" altLang="en-US" dirty="0" err="1" smtClean="0"/>
              <a:t>nivel</a:t>
            </a:r>
            <a:endParaRPr lang="en-US" altLang="en-US" dirty="0" smtClean="0"/>
          </a:p>
          <a:p>
            <a:pPr lvl="2"/>
            <a:r>
              <a:rPr lang="en-US" altLang="en-US" dirty="0" err="1" smtClean="0"/>
              <a:t>Tercer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nivel</a:t>
            </a:r>
            <a:endParaRPr lang="en-US" altLang="en-US" dirty="0" smtClean="0"/>
          </a:p>
          <a:p>
            <a:pPr lvl="3"/>
            <a:r>
              <a:rPr lang="en-US" altLang="en-US" dirty="0" smtClean="0"/>
              <a:t>Cuarto </a:t>
            </a:r>
            <a:r>
              <a:rPr lang="en-US" altLang="en-US" dirty="0" err="1" smtClean="0"/>
              <a:t>nivel</a:t>
            </a:r>
            <a:endParaRPr lang="en-US" altLang="en-US" dirty="0" smtClean="0"/>
          </a:p>
          <a:p>
            <a:pPr lvl="4"/>
            <a:r>
              <a:rPr lang="en-US" altLang="en-US" dirty="0" smtClean="0"/>
              <a:t>Quinto </a:t>
            </a:r>
            <a:r>
              <a:rPr lang="en-US" altLang="en-US" dirty="0" err="1" smtClean="0"/>
              <a:t>nivel</a:t>
            </a:r>
            <a:endParaRPr lang="en-US" altLang="en-US" dirty="0" smtClean="0"/>
          </a:p>
        </p:txBody>
      </p:sp>
      <p:sp>
        <p:nvSpPr>
          <p:cNvPr id="1040" name="Line 78"/>
          <p:cNvSpPr>
            <a:spLocks noChangeShapeType="1"/>
          </p:cNvSpPr>
          <p:nvPr/>
        </p:nvSpPr>
        <p:spPr bwMode="auto">
          <a:xfrm>
            <a:off x="7535333" y="1052513"/>
            <a:ext cx="4656667" cy="0"/>
          </a:xfrm>
          <a:prstGeom prst="lin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prstShdw prst="shdw17" dist="17961" dir="27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32854" name="Rectangle 86"/>
          <p:cNvSpPr>
            <a:spLocks noChangeArrowheads="1"/>
          </p:cNvSpPr>
          <p:nvPr/>
        </p:nvSpPr>
        <p:spPr bwMode="auto">
          <a:xfrm>
            <a:off x="501652" y="5876925"/>
            <a:ext cx="184149" cy="14128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lIns="91432" tIns="45718" rIns="91432" bIns="4571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45" name="Rectangle 87"/>
          <p:cNvSpPr>
            <a:spLocks noChangeArrowheads="1"/>
          </p:cNvSpPr>
          <p:nvPr/>
        </p:nvSpPr>
        <p:spPr bwMode="auto">
          <a:xfrm>
            <a:off x="685801" y="5732463"/>
            <a:ext cx="186267" cy="138112"/>
          </a:xfrm>
          <a:prstGeom prst="rect">
            <a:avLst/>
          </a:prstGeom>
          <a:solidFill>
            <a:srgbClr val="3333CC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46" name="Rectangle 88"/>
          <p:cNvSpPr>
            <a:spLocks noChangeArrowheads="1"/>
          </p:cNvSpPr>
          <p:nvPr/>
        </p:nvSpPr>
        <p:spPr bwMode="auto">
          <a:xfrm>
            <a:off x="618069" y="5516578"/>
            <a:ext cx="186267" cy="141287"/>
          </a:xfrm>
          <a:prstGeom prst="rect">
            <a:avLst/>
          </a:prstGeom>
          <a:solidFill>
            <a:srgbClr val="FF0000">
              <a:alpha val="67000"/>
            </a:srgbClr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047" name="Rectangle 89"/>
          <p:cNvSpPr>
            <a:spLocks noChangeArrowheads="1"/>
          </p:cNvSpPr>
          <p:nvPr/>
        </p:nvSpPr>
        <p:spPr bwMode="auto">
          <a:xfrm>
            <a:off x="323862" y="6021388"/>
            <a:ext cx="182033" cy="138112"/>
          </a:xfrm>
          <a:prstGeom prst="rect">
            <a:avLst/>
          </a:prstGeom>
          <a:solidFill>
            <a:srgbClr val="3333CC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48" name="Rectangle 90"/>
          <p:cNvSpPr>
            <a:spLocks noChangeArrowheads="1"/>
          </p:cNvSpPr>
          <p:nvPr/>
        </p:nvSpPr>
        <p:spPr bwMode="auto">
          <a:xfrm>
            <a:off x="222262" y="5791212"/>
            <a:ext cx="182033" cy="136525"/>
          </a:xfrm>
          <a:prstGeom prst="rect">
            <a:avLst/>
          </a:prstGeom>
          <a:solidFill>
            <a:srgbClr val="FF0000">
              <a:alpha val="67000"/>
            </a:srgbClr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049" name="Rectangle 91"/>
          <p:cNvSpPr>
            <a:spLocks noChangeArrowheads="1"/>
          </p:cNvSpPr>
          <p:nvPr/>
        </p:nvSpPr>
        <p:spPr bwMode="auto">
          <a:xfrm>
            <a:off x="46578" y="5927736"/>
            <a:ext cx="182033" cy="136525"/>
          </a:xfrm>
          <a:prstGeom prst="rect">
            <a:avLst/>
          </a:prstGeom>
          <a:solidFill>
            <a:srgbClr val="FF0000">
              <a:alpha val="67000"/>
            </a:srgbClr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050" name="Rectangle 92"/>
          <p:cNvSpPr>
            <a:spLocks noChangeArrowheads="1"/>
          </p:cNvSpPr>
          <p:nvPr/>
        </p:nvSpPr>
        <p:spPr bwMode="auto">
          <a:xfrm>
            <a:off x="431812" y="5646748"/>
            <a:ext cx="182033" cy="136525"/>
          </a:xfrm>
          <a:prstGeom prst="rect">
            <a:avLst/>
          </a:prstGeom>
          <a:solidFill>
            <a:srgbClr val="FF0000">
              <a:alpha val="67000"/>
            </a:srgbClr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583501" y="6577617"/>
            <a:ext cx="3334459" cy="32316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s-ES" sz="1500" b="1" dirty="0" smtClean="0">
                <a:solidFill>
                  <a:srgbClr val="000000"/>
                </a:solidFill>
              </a:rPr>
              <a:t>Eva Méndez</a:t>
            </a:r>
            <a:endParaRPr lang="en-US" sz="1500" b="1" dirty="0">
              <a:solidFill>
                <a:srgbClr val="00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903980" y="6550233"/>
            <a:ext cx="6288021" cy="32316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s-ES" sz="1500" b="1" i="1" dirty="0" smtClean="0">
                <a:solidFill>
                  <a:srgbClr val="000000"/>
                </a:solidFill>
              </a:rPr>
              <a:t>Difusión de científica y Open </a:t>
            </a:r>
            <a:r>
              <a:rPr lang="es-ES" sz="1500" b="1" i="1" dirty="0" err="1" smtClean="0">
                <a:solidFill>
                  <a:srgbClr val="000000"/>
                </a:solidFill>
              </a:rPr>
              <a:t>Sciece</a:t>
            </a:r>
            <a:endParaRPr lang="en-US" sz="1500" b="1" i="1" dirty="0">
              <a:solidFill>
                <a:srgbClr val="000000"/>
              </a:solidFill>
            </a:endParaRPr>
          </a:p>
        </p:txBody>
      </p:sp>
      <p:sp>
        <p:nvSpPr>
          <p:cNvPr id="1037" name="Line 71"/>
          <p:cNvSpPr>
            <a:spLocks noChangeShapeType="1"/>
          </p:cNvSpPr>
          <p:nvPr/>
        </p:nvSpPr>
        <p:spPr bwMode="auto">
          <a:xfrm>
            <a:off x="0" y="6453336"/>
            <a:ext cx="1219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" y="6488341"/>
            <a:ext cx="1572965" cy="379209"/>
          </a:xfrm>
          <a:prstGeom prst="rect">
            <a:avLst/>
          </a:prstGeom>
        </p:spPr>
      </p:pic>
      <p:pic>
        <p:nvPicPr>
          <p:cNvPr id="23" name="22 Imagen" descr="El Escorial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536" y="-19052"/>
            <a:ext cx="2149029" cy="56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364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chemeClr val="accent6">
              <a:lumMod val="75000"/>
            </a:schemeClr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5pPr>
      <a:lvl6pPr marL="457155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6pPr>
      <a:lvl7pPr marL="914309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7pPr>
      <a:lvl8pPr marL="1371464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8pPr>
      <a:lvl9pPr marL="1828618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692081" indent="-34763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SzPct val="70000"/>
        <a:buFont typeface="Wingdings" pitchFamily="2" charset="2"/>
        <a:buChar char="l"/>
        <a:defRPr sz="2700">
          <a:solidFill>
            <a:schemeClr val="tx1"/>
          </a:solidFill>
          <a:latin typeface="+mn-lt"/>
        </a:defRPr>
      </a:lvl2pPr>
      <a:lvl3pPr marL="987329" indent="-293659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0000"/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280985" indent="-29207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sz="2000">
          <a:solidFill>
            <a:schemeClr val="tx1"/>
          </a:solidFill>
          <a:latin typeface="+mn-lt"/>
        </a:defRPr>
      </a:lvl4pPr>
      <a:lvl5pPr marL="1598453" indent="-315881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607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2763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69916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072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2"/>
          <p:cNvSpPr>
            <a:spLocks noChangeArrowheads="1"/>
          </p:cNvSpPr>
          <p:nvPr/>
        </p:nvSpPr>
        <p:spPr bwMode="auto">
          <a:xfrm>
            <a:off x="11857576" y="10"/>
            <a:ext cx="334433" cy="10525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prstShdw prst="shdw17" dist="17961" dir="27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91477" y="399267"/>
            <a:ext cx="1017610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8" rIns="91432" bIns="4571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err="1" smtClean="0"/>
              <a:t>Haga</a:t>
            </a:r>
            <a:r>
              <a:rPr lang="en-US" altLang="en-US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dirty="0" smtClean="0"/>
              <a:t> para </a:t>
            </a:r>
            <a:r>
              <a:rPr lang="en-US" altLang="en-US" dirty="0" err="1" smtClean="0"/>
              <a:t>cambiar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estilo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título</a:t>
            </a:r>
            <a:endParaRPr lang="en-US" altLang="en-US" dirty="0" smtClean="0"/>
          </a:p>
        </p:txBody>
      </p:sp>
      <p:sp>
        <p:nvSpPr>
          <p:cNvPr id="1035" name="Line 69"/>
          <p:cNvSpPr>
            <a:spLocks noChangeShapeType="1"/>
          </p:cNvSpPr>
          <p:nvPr/>
        </p:nvSpPr>
        <p:spPr bwMode="auto">
          <a:xfrm>
            <a:off x="11857567" y="10"/>
            <a:ext cx="0" cy="1052513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036" name="Line 70"/>
          <p:cNvSpPr>
            <a:spLocks noChangeShapeType="1"/>
          </p:cNvSpPr>
          <p:nvPr/>
        </p:nvSpPr>
        <p:spPr bwMode="auto">
          <a:xfrm>
            <a:off x="11952817" y="5"/>
            <a:ext cx="0" cy="549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5C3D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03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0652" y="1412886"/>
            <a:ext cx="10801349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err="1" smtClean="0"/>
              <a:t>Haga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clic</a:t>
            </a:r>
            <a:r>
              <a:rPr lang="en-US" altLang="en-US" dirty="0" smtClean="0"/>
              <a:t> para </a:t>
            </a:r>
            <a:r>
              <a:rPr lang="en-US" altLang="en-US" dirty="0" err="1" smtClean="0"/>
              <a:t>modificar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estilo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texto</a:t>
            </a:r>
            <a:r>
              <a:rPr lang="en-US" altLang="en-US" dirty="0" smtClean="0"/>
              <a:t> del </a:t>
            </a:r>
            <a:r>
              <a:rPr lang="en-US" altLang="en-US" dirty="0" err="1" smtClean="0"/>
              <a:t>patrón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Segundo </a:t>
            </a:r>
            <a:r>
              <a:rPr lang="en-US" altLang="en-US" dirty="0" err="1" smtClean="0"/>
              <a:t>nivel</a:t>
            </a:r>
            <a:endParaRPr lang="en-US" altLang="en-US" dirty="0" smtClean="0"/>
          </a:p>
          <a:p>
            <a:pPr lvl="2"/>
            <a:r>
              <a:rPr lang="en-US" altLang="en-US" dirty="0" err="1" smtClean="0"/>
              <a:t>Tercer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nivel</a:t>
            </a:r>
            <a:endParaRPr lang="en-US" altLang="en-US" dirty="0" smtClean="0"/>
          </a:p>
          <a:p>
            <a:pPr lvl="3"/>
            <a:r>
              <a:rPr lang="en-US" altLang="en-US" dirty="0" smtClean="0"/>
              <a:t>Cuarto </a:t>
            </a:r>
            <a:r>
              <a:rPr lang="en-US" altLang="en-US" dirty="0" err="1" smtClean="0"/>
              <a:t>nivel</a:t>
            </a:r>
            <a:endParaRPr lang="en-US" altLang="en-US" dirty="0" smtClean="0"/>
          </a:p>
          <a:p>
            <a:pPr lvl="4"/>
            <a:r>
              <a:rPr lang="en-US" altLang="en-US" dirty="0" smtClean="0"/>
              <a:t>Quinto </a:t>
            </a:r>
            <a:r>
              <a:rPr lang="en-US" altLang="en-US" dirty="0" err="1" smtClean="0"/>
              <a:t>nivel</a:t>
            </a:r>
            <a:endParaRPr lang="en-US" altLang="en-US" dirty="0" smtClean="0"/>
          </a:p>
        </p:txBody>
      </p:sp>
      <p:sp>
        <p:nvSpPr>
          <p:cNvPr id="1040" name="Line 78"/>
          <p:cNvSpPr>
            <a:spLocks noChangeShapeType="1"/>
          </p:cNvSpPr>
          <p:nvPr/>
        </p:nvSpPr>
        <p:spPr bwMode="auto">
          <a:xfrm>
            <a:off x="7535333" y="1052513"/>
            <a:ext cx="4656667" cy="0"/>
          </a:xfrm>
          <a:prstGeom prst="lin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prstShdw prst="shdw17" dist="17961" dir="27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32854" name="Rectangle 86"/>
          <p:cNvSpPr>
            <a:spLocks noChangeArrowheads="1"/>
          </p:cNvSpPr>
          <p:nvPr/>
        </p:nvSpPr>
        <p:spPr bwMode="auto">
          <a:xfrm>
            <a:off x="501652" y="5876925"/>
            <a:ext cx="184149" cy="14128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lIns="91432" tIns="45718" rIns="91432" bIns="4571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45" name="Rectangle 87"/>
          <p:cNvSpPr>
            <a:spLocks noChangeArrowheads="1"/>
          </p:cNvSpPr>
          <p:nvPr/>
        </p:nvSpPr>
        <p:spPr bwMode="auto">
          <a:xfrm>
            <a:off x="685801" y="5732463"/>
            <a:ext cx="186267" cy="138112"/>
          </a:xfrm>
          <a:prstGeom prst="rect">
            <a:avLst/>
          </a:prstGeom>
          <a:solidFill>
            <a:srgbClr val="3333CC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46" name="Rectangle 88"/>
          <p:cNvSpPr>
            <a:spLocks noChangeArrowheads="1"/>
          </p:cNvSpPr>
          <p:nvPr/>
        </p:nvSpPr>
        <p:spPr bwMode="auto">
          <a:xfrm>
            <a:off x="618069" y="5516574"/>
            <a:ext cx="186267" cy="141287"/>
          </a:xfrm>
          <a:prstGeom prst="rect">
            <a:avLst/>
          </a:prstGeom>
          <a:solidFill>
            <a:srgbClr val="FF0000">
              <a:alpha val="67000"/>
            </a:srgbClr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047" name="Rectangle 89"/>
          <p:cNvSpPr>
            <a:spLocks noChangeArrowheads="1"/>
          </p:cNvSpPr>
          <p:nvPr/>
        </p:nvSpPr>
        <p:spPr bwMode="auto">
          <a:xfrm>
            <a:off x="323860" y="6021388"/>
            <a:ext cx="182033" cy="138112"/>
          </a:xfrm>
          <a:prstGeom prst="rect">
            <a:avLst/>
          </a:prstGeom>
          <a:solidFill>
            <a:srgbClr val="3333CC"/>
          </a:solidFill>
          <a:ln>
            <a:noFill/>
          </a:ln>
          <a:effectLst>
            <a:prstShdw prst="shdw17" dist="17961" dir="13500000">
              <a:srgbClr val="1F1F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7E9CE8"/>
              </a:solidFill>
              <a:latin typeface="Arial" charset="0"/>
            </a:endParaRPr>
          </a:p>
        </p:txBody>
      </p:sp>
      <p:sp>
        <p:nvSpPr>
          <p:cNvPr id="1048" name="Rectangle 90"/>
          <p:cNvSpPr>
            <a:spLocks noChangeArrowheads="1"/>
          </p:cNvSpPr>
          <p:nvPr/>
        </p:nvSpPr>
        <p:spPr bwMode="auto">
          <a:xfrm>
            <a:off x="222260" y="5791208"/>
            <a:ext cx="182033" cy="136525"/>
          </a:xfrm>
          <a:prstGeom prst="rect">
            <a:avLst/>
          </a:prstGeom>
          <a:solidFill>
            <a:srgbClr val="FF0000">
              <a:alpha val="67000"/>
            </a:srgbClr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049" name="Rectangle 91"/>
          <p:cNvSpPr>
            <a:spLocks noChangeArrowheads="1"/>
          </p:cNvSpPr>
          <p:nvPr/>
        </p:nvSpPr>
        <p:spPr bwMode="auto">
          <a:xfrm>
            <a:off x="46576" y="5927732"/>
            <a:ext cx="182033" cy="136525"/>
          </a:xfrm>
          <a:prstGeom prst="rect">
            <a:avLst/>
          </a:prstGeom>
          <a:solidFill>
            <a:srgbClr val="FF0000">
              <a:alpha val="67000"/>
            </a:srgbClr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1050" name="Rectangle 92"/>
          <p:cNvSpPr>
            <a:spLocks noChangeArrowheads="1"/>
          </p:cNvSpPr>
          <p:nvPr/>
        </p:nvSpPr>
        <p:spPr bwMode="auto">
          <a:xfrm>
            <a:off x="431809" y="5646744"/>
            <a:ext cx="182033" cy="136525"/>
          </a:xfrm>
          <a:prstGeom prst="rect">
            <a:avLst/>
          </a:prstGeom>
          <a:solidFill>
            <a:srgbClr val="FF0000">
              <a:alpha val="67000"/>
            </a:srgbClr>
          </a:solidFill>
          <a:ln>
            <a:noFill/>
          </a:ln>
          <a:effectLst>
            <a:prstShdw prst="shdw17" dist="17961" dir="2700000">
              <a:srgbClr val="995C00"/>
            </a:prstShdw>
          </a:effectLst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1900" dirty="0" smtClean="0">
              <a:solidFill>
                <a:srgbClr val="669999"/>
              </a:solidFill>
              <a:latin typeface="Arial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583501" y="6577613"/>
            <a:ext cx="3334459" cy="32316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s-ES" sz="1500" b="1" dirty="0" smtClean="0">
                <a:solidFill>
                  <a:srgbClr val="000000"/>
                </a:solidFill>
              </a:rPr>
              <a:t>Eva Méndez</a:t>
            </a:r>
            <a:endParaRPr lang="en-US" sz="1500" b="1" dirty="0">
              <a:solidFill>
                <a:srgbClr val="00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903980" y="6550229"/>
            <a:ext cx="6288021" cy="32316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s-ES" sz="1500" b="1" i="1" dirty="0" smtClean="0">
                <a:solidFill>
                  <a:srgbClr val="000000"/>
                </a:solidFill>
              </a:rPr>
              <a:t>Difusión de científica y Open </a:t>
            </a:r>
            <a:r>
              <a:rPr lang="es-ES" sz="1500" b="1" i="1" dirty="0" err="1" smtClean="0">
                <a:solidFill>
                  <a:srgbClr val="000000"/>
                </a:solidFill>
              </a:rPr>
              <a:t>Sciece</a:t>
            </a:r>
            <a:endParaRPr lang="en-US" sz="1500" b="1" i="1" dirty="0">
              <a:solidFill>
                <a:srgbClr val="000000"/>
              </a:solidFill>
            </a:endParaRPr>
          </a:p>
        </p:txBody>
      </p:sp>
      <p:sp>
        <p:nvSpPr>
          <p:cNvPr id="1037" name="Line 71"/>
          <p:cNvSpPr>
            <a:spLocks noChangeShapeType="1"/>
          </p:cNvSpPr>
          <p:nvPr/>
        </p:nvSpPr>
        <p:spPr bwMode="auto">
          <a:xfrm>
            <a:off x="0" y="6453336"/>
            <a:ext cx="1219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" y="6488337"/>
            <a:ext cx="1572965" cy="379209"/>
          </a:xfrm>
          <a:prstGeom prst="rect">
            <a:avLst/>
          </a:prstGeom>
        </p:spPr>
      </p:pic>
      <p:pic>
        <p:nvPicPr>
          <p:cNvPr id="23" name="22 Imagen" descr="El Escorial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536" y="-19052"/>
            <a:ext cx="2149029" cy="56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317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chemeClr val="accent6">
              <a:lumMod val="75000"/>
            </a:schemeClr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5pPr>
      <a:lvl6pPr marL="457155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6pPr>
      <a:lvl7pPr marL="914309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7pPr>
      <a:lvl8pPr marL="1371464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8pPr>
      <a:lvl9pPr marL="1828618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692081" indent="-34763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SzPct val="70000"/>
        <a:buFont typeface="Wingdings" pitchFamily="2" charset="2"/>
        <a:buChar char="l"/>
        <a:defRPr sz="2700">
          <a:solidFill>
            <a:schemeClr val="tx1"/>
          </a:solidFill>
          <a:latin typeface="+mn-lt"/>
        </a:defRPr>
      </a:lvl2pPr>
      <a:lvl3pPr marL="987329" indent="-293659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0000"/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280985" indent="-29207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sz="2000">
          <a:solidFill>
            <a:schemeClr val="tx1"/>
          </a:solidFill>
          <a:latin typeface="+mn-lt"/>
        </a:defRPr>
      </a:lvl4pPr>
      <a:lvl5pPr marL="1598453" indent="-315881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607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2763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69916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072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2"/>
          <p:cNvSpPr>
            <a:spLocks noChangeArrowheads="1"/>
          </p:cNvSpPr>
          <p:nvPr/>
        </p:nvSpPr>
        <p:spPr bwMode="auto">
          <a:xfrm>
            <a:off x="11857573" y="6"/>
            <a:ext cx="334433" cy="1052513"/>
          </a:xfrm>
          <a:prstGeom prst="rect">
            <a:avLst/>
          </a:prstGeom>
          <a:gradFill flip="none" rotWithShape="1">
            <a:gsLst>
              <a:gs pos="0">
                <a:srgbClr val="2E805B">
                  <a:tint val="66000"/>
                  <a:satMod val="160000"/>
                </a:srgbClr>
              </a:gs>
              <a:gs pos="50000">
                <a:srgbClr val="2E805B">
                  <a:tint val="44500"/>
                  <a:satMod val="160000"/>
                </a:srgbClr>
              </a:gs>
              <a:gs pos="100000">
                <a:srgbClr val="2E805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prstShdw prst="shdw17" dist="17961" dir="2700000">
              <a:srgbClr val="1F1F7A"/>
            </a:prstShdw>
          </a:effectLst>
          <a:extLst/>
        </p:spPr>
        <p:txBody>
          <a:bodyPr lIns="91432" tIns="45718" rIns="91432" bIns="45718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80533" y="163518"/>
            <a:ext cx="1017610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8" rIns="91432" bIns="4571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err="1" smtClean="0"/>
              <a:t>Haga</a:t>
            </a:r>
            <a:r>
              <a:rPr lang="en-US" altLang="en-US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dirty="0" smtClean="0"/>
              <a:t> para </a:t>
            </a:r>
            <a:r>
              <a:rPr lang="en-US" altLang="en-US" dirty="0" err="1" smtClean="0"/>
              <a:t>cambiar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estilo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título</a:t>
            </a:r>
            <a:endParaRPr lang="en-US" altLang="en-US" dirty="0" smtClean="0"/>
          </a:p>
        </p:txBody>
      </p:sp>
      <p:sp>
        <p:nvSpPr>
          <p:cNvPr id="1029" name="Rectangle 41"/>
          <p:cNvSpPr>
            <a:spLocks noChangeArrowheads="1"/>
          </p:cNvSpPr>
          <p:nvPr/>
        </p:nvSpPr>
        <p:spPr bwMode="auto">
          <a:xfrm>
            <a:off x="0" y="6524631"/>
            <a:ext cx="12192000" cy="333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3D00"/>
            </a:prstShdw>
          </a:effectLst>
        </p:spPr>
        <p:txBody>
          <a:bodyPr wrap="none" lIns="91432" tIns="45718" rIns="91432" bIns="45718" anchor="ctr"/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ES" sz="1100" b="1" dirty="0" smtClean="0">
                <a:solidFill>
                  <a:srgbClr val="000000"/>
                </a:solidFill>
              </a:rPr>
              <a:t>                    Eva Méndez </a:t>
            </a:r>
            <a:endParaRPr lang="es-ES" altLang="es-ES" sz="1200" b="1" i="1" dirty="0" smtClean="0">
              <a:solidFill>
                <a:srgbClr val="000000"/>
              </a:solidFill>
            </a:endParaRPr>
          </a:p>
        </p:txBody>
      </p:sp>
      <p:sp>
        <p:nvSpPr>
          <p:cNvPr id="1035" name="Line 69"/>
          <p:cNvSpPr>
            <a:spLocks noChangeShapeType="1"/>
          </p:cNvSpPr>
          <p:nvPr/>
        </p:nvSpPr>
        <p:spPr bwMode="auto">
          <a:xfrm>
            <a:off x="11857567" y="6"/>
            <a:ext cx="0" cy="1052513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036" name="Line 70"/>
          <p:cNvSpPr>
            <a:spLocks noChangeShapeType="1"/>
          </p:cNvSpPr>
          <p:nvPr/>
        </p:nvSpPr>
        <p:spPr bwMode="auto">
          <a:xfrm>
            <a:off x="11952817" y="1"/>
            <a:ext cx="0" cy="549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5C3D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037" name="Line 71"/>
          <p:cNvSpPr>
            <a:spLocks noChangeShapeType="1"/>
          </p:cNvSpPr>
          <p:nvPr/>
        </p:nvSpPr>
        <p:spPr bwMode="auto">
          <a:xfrm>
            <a:off x="0" y="6453336"/>
            <a:ext cx="12192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>
            <a:prstShdw prst="shdw17" dist="17961" dir="2700000">
              <a:srgbClr val="1F1F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03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3445" y="1052518"/>
            <a:ext cx="11088555" cy="530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err="1" smtClean="0"/>
              <a:t>Haga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para </a:t>
            </a:r>
            <a:r>
              <a:rPr lang="en-US" altLang="en-US" noProof="0" dirty="0" err="1" smtClean="0"/>
              <a:t>modificar</a:t>
            </a:r>
            <a:r>
              <a:rPr lang="en-US" altLang="en-US" noProof="0" dirty="0" smtClean="0"/>
              <a:t> el </a:t>
            </a:r>
            <a:r>
              <a:rPr lang="en-US" altLang="en-US" noProof="0" dirty="0" err="1" smtClean="0"/>
              <a:t>estilo</a:t>
            </a:r>
            <a:r>
              <a:rPr lang="en-US" altLang="en-US" noProof="0" dirty="0" smtClean="0"/>
              <a:t> de </a:t>
            </a:r>
            <a:r>
              <a:rPr lang="en-US" altLang="en-US" noProof="0" dirty="0" err="1" smtClean="0"/>
              <a:t>texto</a:t>
            </a:r>
            <a:r>
              <a:rPr lang="en-US" altLang="en-US" noProof="0" dirty="0" smtClean="0"/>
              <a:t> del </a:t>
            </a:r>
            <a:r>
              <a:rPr lang="en-US" altLang="en-US" noProof="0" dirty="0" err="1" smtClean="0"/>
              <a:t>patrón</a:t>
            </a:r>
            <a:endParaRPr lang="en-US" altLang="en-US" noProof="0" dirty="0" smtClean="0"/>
          </a:p>
          <a:p>
            <a:pPr lvl="1"/>
            <a:r>
              <a:rPr lang="en-US" altLang="en-US" noProof="0" dirty="0" smtClean="0"/>
              <a:t>Segundo </a:t>
            </a:r>
            <a:r>
              <a:rPr lang="en-US" altLang="en-US" noProof="0" dirty="0" err="1" smtClean="0"/>
              <a:t>nivel</a:t>
            </a:r>
            <a:endParaRPr lang="en-US" altLang="en-US" noProof="0" dirty="0" smtClean="0"/>
          </a:p>
          <a:p>
            <a:pPr lvl="2"/>
            <a:r>
              <a:rPr lang="en-US" altLang="en-US" noProof="0" dirty="0" err="1" smtClean="0"/>
              <a:t>Tercer</a:t>
            </a:r>
            <a:r>
              <a:rPr lang="en-US" altLang="en-US" noProof="0" dirty="0" smtClean="0"/>
              <a:t> </a:t>
            </a:r>
            <a:r>
              <a:rPr lang="en-US" altLang="en-US" noProof="0" dirty="0" err="1" smtClean="0"/>
              <a:t>nivel</a:t>
            </a:r>
            <a:endParaRPr lang="en-US" altLang="en-US" noProof="0" dirty="0" smtClean="0"/>
          </a:p>
          <a:p>
            <a:pPr lvl="3"/>
            <a:r>
              <a:rPr lang="en-US" altLang="en-US" noProof="0" dirty="0" smtClean="0"/>
              <a:t>Cuarto </a:t>
            </a:r>
            <a:r>
              <a:rPr lang="en-US" altLang="en-US" noProof="0" dirty="0" err="1" smtClean="0"/>
              <a:t>nivel</a:t>
            </a:r>
            <a:endParaRPr lang="en-US" altLang="en-US" noProof="0" dirty="0" smtClean="0"/>
          </a:p>
          <a:p>
            <a:pPr lvl="4"/>
            <a:r>
              <a:rPr lang="en-US" altLang="en-US" noProof="0" dirty="0" smtClean="0"/>
              <a:t>Quinto </a:t>
            </a:r>
            <a:r>
              <a:rPr lang="en-US" altLang="en-US" noProof="0" dirty="0" err="1" smtClean="0"/>
              <a:t>nivel</a:t>
            </a:r>
            <a:endParaRPr lang="en-US" altLang="en-US" noProof="0" dirty="0" smtClean="0"/>
          </a:p>
        </p:txBody>
      </p:sp>
      <p:sp>
        <p:nvSpPr>
          <p:cNvPr id="1040" name="Line 78"/>
          <p:cNvSpPr>
            <a:spLocks noChangeShapeType="1"/>
          </p:cNvSpPr>
          <p:nvPr/>
        </p:nvSpPr>
        <p:spPr bwMode="auto">
          <a:xfrm>
            <a:off x="6192012" y="1052513"/>
            <a:ext cx="5999989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prstShdw prst="shdw17" dist="17961" dir="27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051" name="2 CuadroTexto"/>
          <p:cNvSpPr txBox="1">
            <a:spLocks noChangeArrowheads="1"/>
          </p:cNvSpPr>
          <p:nvPr/>
        </p:nvSpPr>
        <p:spPr bwMode="auto">
          <a:xfrm>
            <a:off x="3311692" y="6559460"/>
            <a:ext cx="8592277" cy="26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8" rIns="91432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defRPr/>
            </a:pPr>
            <a:r>
              <a:rPr lang="en-US" altLang="es-ES" sz="1100" b="1" i="1" dirty="0" smtClean="0">
                <a:solidFill>
                  <a:srgbClr val="000000"/>
                </a:solidFill>
              </a:rPr>
              <a:t>Open Science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6557182"/>
            <a:ext cx="864893" cy="2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1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848" r:id="rId24"/>
    <p:sldLayoutId id="2147483849" r:id="rId25"/>
    <p:sldLayoutId id="2147483850" r:id="rId26"/>
    <p:sldLayoutId id="2147483851" r:id="rId2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>
              <a:lumMod val="65000"/>
              <a:lumOff val="3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5pPr>
      <a:lvl6pPr marL="457155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6pPr>
      <a:lvl7pPr marL="914309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7pPr>
      <a:lvl8pPr marL="1371464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8pPr>
      <a:lvl9pPr marL="1828618" algn="l" rtl="0" fontAlgn="base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92081" indent="-34763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7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987329" indent="-293659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280985" indent="-29207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sz="2400">
          <a:solidFill>
            <a:schemeClr val="tx1"/>
          </a:solidFill>
          <a:latin typeface="+mn-lt"/>
        </a:defRPr>
      </a:lvl4pPr>
      <a:lvl5pPr marL="1598453" indent="-315881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607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2763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69916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072" indent="-31588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nl-NL" dirty="0" smtClean="0"/>
              <a:t>Klikken om de titelstijl van het model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1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C000"/>
          </a:solidFill>
          <a:latin typeface="+mn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nl-NL" dirty="0" smtClean="0"/>
              <a:t>Klikken om de titelstijl van het model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0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timing>
    <p:tnLst>
      <p:par>
        <p:cTn id="1" dur="indefinite" restart="never" nodeType="tmRoot"/>
      </p:par>
    </p:tnLst>
  </p:timing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C000"/>
          </a:solidFill>
          <a:latin typeface="+mn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nl-NL" dirty="0" smtClean="0"/>
              <a:t>Klikken om de titelstijl van het model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1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timing>
    <p:tnLst>
      <p:par>
        <p:cTn id="1" dur="indefinite" restart="never" nodeType="tmRoot"/>
      </p:par>
    </p:tnLst>
  </p:timing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C000"/>
          </a:solidFill>
          <a:latin typeface="+mn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5107" tIns="47553" rIns="95107" bIns="47553" rtlCol="0" anchor="ctr">
            <a:normAutofit/>
          </a:bodyPr>
          <a:lstStyle/>
          <a:p>
            <a:r>
              <a:rPr lang="nl-NL" dirty="0" smtClean="0"/>
              <a:t>Klikken om de titelstijl van het model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5107" tIns="47553" rIns="95107" bIns="47553" rtlCol="0">
            <a:normAutofit/>
          </a:bodyPr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5107" tIns="47553" rIns="95107" bIns="4755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1074"/>
            <a:fld id="{5A7D88F6-30F5-9E48-82A5-269608FF844B}" type="datetimeFigureOut">
              <a:rPr lang="nl-NL" smtClean="0">
                <a:solidFill>
                  <a:srgbClr val="000000">
                    <a:tint val="75000"/>
                  </a:srgbClr>
                </a:solidFill>
              </a:rPr>
              <a:pPr defTabSz="951074"/>
              <a:t>20-6-2019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5107" tIns="47553" rIns="95107" bIns="4755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1074"/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1" y="6356356"/>
            <a:ext cx="2743200" cy="365125"/>
          </a:xfrm>
          <a:prstGeom prst="rect">
            <a:avLst/>
          </a:prstGeom>
        </p:spPr>
        <p:txBody>
          <a:bodyPr vert="horz" lIns="95107" tIns="47553" rIns="95107" bIns="4755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1074"/>
            <a:fld id="{4B8F886C-FD65-E942-822F-D036EA3CC0CD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 defTabSz="951074"/>
              <a:t>‹Nº›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4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</p:sldLayoutIdLst>
  <p:timing>
    <p:tnLst>
      <p:par>
        <p:cTn id="1" dur="indefinite" restart="never" nodeType="tmRoot"/>
      </p:par>
    </p:tnLst>
  </p:timing>
  <p:txStyles>
    <p:titleStyle>
      <a:lvl1pPr algn="l" defTabSz="951074" rtl="0" eaLnBrk="1" latinLnBrk="0" hangingPunct="1">
        <a:lnSpc>
          <a:spcPct val="90000"/>
        </a:lnSpc>
        <a:spcBef>
          <a:spcPct val="0"/>
        </a:spcBef>
        <a:buNone/>
        <a:defRPr sz="4500" b="1" kern="1200">
          <a:solidFill>
            <a:srgbClr val="FFC000"/>
          </a:solidFill>
          <a:latin typeface="+mn-lt"/>
          <a:ea typeface="+mj-ea"/>
          <a:cs typeface="+mj-cs"/>
        </a:defRPr>
      </a:lvl1pPr>
    </p:titleStyle>
    <p:bodyStyle>
      <a:lvl1pPr marL="237769" indent="-237769" algn="l" defTabSz="951074" rtl="0" eaLnBrk="1" latinLnBrk="0" hangingPunct="1">
        <a:lnSpc>
          <a:spcPct val="90000"/>
        </a:lnSpc>
        <a:spcBef>
          <a:spcPts val="104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3306" indent="-237769" algn="l" defTabSz="951074" rtl="0" eaLnBrk="1" latinLnBrk="0" hangingPunct="1">
        <a:lnSpc>
          <a:spcPct val="90000"/>
        </a:lnSpc>
        <a:spcBef>
          <a:spcPts val="52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842" indent="-237769" algn="l" defTabSz="951074" rtl="0" eaLnBrk="1" latinLnBrk="0" hangingPunct="1">
        <a:lnSpc>
          <a:spcPct val="90000"/>
        </a:lnSpc>
        <a:spcBef>
          <a:spcPts val="52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380" indent="-237769" algn="l" defTabSz="951074" rtl="0" eaLnBrk="1" latinLnBrk="0" hangingPunct="1">
        <a:lnSpc>
          <a:spcPct val="90000"/>
        </a:lnSpc>
        <a:spcBef>
          <a:spcPts val="52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39917" indent="-237769" algn="l" defTabSz="951074" rtl="0" eaLnBrk="1" latinLnBrk="0" hangingPunct="1">
        <a:lnSpc>
          <a:spcPct val="90000"/>
        </a:lnSpc>
        <a:spcBef>
          <a:spcPts val="52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15453" indent="-237769" algn="l" defTabSz="951074" rtl="0" eaLnBrk="1" latinLnBrk="0" hangingPunct="1">
        <a:lnSpc>
          <a:spcPct val="90000"/>
        </a:lnSpc>
        <a:spcBef>
          <a:spcPts val="52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90991" indent="-237769" algn="l" defTabSz="951074" rtl="0" eaLnBrk="1" latinLnBrk="0" hangingPunct="1">
        <a:lnSpc>
          <a:spcPct val="90000"/>
        </a:lnSpc>
        <a:spcBef>
          <a:spcPts val="52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528" indent="-237769" algn="l" defTabSz="951074" rtl="0" eaLnBrk="1" latinLnBrk="0" hangingPunct="1">
        <a:lnSpc>
          <a:spcPct val="90000"/>
        </a:lnSpc>
        <a:spcBef>
          <a:spcPts val="52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42066" indent="-237769" algn="l" defTabSz="951074" rtl="0" eaLnBrk="1" latinLnBrk="0" hangingPunct="1">
        <a:lnSpc>
          <a:spcPct val="90000"/>
        </a:lnSpc>
        <a:spcBef>
          <a:spcPts val="52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510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537" algn="l" defTabSz="9510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1074" algn="l" defTabSz="9510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611" algn="l" defTabSz="9510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2148" algn="l" defTabSz="9510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686" algn="l" defTabSz="9510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3222" algn="l" defTabSz="9510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8759" algn="l" defTabSz="9510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4297" algn="l" defTabSz="9510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mailto:emendez@bib.uc3m.es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search/openscience/pdf/ospp_nominated_members.pdf#view=fit&amp;pagemode=none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ea.org/wp-content/uploads/2017/03/ALLEA-European-Code-of-Conduct-for-Research-Integrity-2017-1.pdf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hyperlink" Target="https://ec.europa.eu/research/openscience/pdf/os_rewards_wgreport_final.pdf#view=fit&amp;pagemode=none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c.europa.eu/research/openscience/pdf/report.pdf#view=fit&amp;pagemode=none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cdn1.euraxess.org/sites/default/files/policy_library/ec-rtd_os_skills_report_final_complete_2207_1.pdf" TargetMode="External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ec.europa.eu/research/openscience/pdf/integrated_advice_opspp_recommendations.pdf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leru.org/files/LERU-AP24-Open-Science-full-paper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://bit.ly/OpenScienceYERU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vrirlascience.fr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universityjournals.eu/" TargetMode="Externa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alition-s.org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i.mineco.gob.es/stfls/MICINN/Prensa/FICHEROS/2018/PlanEstatalIDI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confidencial.com/tecnologia/ciencia/2018-05-15/europa-frente-comun-suscripciones-elsevier-ciencia_1563578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t.co/lzR52jvyIS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crue.org/Documentos%20compartidos/Informes%20y%20Posicionamientos/2019.02.20-Compromisos%20CRUE_OPENSCIENCE%20VF.pdf" TargetMode="Externa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In0homyLm4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wmf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ce11.org/group/fairgroup/fairprinciple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ce11.org/group/fairgroup/fairprincipl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emendez@bib.uc3m.es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6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yourvibrantlife.ca/we-need-to-talk-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firstmonday.org/ojs/index.php/fm/article/view/6360/5460#p10" TargetMode="External"/><Relationship Id="rId3" Type="http://schemas.openxmlformats.org/officeDocument/2006/relationships/hyperlink" Target="http://firstmonday.org/ojs/index.php/fm/article/view/6360/5460#p5" TargetMode="External"/><Relationship Id="rId7" Type="http://schemas.openxmlformats.org/officeDocument/2006/relationships/hyperlink" Target="http://firstmonday.org/ojs/index.php/fm/article/view/6360/5460#p9" TargetMode="External"/><Relationship Id="rId2" Type="http://schemas.openxmlformats.org/officeDocument/2006/relationships/hyperlink" Target="http://firstmonday.org/ojs/index.php/fm/article/view/6360/5460#p4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firstmonday.org/ojs/index.php/fm/article/view/6360/5460#p8" TargetMode="External"/><Relationship Id="rId5" Type="http://schemas.openxmlformats.org/officeDocument/2006/relationships/hyperlink" Target="http://firstmonday.org/ojs/index.php/fm/article/view/6360/5460#p7" TargetMode="External"/><Relationship Id="rId10" Type="http://schemas.openxmlformats.org/officeDocument/2006/relationships/image" Target="../media/image29.jpeg"/><Relationship Id="rId4" Type="http://schemas.openxmlformats.org/officeDocument/2006/relationships/hyperlink" Target="http://firstmonday.org/ojs/index.php/fm/article/view/6360/5460#p6" TargetMode="Externa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3"/>
          <p:cNvSpPr txBox="1">
            <a:spLocks noChangeArrowheads="1"/>
          </p:cNvSpPr>
          <p:nvPr/>
        </p:nvSpPr>
        <p:spPr bwMode="auto">
          <a:xfrm>
            <a:off x="1274462" y="3966212"/>
            <a:ext cx="9643087" cy="124820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32" tIns="45718" rIns="91432" bIns="45718">
            <a:spAutoFit/>
          </a:bodyPr>
          <a:lstStyle>
            <a:lvl1pPr eaLnBrk="0" hangingPunct="0">
              <a:buClr>
                <a:srgbClr val="FFC000"/>
              </a:buClr>
              <a:buChar char="§"/>
              <a:defRPr sz="3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buClr>
                <a:srgbClr val="3333CC"/>
              </a:buClr>
              <a:buChar char="l"/>
              <a:defRPr sz="2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buChar char="§"/>
              <a:defRPr sz="23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buClr>
                <a:schemeClr val="tx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buClr>
                <a:schemeClr val="folHlink"/>
              </a:buClr>
              <a:buSzPct val="80000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s-ES" altLang="es-ES" sz="2400" b="1" dirty="0">
                <a:latin typeface="+mn-lt"/>
              </a:rPr>
              <a:t>Prof. Dr. Eva Méndez  </a:t>
            </a:r>
          </a:p>
          <a:p>
            <a:pPr algn="ctr" eaLnBrk="1" hangingPunct="1">
              <a:spcBef>
                <a:spcPts val="600"/>
              </a:spcBef>
              <a:buClrTx/>
              <a:buNone/>
            </a:pPr>
            <a:r>
              <a:rPr kumimoji="1" lang="es-ES" altLang="es-ES" sz="2000" dirty="0" err="1">
                <a:latin typeface="+mn-lt"/>
              </a:rPr>
              <a:t>Chair</a:t>
            </a:r>
            <a:r>
              <a:rPr kumimoji="1" lang="es-ES" altLang="es-ES" sz="2000" dirty="0">
                <a:latin typeface="+mn-lt"/>
              </a:rPr>
              <a:t> of </a:t>
            </a:r>
            <a:r>
              <a:rPr kumimoji="1" lang="es-ES" altLang="es-ES" sz="2000" dirty="0" err="1">
                <a:latin typeface="+mn-lt"/>
              </a:rPr>
              <a:t>the</a:t>
            </a:r>
            <a:r>
              <a:rPr kumimoji="1" lang="es-ES" altLang="es-ES" sz="2000" dirty="0">
                <a:latin typeface="+mn-lt"/>
              </a:rPr>
              <a:t> European Open Science </a:t>
            </a:r>
            <a:r>
              <a:rPr kumimoji="1" lang="es-ES" altLang="es-ES" sz="2000" dirty="0" err="1">
                <a:latin typeface="+mn-lt"/>
              </a:rPr>
              <a:t>Policy</a:t>
            </a:r>
            <a:r>
              <a:rPr kumimoji="1" lang="es-ES" altLang="es-ES" sz="2000" dirty="0">
                <a:latin typeface="+mn-lt"/>
              </a:rPr>
              <a:t> </a:t>
            </a:r>
            <a:r>
              <a:rPr kumimoji="1" lang="es-ES" altLang="es-ES" sz="2000" dirty="0" err="1">
                <a:latin typeface="+mn-lt"/>
              </a:rPr>
              <a:t>Platform</a:t>
            </a:r>
            <a:endParaRPr kumimoji="1" lang="es-ES" altLang="es-ES" sz="2000" dirty="0">
              <a:latin typeface="+mn-lt"/>
            </a:endParaRPr>
          </a:p>
          <a:p>
            <a:pPr algn="ctr" eaLnBrk="1" hangingPunct="1">
              <a:spcBef>
                <a:spcPts val="600"/>
              </a:spcBef>
              <a:buClrTx/>
              <a:buNone/>
            </a:pPr>
            <a:r>
              <a:rPr kumimoji="1" lang="es-ES" altLang="es-ES" sz="2000" dirty="0">
                <a:latin typeface="+mn-lt"/>
              </a:rPr>
              <a:t>YERUN / Universidad Carlos III de Madrid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054037" y="5941056"/>
            <a:ext cx="4718936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32" tIns="45718" rIns="91432" bIns="45718" rtlCol="0"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s-ES" altLang="es-ES" sz="2400" b="1" dirty="0">
                <a:hlinkClick r:id="rId2"/>
              </a:rPr>
              <a:t>emendez@bib.uc3m.es</a:t>
            </a:r>
            <a:r>
              <a:rPr kumimoji="1" lang="es-ES" altLang="es-ES" sz="2400" b="1" dirty="0"/>
              <a:t>                                           @</a:t>
            </a:r>
            <a:r>
              <a:rPr kumimoji="1" lang="es-ES" altLang="es-ES" sz="2400" b="1" dirty="0" err="1"/>
              <a:t>evamen</a:t>
            </a:r>
            <a:endParaRPr kumimoji="1" lang="es-ES" altLang="es-ES" sz="2400" b="1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8" y="6094903"/>
            <a:ext cx="1477775" cy="4750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 descr="Image result for cc 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92" y="6142984"/>
            <a:ext cx="191928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1454"/>
            <a:ext cx="2651125" cy="216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048003" y="587109"/>
            <a:ext cx="7178492" cy="954107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r>
              <a:rPr lang="es-ES" sz="2800" b="1" dirty="0"/>
              <a:t>BLOQUE 1: La contribución de las bibliotecas universitarias a la </a:t>
            </a:r>
            <a:r>
              <a:rPr lang="es-ES" sz="2800" b="1" i="1" dirty="0"/>
              <a:t>Open Science</a:t>
            </a:r>
            <a:endParaRPr lang="es-ES" sz="2800" b="1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179385" y="2541711"/>
            <a:ext cx="11822115" cy="1167732"/>
          </a:xfrm>
        </p:spPr>
        <p:txBody>
          <a:bodyPr>
            <a:noAutofit/>
          </a:bodyPr>
          <a:lstStyle/>
          <a:p>
            <a:pPr algn="ctr"/>
            <a:r>
              <a:rPr lang="es-ES" sz="4000" dirty="0">
                <a:solidFill>
                  <a:srgbClr val="A50021"/>
                </a:solidFill>
              </a:rPr>
              <a:t>Open Science: gestionando un cambio complejo. </a:t>
            </a:r>
            <a:br>
              <a:rPr lang="es-ES" sz="4000" dirty="0">
                <a:solidFill>
                  <a:srgbClr val="A50021"/>
                </a:solidFill>
              </a:rPr>
            </a:br>
            <a:r>
              <a:rPr lang="es-ES" sz="2800" dirty="0">
                <a:solidFill>
                  <a:srgbClr val="A50021"/>
                </a:solidFill>
              </a:rPr>
              <a:t>Visión para las bibliotecas… y otros actores implicados</a:t>
            </a:r>
            <a:endParaRPr lang="es-ES" sz="40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accent2"/>
                </a:solidFill>
              </a:rPr>
              <a:t>Open Science:  </a:t>
            </a:r>
            <a:r>
              <a:rPr lang="es-ES" dirty="0" smtClean="0">
                <a:solidFill>
                  <a:schemeClr val="accent2"/>
                </a:solidFill>
              </a:rPr>
              <a:t>¿cómo?</a:t>
            </a:r>
            <a:r>
              <a:rPr lang="es-ES" dirty="0" smtClean="0">
                <a:solidFill>
                  <a:schemeClr val="accent2"/>
                </a:solidFill>
              </a:rPr>
              <a:t>	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4495800" y="836726"/>
            <a:ext cx="7696200" cy="514116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¿</a:t>
            </a:r>
            <a:r>
              <a:rPr lang="en-US" sz="3200" dirty="0" err="1"/>
              <a:t>Cómo</a:t>
            </a:r>
            <a:r>
              <a:rPr lang="en-US" sz="3200" dirty="0"/>
              <a:t> </a:t>
            </a:r>
            <a:r>
              <a:rPr lang="en-US" sz="3200" b="1" dirty="0" err="1"/>
              <a:t>incentivar</a:t>
            </a:r>
            <a:r>
              <a:rPr lang="en-US" sz="3200" dirty="0"/>
              <a:t> un </a:t>
            </a:r>
            <a:r>
              <a:rPr lang="en-US" sz="3200" dirty="0" err="1"/>
              <a:t>cambio</a:t>
            </a:r>
            <a:r>
              <a:rPr lang="en-US" sz="3200" dirty="0"/>
              <a:t> </a:t>
            </a:r>
            <a:r>
              <a:rPr lang="en-US" sz="3200" dirty="0" err="1"/>
              <a:t>complejo</a:t>
            </a:r>
            <a:r>
              <a:rPr lang="en-US" sz="3200" dirty="0"/>
              <a:t>?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¿</a:t>
            </a:r>
            <a:r>
              <a:rPr lang="en-US" sz="3200" dirty="0" err="1"/>
              <a:t>Cómo</a:t>
            </a:r>
            <a:r>
              <a:rPr lang="en-US" sz="3200" dirty="0"/>
              <a:t> </a:t>
            </a:r>
            <a:r>
              <a:rPr lang="en-US" sz="3200" b="1" dirty="0" err="1"/>
              <a:t>afecta</a:t>
            </a:r>
            <a:r>
              <a:rPr lang="en-US" sz="3200" b="1" dirty="0"/>
              <a:t> a </a:t>
            </a:r>
            <a:r>
              <a:rPr lang="en-US" sz="3200" b="1" dirty="0" err="1"/>
              <a:t>nuestros</a:t>
            </a:r>
            <a:r>
              <a:rPr lang="en-US" sz="3200" b="1" dirty="0"/>
              <a:t> </a:t>
            </a:r>
            <a:r>
              <a:rPr lang="en-US" sz="3200" b="1" dirty="0" err="1"/>
              <a:t>investigadores</a:t>
            </a:r>
            <a:r>
              <a:rPr lang="en-US" sz="3200" dirty="0"/>
              <a:t>?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</a:t>
            </a:r>
            <a:r>
              <a:rPr lang="en-US" sz="3200" dirty="0" err="1"/>
              <a:t>Promoción</a:t>
            </a:r>
            <a:r>
              <a:rPr lang="en-US" sz="3200" dirty="0"/>
              <a:t>, </a:t>
            </a:r>
            <a:r>
              <a:rPr lang="en-US" sz="3200" dirty="0" err="1"/>
              <a:t>evaluación</a:t>
            </a:r>
            <a:r>
              <a:rPr lang="en-US" sz="3200" dirty="0"/>
              <a:t>…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¿</a:t>
            </a:r>
            <a:r>
              <a:rPr lang="en-US" sz="3200" dirty="0" err="1" smtClean="0"/>
              <a:t>Cómo</a:t>
            </a:r>
            <a:r>
              <a:rPr lang="en-US" sz="3200" dirty="0" smtClean="0"/>
              <a:t> </a:t>
            </a:r>
            <a:r>
              <a:rPr lang="en-US" sz="3200" dirty="0" err="1"/>
              <a:t>afecta</a:t>
            </a:r>
            <a:r>
              <a:rPr lang="en-US" sz="3200" dirty="0"/>
              <a:t> a </a:t>
            </a:r>
            <a:r>
              <a:rPr lang="en-US" sz="3200" dirty="0" err="1"/>
              <a:t>nuestras</a:t>
            </a:r>
            <a:r>
              <a:rPr lang="en-US" sz="3200" dirty="0"/>
              <a:t> </a:t>
            </a:r>
            <a:r>
              <a:rPr lang="en-US" sz="3200" b="1" dirty="0" err="1"/>
              <a:t>infrastructuras</a:t>
            </a:r>
            <a:r>
              <a:rPr lang="en-US" sz="3200" b="1" dirty="0"/>
              <a:t> de </a:t>
            </a:r>
            <a:r>
              <a:rPr lang="en-US" sz="3200" b="1" dirty="0" err="1"/>
              <a:t>investigación</a:t>
            </a:r>
            <a:r>
              <a:rPr lang="en-US" sz="3200" dirty="0"/>
              <a:t>?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 err="1">
                <a:sym typeface="Wingdings" panose="05000000000000000000" pitchFamily="2" charset="2"/>
              </a:rPr>
              <a:t>Cuáles</a:t>
            </a:r>
            <a:r>
              <a:rPr lang="en-US" sz="3200" dirty="0">
                <a:sym typeface="Wingdings" panose="05000000000000000000" pitchFamily="2" charset="2"/>
              </a:rPr>
              <a:t>? </a:t>
            </a:r>
            <a:endParaRPr lang="en-US" sz="32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¿</a:t>
            </a:r>
            <a:r>
              <a:rPr lang="en-US" sz="3200" dirty="0" err="1" smtClean="0"/>
              <a:t>Cómo</a:t>
            </a:r>
            <a:r>
              <a:rPr lang="en-US" sz="3200" dirty="0" smtClean="0"/>
              <a:t> </a:t>
            </a:r>
            <a:r>
              <a:rPr lang="en-US" sz="3200" dirty="0" err="1"/>
              <a:t>afecta</a:t>
            </a:r>
            <a:r>
              <a:rPr lang="en-US" sz="3200" dirty="0"/>
              <a:t> a la </a:t>
            </a:r>
            <a:r>
              <a:rPr lang="en-US" sz="3200" dirty="0" err="1"/>
              <a:t>formación</a:t>
            </a:r>
            <a:r>
              <a:rPr lang="en-US" sz="3200" dirty="0"/>
              <a:t>?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/>
              <a:t>Data </a:t>
            </a:r>
            <a:r>
              <a:rPr lang="en-US" sz="3200" b="1" dirty="0"/>
              <a:t>literacies</a:t>
            </a:r>
            <a:r>
              <a:rPr lang="en-US" sz="3200" dirty="0"/>
              <a:t>?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¿</a:t>
            </a:r>
            <a:r>
              <a:rPr lang="en-US" sz="3200" dirty="0" err="1"/>
              <a:t>Cómo</a:t>
            </a:r>
            <a:r>
              <a:rPr lang="en-US" sz="3200" dirty="0"/>
              <a:t> </a:t>
            </a:r>
            <a:r>
              <a:rPr lang="en-US" sz="3200" dirty="0" err="1"/>
              <a:t>afecta</a:t>
            </a:r>
            <a:r>
              <a:rPr lang="en-US" sz="3200" dirty="0"/>
              <a:t> al </a:t>
            </a:r>
            <a:r>
              <a:rPr lang="en-US" sz="3200" b="1" dirty="0" err="1"/>
              <a:t>comportamiento</a:t>
            </a:r>
            <a:r>
              <a:rPr lang="en-US" sz="3200" dirty="0"/>
              <a:t> de </a:t>
            </a:r>
            <a:r>
              <a:rPr lang="en-US" sz="3200" dirty="0" err="1"/>
              <a:t>nuestros</a:t>
            </a:r>
            <a:r>
              <a:rPr lang="en-US" sz="3200" dirty="0"/>
              <a:t> </a:t>
            </a:r>
            <a:r>
              <a:rPr lang="en-US" sz="3200" dirty="0" err="1"/>
              <a:t>investigadores</a:t>
            </a:r>
            <a:r>
              <a:rPr lang="en-US" sz="3200" dirty="0"/>
              <a:t> </a:t>
            </a:r>
            <a:r>
              <a:rPr lang="en-US" sz="3200" i="1" dirty="0"/>
              <a:t>(research integrity)</a:t>
            </a:r>
            <a:r>
              <a:rPr lang="en-US" sz="3200" dirty="0"/>
              <a:t>?</a:t>
            </a:r>
          </a:p>
        </p:txBody>
      </p:sp>
      <p:pic>
        <p:nvPicPr>
          <p:cNvPr id="8" name="Picture 2" descr="https://pbs.twimg.com/media/CFhdiKBWoAACuzS.pn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645925"/>
            <a:ext cx="3955005" cy="500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751069" y="5977893"/>
            <a:ext cx="7132320" cy="646331"/>
          </a:xfrm>
          <a:prstGeom prst="rect">
            <a:avLst/>
          </a:prstGeom>
          <a:solidFill>
            <a:srgbClr val="C00000"/>
          </a:solidFill>
        </p:spPr>
        <p:txBody>
          <a:bodyPr wrap="square" lIns="91432" tIns="45718" rIns="91432" bIns="45718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FFFF"/>
                </a:solidFill>
              </a:rPr>
              <a:t>GESTIÓN DE UN CAMBIO COMPLEJO</a:t>
            </a:r>
            <a:endParaRPr lang="en-US" altLang="es-E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1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 bwMode="auto">
          <a:xfrm>
            <a:off x="0" y="908720"/>
            <a:ext cx="11568608" cy="936104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8" rIns="91432" bIns="45718" numCol="1" rtlCol="0" anchor="t" anchorCtr="0" compatLnSpc="1">
            <a:prstTxWarp prst="textNoShape">
              <a:avLst/>
            </a:prstTxWarp>
          </a:bodyPr>
          <a:lstStyle/>
          <a:p>
            <a:pPr marL="342866" indent="-342866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endParaRPr lang="es-E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 txBox="1">
            <a:spLocks/>
          </p:cNvSpPr>
          <p:nvPr/>
        </p:nvSpPr>
        <p:spPr bwMode="auto">
          <a:xfrm>
            <a:off x="1038828" y="873324"/>
            <a:ext cx="10114344" cy="1389816"/>
          </a:xfrm>
          <a:prstGeom prst="rect">
            <a:avLst/>
          </a:prstGeom>
          <a:gradFill flip="none" rotWithShape="1">
            <a:gsLst>
              <a:gs pos="0">
                <a:srgbClr val="4DA4B3">
                  <a:shade val="30000"/>
                  <a:satMod val="115000"/>
                </a:srgbClr>
              </a:gs>
              <a:gs pos="50000">
                <a:srgbClr val="4DA4B3">
                  <a:shade val="67500"/>
                  <a:satMod val="115000"/>
                </a:srgbClr>
              </a:gs>
              <a:gs pos="100000">
                <a:srgbClr val="4DA4B3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11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está pasando… OSPP, </a:t>
            </a:r>
            <a:r>
              <a:rPr lang="es-ES" sz="48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</a:t>
            </a:r>
            <a:endParaRPr lang="es-ES" sz="4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70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08016" y="660849"/>
            <a:ext cx="3896789" cy="5536307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2100" b="1" dirty="0"/>
              <a:t>Universities:</a:t>
            </a:r>
          </a:p>
          <a:p>
            <a:pPr lvl="1">
              <a:buClr>
                <a:srgbClr val="0070C0"/>
              </a:buClr>
              <a:buSzPct val="110000"/>
            </a:pPr>
            <a:r>
              <a:rPr lang="en-US" sz="1900" dirty="0"/>
              <a:t>Norbert </a:t>
            </a:r>
            <a:r>
              <a:rPr lang="en-US" sz="1900" dirty="0" err="1"/>
              <a:t>Lossau</a:t>
            </a:r>
            <a:r>
              <a:rPr lang="en-US" sz="1900" dirty="0"/>
              <a:t> (EUA)</a:t>
            </a:r>
          </a:p>
          <a:p>
            <a:pPr lvl="1">
              <a:buClr>
                <a:srgbClr val="0070C0"/>
              </a:buClr>
              <a:buSzPct val="110000"/>
            </a:pPr>
            <a:r>
              <a:rPr lang="en-US" sz="1900" dirty="0"/>
              <a:t>Kurt </a:t>
            </a:r>
            <a:r>
              <a:rPr lang="en-US" sz="1900" dirty="0" err="1"/>
              <a:t>Deketelaere</a:t>
            </a:r>
            <a:r>
              <a:rPr lang="en-US" sz="1900" dirty="0"/>
              <a:t> (LERU)</a:t>
            </a:r>
          </a:p>
          <a:p>
            <a:pPr lvl="1">
              <a:buClr>
                <a:srgbClr val="0070C0"/>
              </a:buClr>
              <a:buSzPct val="110000"/>
            </a:pPr>
            <a:r>
              <a:rPr lang="en-US" sz="1900" dirty="0"/>
              <a:t>Karel </a:t>
            </a:r>
            <a:r>
              <a:rPr lang="en-US" sz="1900" dirty="0" err="1"/>
              <a:t>Luyben</a:t>
            </a:r>
            <a:r>
              <a:rPr lang="en-US" sz="1900" dirty="0"/>
              <a:t> (CEASAR)</a:t>
            </a:r>
          </a:p>
          <a:p>
            <a:pPr lvl="1">
              <a:buClr>
                <a:srgbClr val="0070C0"/>
              </a:buClr>
              <a:buSzPct val="110000"/>
            </a:pPr>
            <a:r>
              <a:rPr lang="en-US" sz="1900" dirty="0"/>
              <a:t>Eva Méndez  (YERUN), </a:t>
            </a:r>
            <a:r>
              <a:rPr lang="en-US" sz="1900" i="1" dirty="0"/>
              <a:t>chair</a:t>
            </a:r>
          </a:p>
          <a:p>
            <a:pPr lvl="1">
              <a:buClr>
                <a:srgbClr val="0070C0"/>
              </a:buClr>
              <a:buSzPct val="110000"/>
            </a:pPr>
            <a:r>
              <a:rPr lang="en-US" sz="1900" dirty="0"/>
              <a:t>Manuela </a:t>
            </a:r>
            <a:r>
              <a:rPr lang="en-US" sz="1900" dirty="0" err="1"/>
              <a:t>Epure</a:t>
            </a:r>
            <a:r>
              <a:rPr lang="en-US" sz="1900" dirty="0"/>
              <a:t> (ACEU)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100" b="1" dirty="0"/>
              <a:t>Research organizations:</a:t>
            </a:r>
          </a:p>
          <a:p>
            <a:pPr lvl="1">
              <a:buClr>
                <a:srgbClr val="0070C0"/>
              </a:buClr>
              <a:buSzPct val="108000"/>
            </a:pPr>
            <a:r>
              <a:rPr lang="en-US" sz="1900" dirty="0"/>
              <a:t>Ernst Kristiansen (EARTO)</a:t>
            </a:r>
          </a:p>
          <a:p>
            <a:pPr lvl="1">
              <a:buClr>
                <a:srgbClr val="0070C0"/>
              </a:buClr>
              <a:buSzPct val="108000"/>
            </a:pPr>
            <a:r>
              <a:rPr lang="en-US" sz="1900" dirty="0"/>
              <a:t>Michela </a:t>
            </a:r>
            <a:r>
              <a:rPr lang="en-US" sz="1900" dirty="0" err="1"/>
              <a:t>Bertero</a:t>
            </a:r>
            <a:r>
              <a:rPr lang="en-US" sz="1900" dirty="0"/>
              <a:t> (EU-LIFE)</a:t>
            </a:r>
          </a:p>
          <a:p>
            <a:pPr lvl="1">
              <a:buClr>
                <a:srgbClr val="0070C0"/>
              </a:buClr>
              <a:buSzPct val="108000"/>
            </a:pPr>
            <a:r>
              <a:rPr lang="en-US" sz="1900" dirty="0"/>
              <a:t>Michele </a:t>
            </a:r>
            <a:r>
              <a:rPr lang="en-US" sz="1900" dirty="0" err="1"/>
              <a:t>Garfinkel</a:t>
            </a:r>
            <a:r>
              <a:rPr lang="en-US" sz="1900" dirty="0"/>
              <a:t> (EMBO)</a:t>
            </a:r>
          </a:p>
          <a:p>
            <a:pPr lvl="1">
              <a:buClr>
                <a:srgbClr val="0070C0"/>
              </a:buClr>
              <a:buSzPct val="108000"/>
            </a:pPr>
            <a:r>
              <a:rPr lang="en-US" sz="1900" dirty="0" err="1"/>
              <a:t>Tuija</a:t>
            </a:r>
            <a:r>
              <a:rPr lang="en-US" sz="1900" dirty="0"/>
              <a:t> </a:t>
            </a:r>
            <a:r>
              <a:rPr lang="en-US" sz="1900" dirty="0" err="1"/>
              <a:t>Hirvikoski</a:t>
            </a:r>
            <a:r>
              <a:rPr lang="en-US" sz="1900" dirty="0"/>
              <a:t> (</a:t>
            </a:r>
            <a:r>
              <a:rPr lang="en-US" sz="1900" dirty="0" err="1"/>
              <a:t>ENoLL</a:t>
            </a:r>
            <a:r>
              <a:rPr lang="en-US" sz="19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100" b="1" dirty="0"/>
              <a:t>Academies/Learned Societies: </a:t>
            </a:r>
          </a:p>
          <a:p>
            <a:pPr lvl="1">
              <a:buClr>
                <a:srgbClr val="0070C0"/>
              </a:buClr>
              <a:buSzPct val="108000"/>
            </a:pPr>
            <a:r>
              <a:rPr lang="en-US" sz="1900" dirty="0"/>
              <a:t>Christophe </a:t>
            </a:r>
            <a:r>
              <a:rPr lang="en-US" sz="1900" dirty="0" err="1"/>
              <a:t>Rossel</a:t>
            </a:r>
            <a:r>
              <a:rPr lang="en-US" sz="1900" dirty="0"/>
              <a:t> (EPS), </a:t>
            </a:r>
          </a:p>
          <a:p>
            <a:pPr lvl="1">
              <a:buClr>
                <a:srgbClr val="0070C0"/>
              </a:buClr>
              <a:buSzPct val="108000"/>
            </a:pPr>
            <a:r>
              <a:rPr lang="en-US" sz="1900" dirty="0"/>
              <a:t>Wolfram Koch (EUCHEMS), </a:t>
            </a:r>
          </a:p>
          <a:p>
            <a:pPr lvl="1">
              <a:buClr>
                <a:srgbClr val="0070C0"/>
              </a:buClr>
              <a:buSzPct val="108000"/>
            </a:pPr>
            <a:r>
              <a:rPr lang="en-US" sz="1900" dirty="0"/>
              <a:t>Michela </a:t>
            </a:r>
            <a:r>
              <a:rPr lang="en-US" sz="1900" dirty="0" err="1"/>
              <a:t>Vignoli</a:t>
            </a:r>
            <a:r>
              <a:rPr lang="en-US" sz="1900" dirty="0"/>
              <a:t> (YEAR), </a:t>
            </a:r>
          </a:p>
          <a:p>
            <a:pPr lvl="1">
              <a:buClr>
                <a:srgbClr val="0070C0"/>
              </a:buClr>
              <a:buSzPct val="108000"/>
            </a:pPr>
            <a:r>
              <a:rPr lang="en-US" sz="1900" dirty="0"/>
              <a:t>Sabina </a:t>
            </a:r>
            <a:r>
              <a:rPr lang="en-US" sz="1900" dirty="0" err="1"/>
              <a:t>Leonelli</a:t>
            </a:r>
            <a:r>
              <a:rPr lang="en-US" sz="1900" dirty="0"/>
              <a:t> (GYA)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7420353" y="189905"/>
            <a:ext cx="4436368" cy="62177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5104" tIns="47552" rIns="95104" bIns="4755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E805B"/>
              </a:buClr>
              <a:buSzPct val="11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51051">
              <a:buClr>
                <a:srgbClr val="000000"/>
              </a:buClr>
              <a:buSzPct val="100000"/>
            </a:pPr>
            <a:r>
              <a:rPr lang="en-US" sz="2100" b="1" dirty="0">
                <a:solidFill>
                  <a:srgbClr val="000000"/>
                </a:solidFill>
              </a:rPr>
              <a:t>Funding </a:t>
            </a:r>
            <a:r>
              <a:rPr lang="en-US" sz="2100" b="1" dirty="0" err="1">
                <a:solidFill>
                  <a:srgbClr val="000000"/>
                </a:solidFill>
              </a:rPr>
              <a:t>organisations</a:t>
            </a:r>
            <a:r>
              <a:rPr lang="en-US" sz="2100" b="1" dirty="0">
                <a:solidFill>
                  <a:srgbClr val="000000"/>
                </a:solidFill>
              </a:rPr>
              <a:t>: 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Matthias </a:t>
            </a:r>
            <a:r>
              <a:rPr lang="en-US" sz="1900" dirty="0" err="1">
                <a:solidFill>
                  <a:srgbClr val="000000"/>
                </a:solidFill>
              </a:rPr>
              <a:t>Kleiner</a:t>
            </a:r>
            <a:r>
              <a:rPr lang="en-US" sz="1900" dirty="0">
                <a:solidFill>
                  <a:srgbClr val="000000"/>
                </a:solidFill>
              </a:rPr>
              <a:t>. Science Europe</a:t>
            </a:r>
          </a:p>
          <a:p>
            <a:pPr defTabSz="951051">
              <a:buClr>
                <a:srgbClr val="000000"/>
              </a:buClr>
            </a:pPr>
            <a:r>
              <a:rPr lang="en-US" sz="2100" b="1" dirty="0">
                <a:solidFill>
                  <a:srgbClr val="000000"/>
                </a:solidFill>
              </a:rPr>
              <a:t>Citizen Science </a:t>
            </a:r>
            <a:r>
              <a:rPr lang="en-US" sz="2100" b="1" dirty="0" err="1">
                <a:solidFill>
                  <a:srgbClr val="000000"/>
                </a:solidFill>
              </a:rPr>
              <a:t>organisations</a:t>
            </a:r>
            <a:r>
              <a:rPr lang="en-US" sz="2100" b="1" dirty="0">
                <a:solidFill>
                  <a:srgbClr val="000000"/>
                </a:solidFill>
              </a:rPr>
              <a:t>:</a:t>
            </a:r>
          </a:p>
          <a:p>
            <a:pPr marL="960919" lvl="1" indent="-245521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Johannes Vogel (ECSA)</a:t>
            </a:r>
            <a:endParaRPr lang="en-US" sz="1900" i="1" dirty="0">
              <a:solidFill>
                <a:srgbClr val="FF0000"/>
              </a:solidFill>
            </a:endParaRPr>
          </a:p>
          <a:p>
            <a:pPr defTabSz="951051">
              <a:buClr>
                <a:srgbClr val="000000"/>
              </a:buClr>
            </a:pPr>
            <a:r>
              <a:rPr lang="en-US" sz="2100" b="1" dirty="0">
                <a:solidFill>
                  <a:srgbClr val="000000"/>
                </a:solidFill>
              </a:rPr>
              <a:t>Publishers: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Michael </a:t>
            </a:r>
            <a:r>
              <a:rPr lang="en-US" sz="1900" dirty="0" err="1">
                <a:solidFill>
                  <a:srgbClr val="000000"/>
                </a:solidFill>
              </a:rPr>
              <a:t>Mabe</a:t>
            </a:r>
            <a:r>
              <a:rPr lang="en-US" sz="1900" dirty="0">
                <a:solidFill>
                  <a:srgbClr val="000000"/>
                </a:solidFill>
              </a:rPr>
              <a:t> (STM)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Paul Peters (OASPA)</a:t>
            </a:r>
          </a:p>
          <a:p>
            <a:pPr defTabSz="951051">
              <a:buClr>
                <a:srgbClr val="000000"/>
              </a:buClr>
            </a:pPr>
            <a:r>
              <a:rPr lang="es-ES" sz="2100" b="1" kern="0" dirty="0">
                <a:solidFill>
                  <a:srgbClr val="000000"/>
                </a:solidFill>
              </a:rPr>
              <a:t>OS </a:t>
            </a:r>
            <a:r>
              <a:rPr lang="es-ES" sz="2100" b="1" kern="0" dirty="0" err="1">
                <a:solidFill>
                  <a:srgbClr val="000000"/>
                </a:solidFill>
              </a:rPr>
              <a:t>platforms</a:t>
            </a:r>
            <a:r>
              <a:rPr lang="es-ES" sz="2100" b="1" kern="0" dirty="0">
                <a:solidFill>
                  <a:srgbClr val="000000"/>
                </a:solidFill>
              </a:rPr>
              <a:t> and </a:t>
            </a:r>
            <a:r>
              <a:rPr lang="es-ES" sz="2100" b="1" kern="0" dirty="0" err="1">
                <a:solidFill>
                  <a:srgbClr val="000000"/>
                </a:solidFill>
              </a:rPr>
              <a:t>intermediaries</a:t>
            </a:r>
            <a:r>
              <a:rPr lang="es-ES" sz="2100" b="1" kern="0" dirty="0">
                <a:solidFill>
                  <a:srgbClr val="000000"/>
                </a:solidFill>
              </a:rPr>
              <a:t>: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Rebecca Lawrence (F1000)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John Wood (RDA)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Steve Cotter (GÉANT)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Sergio </a:t>
            </a:r>
            <a:r>
              <a:rPr lang="en-US" sz="1900" dirty="0" err="1">
                <a:solidFill>
                  <a:srgbClr val="000000"/>
                </a:solidFill>
              </a:rPr>
              <a:t>Andreozzi</a:t>
            </a:r>
            <a:r>
              <a:rPr lang="en-US" sz="1900" dirty="0">
                <a:solidFill>
                  <a:srgbClr val="000000"/>
                </a:solidFill>
              </a:rPr>
              <a:t> (EGI)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Natalia </a:t>
            </a:r>
            <a:r>
              <a:rPr lang="en-US" sz="1900" dirty="0" err="1">
                <a:solidFill>
                  <a:srgbClr val="000000"/>
                </a:solidFill>
              </a:rPr>
              <a:t>Manola</a:t>
            </a:r>
            <a:r>
              <a:rPr lang="en-US" sz="1900" dirty="0">
                <a:solidFill>
                  <a:srgbClr val="000000"/>
                </a:solidFill>
              </a:rPr>
              <a:t> (</a:t>
            </a:r>
            <a:r>
              <a:rPr lang="en-US" sz="1900" dirty="0" err="1">
                <a:solidFill>
                  <a:srgbClr val="000000"/>
                </a:solidFill>
              </a:rPr>
              <a:t>OpenAIRE</a:t>
            </a:r>
            <a:r>
              <a:rPr lang="en-US" sz="1900" dirty="0">
                <a:solidFill>
                  <a:srgbClr val="000000"/>
                </a:solidFill>
              </a:rPr>
              <a:t>)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Jennifer Edmond (DARIAH), 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Jan van den </a:t>
            </a:r>
            <a:r>
              <a:rPr lang="en-US" sz="1900" dirty="0" err="1">
                <a:solidFill>
                  <a:srgbClr val="000000"/>
                </a:solidFill>
              </a:rPr>
              <a:t>Biesen</a:t>
            </a:r>
            <a:r>
              <a:rPr lang="en-US" sz="1900" dirty="0">
                <a:solidFill>
                  <a:srgbClr val="000000"/>
                </a:solidFill>
              </a:rPr>
              <a:t>. Business EU</a:t>
            </a:r>
          </a:p>
          <a:p>
            <a:pPr defTabSz="951051">
              <a:buClr>
                <a:srgbClr val="000000"/>
              </a:buClr>
            </a:pPr>
            <a:r>
              <a:rPr lang="es-ES" sz="2100" b="1" kern="0" dirty="0" err="1">
                <a:solidFill>
                  <a:srgbClr val="000000"/>
                </a:solidFill>
              </a:rPr>
              <a:t>Libraries</a:t>
            </a:r>
            <a:r>
              <a:rPr lang="es-ES" sz="2100" b="1" kern="0" dirty="0">
                <a:solidFill>
                  <a:srgbClr val="000000"/>
                </a:solidFill>
              </a:rPr>
              <a:t>:</a:t>
            </a:r>
          </a:p>
          <a:p>
            <a:pPr lvl="1" indent="-207423" defTabSz="951051">
              <a:buClr>
                <a:srgbClr val="0070C0"/>
              </a:buClr>
              <a:buSzPct val="108000"/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000000"/>
                </a:solidFill>
              </a:rPr>
              <a:t>Kristiina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Hormia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Poutanen</a:t>
            </a:r>
            <a:r>
              <a:rPr lang="en-US" sz="1900" dirty="0">
                <a:solidFill>
                  <a:srgbClr val="000000"/>
                </a:solidFill>
              </a:rPr>
              <a:t> (LIBER)</a:t>
            </a:r>
            <a:endParaRPr lang="en-US" sz="1900" kern="0" dirty="0">
              <a:solidFill>
                <a:srgbClr val="0000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98129" y="6407651"/>
            <a:ext cx="10409359" cy="342260"/>
          </a:xfrm>
          <a:prstGeom prst="rect">
            <a:avLst/>
          </a:prstGeom>
          <a:solidFill>
            <a:schemeClr val="bg1"/>
          </a:solidFill>
        </p:spPr>
        <p:txBody>
          <a:bodyPr wrap="square" lIns="95104" tIns="47552" rIns="95104" bIns="47552">
            <a:spAutoFit/>
          </a:bodyPr>
          <a:lstStyle/>
          <a:p>
            <a:pPr defTabSz="951051"/>
            <a:r>
              <a:rPr lang="en-US" sz="1600" dirty="0">
                <a:solidFill>
                  <a:srgbClr val="000000"/>
                </a:solidFill>
                <a:hlinkClick r:id="rId3"/>
              </a:rPr>
              <a:t>http://ec.europa.eu/research/openscience/pdf/ospp_nominated_members.pdf#view=fit&amp;pagemode=none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31377" y="188650"/>
            <a:ext cx="6807625" cy="437455"/>
          </a:xfrm>
          <a:noFill/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002060"/>
                </a:solidFill>
              </a:rPr>
              <a:t>OSPP: </a:t>
            </a:r>
            <a:r>
              <a:rPr lang="es-ES" dirty="0" smtClean="0">
                <a:solidFill>
                  <a:srgbClr val="002060"/>
                </a:solidFill>
                <a:sym typeface="Wingdings" panose="05000000000000000000" pitchFamily="2" charset="2"/>
              </a:rPr>
              <a:t>25 miembros / 8 grupos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0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 Título"/>
          <p:cNvSpPr>
            <a:spLocks noGrp="1"/>
          </p:cNvSpPr>
          <p:nvPr>
            <p:ph type="title"/>
          </p:nvPr>
        </p:nvSpPr>
        <p:spPr>
          <a:xfrm>
            <a:off x="720917" y="131128"/>
            <a:ext cx="10800523" cy="725487"/>
          </a:xfrm>
        </p:spPr>
        <p:txBody>
          <a:bodyPr>
            <a:normAutofit/>
          </a:bodyPr>
          <a:lstStyle/>
          <a:p>
            <a:r>
              <a:rPr lang="es-ES" dirty="0" smtClean="0"/>
              <a:t>OSPP: M1 (</a:t>
            </a:r>
            <a:r>
              <a:rPr lang="es-ES" dirty="0" smtClean="0">
                <a:solidFill>
                  <a:srgbClr val="C00000"/>
                </a:solidFill>
              </a:rPr>
              <a:t>2016-2018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3149600" y="2514600"/>
            <a:ext cx="508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8" rIns="91432" bIns="45718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3454400" y="2590800"/>
            <a:ext cx="3352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8" rIns="91432" bIns="45718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464053" y="2133605"/>
            <a:ext cx="3071283" cy="3231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lIns="91432" tIns="45718" rIns="91432" bIns="45718">
            <a:spAutoFit/>
          </a:bodyPr>
          <a:lstStyle/>
          <a:p>
            <a:pPr algn="ctr">
              <a:defRPr/>
            </a:pPr>
            <a:r>
              <a:rPr lang="en-GB" sz="1500" b="1" dirty="0"/>
              <a:t>European Commission</a:t>
            </a:r>
          </a:p>
        </p:txBody>
      </p:sp>
      <p:sp>
        <p:nvSpPr>
          <p:cNvPr id="8198" name="Up-Down Arrow 1031"/>
          <p:cNvSpPr>
            <a:spLocks noChangeArrowheads="1"/>
          </p:cNvSpPr>
          <p:nvPr/>
        </p:nvSpPr>
        <p:spPr bwMode="auto">
          <a:xfrm>
            <a:off x="1149351" y="3213105"/>
            <a:ext cx="647700" cy="615951"/>
          </a:xfrm>
          <a:prstGeom prst="upDownArrow">
            <a:avLst>
              <a:gd name="adj1" fmla="val 50000"/>
              <a:gd name="adj2" fmla="val 4981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8" rIns="91432" bIns="45718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" name="Rectangle 48"/>
          <p:cNvSpPr/>
          <p:nvPr/>
        </p:nvSpPr>
        <p:spPr>
          <a:xfrm>
            <a:off x="560926" y="3666922"/>
            <a:ext cx="2747433" cy="1554271"/>
          </a:xfrm>
          <a:prstGeom prst="rect">
            <a:avLst/>
          </a:prstGeom>
          <a:solidFill>
            <a:srgbClr val="BDDEFF"/>
          </a:solidFill>
          <a:ln>
            <a:solidFill>
              <a:schemeClr val="tx1"/>
            </a:solidFill>
          </a:ln>
        </p:spPr>
        <p:txBody>
          <a:bodyPr lIns="91432" tIns="45718" rIns="91432" bIns="45718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500" b="1" dirty="0"/>
              <a:t>DSM &amp; framework conditions for data: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Copyright - TDM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Data Protection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Free Flow of Data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…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60926" y="1196761"/>
            <a:ext cx="2747433" cy="2246767"/>
          </a:xfrm>
          <a:prstGeom prst="rect">
            <a:avLst/>
          </a:prstGeom>
          <a:solidFill>
            <a:srgbClr val="BDDEFF"/>
          </a:solidFill>
          <a:ln>
            <a:solidFill>
              <a:schemeClr val="tx1"/>
            </a:solidFill>
          </a:ln>
        </p:spPr>
        <p:txBody>
          <a:bodyPr lIns="91432" tIns="45718" rIns="91432" bIns="45718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500" b="1" dirty="0"/>
              <a:t>ERA &amp; framework conditions for actors: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European Charter for researchers 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Code of conduct for Research Integrity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Charter for Access to Research Infra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… </a:t>
            </a:r>
          </a:p>
        </p:txBody>
      </p:sp>
      <p:sp>
        <p:nvSpPr>
          <p:cNvPr id="8202" name="Rectangle 6"/>
          <p:cNvSpPr>
            <a:spLocks noChangeArrowheads="1"/>
          </p:cNvSpPr>
          <p:nvPr/>
        </p:nvSpPr>
        <p:spPr bwMode="auto">
          <a:xfrm>
            <a:off x="3791745" y="3429005"/>
            <a:ext cx="4300272" cy="3231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 sz="1500" b="1" dirty="0">
                <a:solidFill>
                  <a:schemeClr val="bg1"/>
                </a:solidFill>
              </a:rPr>
              <a:t>Open Science Policy Platform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858508" y="4395796"/>
            <a:ext cx="4733773" cy="1092605"/>
          </a:xfrm>
          <a:prstGeom prst="rect">
            <a:avLst/>
          </a:prstGeom>
          <a:solidFill>
            <a:srgbClr val="BDDEFF"/>
          </a:solidFill>
          <a:ln>
            <a:solidFill>
              <a:schemeClr val="tx1"/>
            </a:solidFill>
          </a:ln>
        </p:spPr>
        <p:txBody>
          <a:bodyPr wrap="square" lIns="91432" tIns="45718" rIns="91432" bIns="45718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500" b="1" dirty="0"/>
              <a:t>Wide input from stakeholders: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ad-hoc meetings and workshops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e-platform with wider community</a:t>
            </a:r>
          </a:p>
          <a:p>
            <a:pPr marL="171434" indent="-171434">
              <a:buFont typeface="Arial" panose="020B0604020202020204" pitchFamily="34" charset="0"/>
              <a:buChar char="•"/>
              <a:defRPr/>
            </a:pPr>
            <a:r>
              <a:rPr lang="en-GB" sz="1500" i="1" dirty="0"/>
              <a:t>reports and independent experts </a:t>
            </a:r>
          </a:p>
        </p:txBody>
      </p:sp>
      <p:sp>
        <p:nvSpPr>
          <p:cNvPr id="8205" name="Curved Left Arrow 26"/>
          <p:cNvSpPr>
            <a:spLocks noChangeArrowheads="1"/>
          </p:cNvSpPr>
          <p:nvPr/>
        </p:nvSpPr>
        <p:spPr bwMode="auto">
          <a:xfrm rot="16200000">
            <a:off x="3650926" y="2271764"/>
            <a:ext cx="293687" cy="1515533"/>
          </a:xfrm>
          <a:prstGeom prst="curvedLeftArrow">
            <a:avLst>
              <a:gd name="adj1" fmla="val 62605"/>
              <a:gd name="adj2" fmla="val 117613"/>
              <a:gd name="adj3" fmla="val 25000"/>
            </a:avLst>
          </a:prstGeom>
          <a:solidFill>
            <a:srgbClr val="FFC000"/>
          </a:solidFill>
          <a:ln>
            <a:noFill/>
          </a:ln>
        </p:spPr>
        <p:txBody>
          <a:bodyPr lIns="91432" tIns="45718" rIns="91432" bIns="45718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Up Arrow 27"/>
          <p:cNvSpPr/>
          <p:nvPr/>
        </p:nvSpPr>
        <p:spPr bwMode="auto">
          <a:xfrm>
            <a:off x="5717120" y="3717037"/>
            <a:ext cx="565149" cy="600075"/>
          </a:xfrm>
          <a:prstGeom prst="upArrow">
            <a:avLst>
              <a:gd name="adj1" fmla="val 50000"/>
              <a:gd name="adj2" fmla="val 6071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8" rIns="91432" bIns="45718" anchor="ctr"/>
          <a:lstStyle/>
          <a:p>
            <a:pPr marL="3175">
              <a:defRPr/>
            </a:pPr>
            <a:endParaRPr lang="en-GB">
              <a:cs typeface="+mn-cs"/>
            </a:endParaRPr>
          </a:p>
        </p:txBody>
      </p:sp>
      <p:sp>
        <p:nvSpPr>
          <p:cNvPr id="8207" name="Up Arrow 65"/>
          <p:cNvSpPr>
            <a:spLocks noChangeArrowheads="1"/>
          </p:cNvSpPr>
          <p:nvPr/>
        </p:nvSpPr>
        <p:spPr bwMode="auto">
          <a:xfrm rot="2469702">
            <a:off x="9516533" y="5300663"/>
            <a:ext cx="323851" cy="481012"/>
          </a:xfrm>
          <a:prstGeom prst="upArrow">
            <a:avLst>
              <a:gd name="adj1" fmla="val 50000"/>
              <a:gd name="adj2" fmla="val 9185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8" rIns="91432" bIns="45718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8" name="TextBox 66"/>
          <p:cNvSpPr txBox="1">
            <a:spLocks noChangeArrowheads="1"/>
          </p:cNvSpPr>
          <p:nvPr/>
        </p:nvSpPr>
        <p:spPr bwMode="auto">
          <a:xfrm>
            <a:off x="9958917" y="5373693"/>
            <a:ext cx="1320800" cy="276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8" rIns="91432" bIns="45718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tx1"/>
                </a:solidFill>
              </a:rPr>
              <a:t>opinions</a:t>
            </a:r>
          </a:p>
        </p:txBody>
      </p:sp>
      <p:sp>
        <p:nvSpPr>
          <p:cNvPr id="8209" name="TextBox 68"/>
          <p:cNvSpPr txBox="1">
            <a:spLocks noChangeArrowheads="1"/>
          </p:cNvSpPr>
          <p:nvPr/>
        </p:nvSpPr>
        <p:spPr bwMode="auto">
          <a:xfrm>
            <a:off x="9935633" y="4808545"/>
            <a:ext cx="1320800" cy="276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8" rIns="91432" bIns="45718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tx1"/>
                </a:solidFill>
              </a:rPr>
              <a:t>advice</a:t>
            </a:r>
          </a:p>
        </p:txBody>
      </p:sp>
      <p:sp>
        <p:nvSpPr>
          <p:cNvPr id="8211" name="TextBox 70"/>
          <p:cNvSpPr txBox="1">
            <a:spLocks noChangeArrowheads="1"/>
          </p:cNvSpPr>
          <p:nvPr/>
        </p:nvSpPr>
        <p:spPr bwMode="auto">
          <a:xfrm>
            <a:off x="9958917" y="5949957"/>
            <a:ext cx="1320800" cy="276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8" rIns="91432" bIns="45718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tx1"/>
                </a:solidFill>
              </a:rPr>
              <a:t>context</a:t>
            </a:r>
          </a:p>
        </p:txBody>
      </p:sp>
      <p:sp>
        <p:nvSpPr>
          <p:cNvPr id="41" name="Up Arrow 40"/>
          <p:cNvSpPr/>
          <p:nvPr/>
        </p:nvSpPr>
        <p:spPr bwMode="auto">
          <a:xfrm>
            <a:off x="9533475" y="4675189"/>
            <a:ext cx="351367" cy="476251"/>
          </a:xfrm>
          <a:prstGeom prst="upArrow">
            <a:avLst>
              <a:gd name="adj1" fmla="val 50000"/>
              <a:gd name="adj2" fmla="val 8532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lIns="91432" tIns="45718" rIns="91432" bIns="45718" anchor="ctr"/>
          <a:lstStyle/>
          <a:p>
            <a:pPr marL="3175">
              <a:defRPr/>
            </a:pPr>
            <a:endParaRPr lang="en-GB">
              <a:cs typeface="+mn-cs"/>
            </a:endParaRPr>
          </a:p>
        </p:txBody>
      </p:sp>
      <p:sp>
        <p:nvSpPr>
          <p:cNvPr id="8213" name="Right Brace 9"/>
          <p:cNvSpPr>
            <a:spLocks/>
          </p:cNvSpPr>
          <p:nvPr/>
        </p:nvSpPr>
        <p:spPr bwMode="auto">
          <a:xfrm>
            <a:off x="8057359" y="2132857"/>
            <a:ext cx="342900" cy="1884363"/>
          </a:xfrm>
          <a:prstGeom prst="rightBrace">
            <a:avLst>
              <a:gd name="adj1" fmla="val 834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8" rIns="91432" bIns="45718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8401051" y="1556795"/>
            <a:ext cx="3647016" cy="2646876"/>
          </a:xfrm>
          <a:prstGeom prst="rect">
            <a:avLst/>
          </a:prstGeom>
          <a:noFill/>
          <a:ln>
            <a:noFill/>
          </a:ln>
        </p:spPr>
        <p:txBody>
          <a:bodyPr lIns="91432" tIns="45718" rIns="91432" bIns="45718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500" b="1" dirty="0"/>
              <a:t>European Open Science Agenda</a:t>
            </a:r>
            <a:r>
              <a:rPr lang="en-GB" sz="1500" dirty="0"/>
              <a:t>:</a:t>
            </a:r>
          </a:p>
          <a:p>
            <a:pPr marL="285724" indent="-28572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OA publishing models</a:t>
            </a:r>
          </a:p>
          <a:p>
            <a:pPr marL="285724" indent="-28572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FAIR open data</a:t>
            </a:r>
          </a:p>
          <a:p>
            <a:pPr marL="285724" indent="-28572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Science Cloud</a:t>
            </a:r>
          </a:p>
          <a:p>
            <a:pPr marL="285724" indent="-285724">
              <a:buFont typeface="Arial" panose="020B0604020202020204" pitchFamily="34" charset="0"/>
              <a:buChar char="•"/>
              <a:defRPr/>
            </a:pPr>
            <a:r>
              <a:rPr lang="en-GB" sz="1500" dirty="0" err="1"/>
              <a:t>Alternateive</a:t>
            </a:r>
            <a:r>
              <a:rPr lang="en-GB" sz="1500" dirty="0"/>
              <a:t> metrics</a:t>
            </a:r>
          </a:p>
          <a:p>
            <a:pPr marL="285724" indent="-28572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Rewards &amp; careers</a:t>
            </a:r>
          </a:p>
          <a:p>
            <a:pPr marL="285724" indent="-28572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Education &amp; skills</a:t>
            </a:r>
          </a:p>
          <a:p>
            <a:pPr marL="285724" indent="-28572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Citizen Science</a:t>
            </a:r>
          </a:p>
          <a:p>
            <a:pPr marL="285724" indent="-28572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Research integrity</a:t>
            </a:r>
          </a:p>
          <a:p>
            <a:pPr marL="285724" indent="-285724">
              <a:buFont typeface="Arial" panose="020B0604020202020204" pitchFamily="34" charset="0"/>
              <a:buChar char="•"/>
              <a:defRPr/>
            </a:pPr>
            <a:r>
              <a:rPr lang="en-GB" sz="1500" dirty="0"/>
              <a:t>…</a:t>
            </a:r>
          </a:p>
          <a:p>
            <a:pPr marL="285724" indent="-285724">
              <a:buFont typeface="Arial" panose="020B0604020202020204" pitchFamily="34" charset="0"/>
              <a:buChar char="•"/>
              <a:defRPr/>
            </a:pPr>
            <a:endParaRPr lang="en-GB" sz="1100" b="1" dirty="0"/>
          </a:p>
        </p:txBody>
      </p:sp>
      <p:sp>
        <p:nvSpPr>
          <p:cNvPr id="44" name="Up Arrow 43"/>
          <p:cNvSpPr/>
          <p:nvPr/>
        </p:nvSpPr>
        <p:spPr bwMode="auto">
          <a:xfrm>
            <a:off x="5717120" y="2665421"/>
            <a:ext cx="565149" cy="600075"/>
          </a:xfrm>
          <a:prstGeom prst="upArrow">
            <a:avLst>
              <a:gd name="adj1" fmla="val 50000"/>
              <a:gd name="adj2" fmla="val 60710"/>
            </a:avLst>
          </a:prstGeom>
          <a:solidFill>
            <a:srgbClr val="FF0000"/>
          </a:solidFill>
          <a:ln w="9525" cap="flat" cmpd="sng" algn="ctr">
            <a:solidFill>
              <a:schemeClr val="accent4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432" tIns="45718" rIns="91432" bIns="45718" anchor="ctr"/>
          <a:lstStyle/>
          <a:p>
            <a:pPr marL="3175">
              <a:defRPr/>
            </a:pPr>
            <a:endParaRPr lang="en-GB">
              <a:cs typeface="+mn-cs"/>
            </a:endParaRPr>
          </a:p>
        </p:txBody>
      </p:sp>
      <p:sp>
        <p:nvSpPr>
          <p:cNvPr id="25" name="Curved Left Arrow 26"/>
          <p:cNvSpPr>
            <a:spLocks noChangeArrowheads="1"/>
          </p:cNvSpPr>
          <p:nvPr/>
        </p:nvSpPr>
        <p:spPr bwMode="auto">
          <a:xfrm rot="16200000" flipH="1">
            <a:off x="3665929" y="3295102"/>
            <a:ext cx="339795" cy="1612015"/>
          </a:xfrm>
          <a:prstGeom prst="curvedLeftArrow">
            <a:avLst>
              <a:gd name="adj1" fmla="val 62605"/>
              <a:gd name="adj2" fmla="val 117613"/>
              <a:gd name="adj3" fmla="val 25000"/>
            </a:avLst>
          </a:prstGeom>
          <a:solidFill>
            <a:srgbClr val="FFC000"/>
          </a:solidFill>
          <a:ln>
            <a:noFill/>
          </a:ln>
        </p:spPr>
        <p:txBody>
          <a:bodyPr lIns="91432" tIns="45718" rIns="91432" bIns="45718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Curved Left Arrow 26"/>
          <p:cNvSpPr>
            <a:spLocks noChangeArrowheads="1"/>
          </p:cNvSpPr>
          <p:nvPr/>
        </p:nvSpPr>
        <p:spPr bwMode="auto">
          <a:xfrm rot="-4753951" flipH="1">
            <a:off x="9530112" y="5471342"/>
            <a:ext cx="296713" cy="1233457"/>
          </a:xfrm>
          <a:prstGeom prst="curvedLeftArrow">
            <a:avLst>
              <a:gd name="adj1" fmla="val 62605"/>
              <a:gd name="adj2" fmla="val 117613"/>
              <a:gd name="adj3" fmla="val 25000"/>
            </a:avLst>
          </a:prstGeom>
          <a:solidFill>
            <a:srgbClr val="FFC000"/>
          </a:solidFill>
          <a:ln>
            <a:noFill/>
          </a:ln>
        </p:spPr>
        <p:txBody>
          <a:bodyPr lIns="91432" tIns="45718" rIns="91432" bIns="45718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Rectangle 54"/>
          <p:cNvSpPr>
            <a:spLocks noChangeArrowheads="1"/>
          </p:cNvSpPr>
          <p:nvPr/>
        </p:nvSpPr>
        <p:spPr bwMode="auto">
          <a:xfrm>
            <a:off x="4471825" y="5550277"/>
            <a:ext cx="3024187" cy="1107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8" rIns="91432" bIns="45718">
            <a:spAutoFit/>
          </a:bodyPr>
          <a:lstStyle>
            <a:lvl1pPr marL="171450" indent="-1714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628650" indent="-1714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endParaRPr lang="en-GB" altLang="en-US" sz="1100" i="1" dirty="0"/>
          </a:p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/>
              <a:t>EG on open science cloud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/>
              <a:t>EG on </a:t>
            </a:r>
            <a:r>
              <a:rPr lang="en-GB" altLang="en-US" sz="1100" i="1" dirty="0" err="1"/>
              <a:t>altmetrics</a:t>
            </a:r>
            <a:endParaRPr lang="en-GB" altLang="en-US" sz="1100" i="1" dirty="0"/>
          </a:p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/>
              <a:t>EG on alt. business models for OA publishing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/>
              <a:t>EG on FAIR open data</a:t>
            </a:r>
            <a:r>
              <a:rPr lang="en-GB" altLang="en-US" sz="1100" dirty="0"/>
              <a:t> </a:t>
            </a:r>
          </a:p>
        </p:txBody>
      </p:sp>
      <p:sp>
        <p:nvSpPr>
          <p:cNvPr id="8204" name="Rectangle 54"/>
          <p:cNvSpPr>
            <a:spLocks noChangeArrowheads="1"/>
          </p:cNvSpPr>
          <p:nvPr/>
        </p:nvSpPr>
        <p:spPr bwMode="auto">
          <a:xfrm>
            <a:off x="3812747" y="5550278"/>
            <a:ext cx="4779532" cy="127727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91432" tIns="45718" rIns="91432" bIns="45718">
            <a:spAutoFit/>
          </a:bodyPr>
          <a:lstStyle>
            <a:lvl1pPr marL="171450" indent="-1714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628650" indent="-1714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>
                <a:solidFill>
                  <a:schemeClr val="tx1"/>
                </a:solidFill>
              </a:rPr>
              <a:t>HLEG on EU open science cloud (I and II)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>
                <a:solidFill>
                  <a:schemeClr val="tx1"/>
                </a:solidFill>
              </a:rPr>
              <a:t>HLEG on </a:t>
            </a:r>
            <a:r>
              <a:rPr lang="en-GB" altLang="en-US" sz="1100" i="1" dirty="0" err="1">
                <a:solidFill>
                  <a:schemeClr val="tx1"/>
                </a:solidFill>
              </a:rPr>
              <a:t>altmetrics</a:t>
            </a:r>
            <a:r>
              <a:rPr lang="en-GB" altLang="en-US" sz="1100" i="1" dirty="0">
                <a:solidFill>
                  <a:schemeClr val="tx1"/>
                </a:solidFill>
              </a:rPr>
              <a:t> </a:t>
            </a:r>
            <a:r>
              <a:rPr lang="en-GB" altLang="en-US" sz="1100" i="1" dirty="0">
                <a:solidFill>
                  <a:schemeClr val="tx1"/>
                </a:solidFill>
                <a:sym typeface="Wingdings" panose="05000000000000000000" pitchFamily="2" charset="2"/>
              </a:rPr>
              <a:t> Next generation metrics</a:t>
            </a:r>
            <a:endParaRPr lang="en-GB" altLang="en-US" sz="1100" i="1" dirty="0">
              <a:solidFill>
                <a:schemeClr val="tx1"/>
              </a:solidFill>
            </a:endParaRPr>
          </a:p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>
                <a:solidFill>
                  <a:schemeClr val="tx1"/>
                </a:solidFill>
              </a:rPr>
              <a:t>HLEG on careers &amp; skills 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>
                <a:solidFill>
                  <a:schemeClr val="tx1"/>
                </a:solidFill>
              </a:rPr>
              <a:t>HLEG on rewards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/>
              <a:t>HLEG on Future of Scholarly Communication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/>
              <a:t>HLEG on FAIR open data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100" i="1" dirty="0"/>
              <a:t>HLEG on Indicators </a:t>
            </a:r>
            <a:endParaRPr lang="en-GB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2462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3" grpId="0" animBg="1"/>
      <p:bldP spid="43" grpId="0"/>
      <p:bldP spid="82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953"/>
            <a:ext cx="3520440" cy="445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24" y="442922"/>
            <a:ext cx="370490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2" y="1700812"/>
            <a:ext cx="3699509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23" y="2228859"/>
            <a:ext cx="373374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67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57005" y="1255263"/>
            <a:ext cx="11835659" cy="523220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s-ES" sz="2800" b="1" dirty="0">
                <a:hlinkClick r:id="rId2"/>
              </a:rPr>
              <a:t>OSPP-REC</a:t>
            </a:r>
            <a:endParaRPr lang="es-ES" sz="28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3" y="10398"/>
            <a:ext cx="5295900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79" y="1873468"/>
            <a:ext cx="9599828" cy="487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" y="2374485"/>
            <a:ext cx="2618149" cy="317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0" y="-27384"/>
            <a:ext cx="5486400" cy="1320800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Competitiveness</a:t>
            </a:r>
            <a:r>
              <a:rPr lang="es-ES" dirty="0" smtClean="0">
                <a:solidFill>
                  <a:schemeClr val="accent2"/>
                </a:solidFill>
              </a:rPr>
              <a:t> Council (</a:t>
            </a:r>
            <a:r>
              <a:rPr lang="es-ES" dirty="0" err="1" smtClean="0">
                <a:solidFill>
                  <a:srgbClr val="C00000"/>
                </a:solidFill>
              </a:rPr>
              <a:t>May</a:t>
            </a:r>
            <a:r>
              <a:rPr lang="es-ES" dirty="0" smtClean="0">
                <a:solidFill>
                  <a:srgbClr val="C00000"/>
                </a:solidFill>
              </a:rPr>
              <a:t> 2018</a:t>
            </a:r>
            <a:r>
              <a:rPr lang="es-ES" dirty="0" smtClean="0">
                <a:solidFill>
                  <a:schemeClr val="accent2"/>
                </a:solidFill>
              </a:rPr>
              <a:t>)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3" name="2 Elipse"/>
          <p:cNvSpPr/>
          <p:nvPr/>
        </p:nvSpPr>
        <p:spPr>
          <a:xfrm>
            <a:off x="5581650" y="5124454"/>
            <a:ext cx="2838451" cy="6667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4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805" y="207201"/>
            <a:ext cx="10972801" cy="936625"/>
          </a:xfrm>
        </p:spPr>
        <p:txBody>
          <a:bodyPr/>
          <a:lstStyle/>
          <a:p>
            <a:r>
              <a:rPr lang="en-US" dirty="0" err="1" smtClean="0"/>
              <a:t>Respuestas</a:t>
            </a:r>
            <a:r>
              <a:rPr lang="en-US" dirty="0" smtClean="0"/>
              <a:t> </a:t>
            </a:r>
            <a:r>
              <a:rPr lang="en-US" dirty="0" err="1" smtClean="0"/>
              <a:t>institucionales</a:t>
            </a:r>
            <a:endParaRPr lang="en-US" b="1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5" y="1143826"/>
            <a:ext cx="2871660" cy="362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600977" y="1653194"/>
            <a:ext cx="4392428" cy="461645"/>
          </a:xfrm>
          <a:prstGeom prst="rect">
            <a:avLst/>
          </a:prstGeom>
        </p:spPr>
        <p:txBody>
          <a:bodyPr wrap="none" lIns="91412" tIns="45710" rIns="91412" bIns="45710">
            <a:spAutoFit/>
          </a:bodyPr>
          <a:lstStyle/>
          <a:p>
            <a:r>
              <a:rPr lang="es-ES" sz="2400" b="1" dirty="0">
                <a:hlinkClick r:id="rId4"/>
              </a:rPr>
              <a:t>http://bit.ly/OpenScienceYERUN</a:t>
            </a:r>
            <a:endParaRPr lang="es-E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73" y="2498416"/>
            <a:ext cx="6610467" cy="20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91" y="2955501"/>
            <a:ext cx="3752909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7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8005" y="404667"/>
            <a:ext cx="9601067" cy="1369588"/>
          </a:xfrm>
          <a:prstGeom prst="rect">
            <a:avLst/>
          </a:prstGeom>
          <a:noFill/>
        </p:spPr>
        <p:txBody>
          <a:bodyPr wrap="square" lIns="91412" tIns="45710" rIns="91412" bIns="45710" rtlCol="0">
            <a:spAutoFit/>
          </a:bodyPr>
          <a:lstStyle/>
          <a:p>
            <a:r>
              <a:rPr lang="es-ES" sz="4700" b="1" dirty="0" smtClean="0"/>
              <a:t>OSPP-M2 (2018-2020)</a:t>
            </a:r>
            <a:endParaRPr lang="es-ES" sz="4700" b="1" dirty="0"/>
          </a:p>
          <a:p>
            <a:endParaRPr lang="en-US" sz="3600" b="1" dirty="0"/>
          </a:p>
        </p:txBody>
      </p:sp>
      <p:pic>
        <p:nvPicPr>
          <p:cNvPr id="1026" name="Picture 2" descr="Resultado de imagen de el dÃ­a de la marmota pelÃ­c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13" y="476052"/>
            <a:ext cx="324091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95" y="3433945"/>
            <a:ext cx="5823948" cy="330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/>
          <p:cNvSpPr/>
          <p:nvPr/>
        </p:nvSpPr>
        <p:spPr bwMode="auto">
          <a:xfrm>
            <a:off x="914400" y="5791138"/>
            <a:ext cx="1981200" cy="95023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2" tIns="45710" rIns="91412" bIns="45710" numCol="1" rtlCol="0" anchor="ctr" anchorCtr="0" compatLnSpc="1">
            <a:prstTxWarp prst="textNoShape">
              <a:avLst/>
            </a:prstTxWarp>
          </a:bodyPr>
          <a:lstStyle/>
          <a:p>
            <a:pPr marL="3173" defTabSz="914110">
              <a:spcBef>
                <a:spcPct val="0"/>
              </a:spcBef>
            </a:pPr>
            <a:endParaRPr lang="es-ES" sz="120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01956" y="1772825"/>
            <a:ext cx="8007485" cy="707866"/>
          </a:xfrm>
          <a:prstGeom prst="rect">
            <a:avLst/>
          </a:prstGeom>
        </p:spPr>
        <p:txBody>
          <a:bodyPr wrap="square" lIns="91412" tIns="45710" rIns="91412" bIns="45710">
            <a:spAutoFit/>
          </a:bodyPr>
          <a:lstStyle/>
          <a:p>
            <a:r>
              <a:rPr lang="es-ES" sz="4000" b="1" i="1" dirty="0">
                <a:solidFill>
                  <a:schemeClr val="bg1"/>
                </a:solidFill>
              </a:rPr>
              <a:t>De </a:t>
            </a:r>
            <a:r>
              <a:rPr lang="es-ES" sz="4000" b="1" i="1" dirty="0" err="1">
                <a:solidFill>
                  <a:schemeClr val="bg1"/>
                </a:solidFill>
              </a:rPr>
              <a:t>RECs</a:t>
            </a:r>
            <a:r>
              <a:rPr lang="es-ES" sz="4000" b="1" i="1" dirty="0">
                <a:solidFill>
                  <a:schemeClr val="bg1"/>
                </a:solidFill>
              </a:rPr>
              <a:t> y </a:t>
            </a:r>
            <a:r>
              <a:rPr lang="es-ES" sz="4000" b="1" i="1" dirty="0" err="1">
                <a:solidFill>
                  <a:schemeClr val="bg1"/>
                </a:solidFill>
              </a:rPr>
              <a:t>REPs</a:t>
            </a:r>
            <a:r>
              <a:rPr lang="es-ES" sz="4000" b="1" i="1" dirty="0">
                <a:solidFill>
                  <a:schemeClr val="bg1"/>
                </a:solidFill>
              </a:rPr>
              <a:t> a </a:t>
            </a:r>
            <a:r>
              <a:rPr lang="es-ES" sz="4000" b="1" i="1" dirty="0" err="1">
                <a:solidFill>
                  <a:schemeClr val="bg1"/>
                </a:solidFill>
              </a:rPr>
              <a:t>PCIs</a:t>
            </a:r>
            <a:endParaRPr lang="es-E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1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971780" y="1828800"/>
            <a:ext cx="11213984" cy="644624"/>
            <a:chOff x="728835" y="1828800"/>
            <a:chExt cx="8410488" cy="644624"/>
          </a:xfrm>
          <a:solidFill>
            <a:srgbClr val="00B0F0"/>
          </a:solidFill>
        </p:grpSpPr>
        <p:sp>
          <p:nvSpPr>
            <p:cNvPr id="93" name="AutoShape 6"/>
            <p:cNvSpPr>
              <a:spLocks noChangeArrowheads="1"/>
            </p:cNvSpPr>
            <p:nvPr/>
          </p:nvSpPr>
          <p:spPr bwMode="auto">
            <a:xfrm>
              <a:off x="728835" y="1828800"/>
              <a:ext cx="8101103" cy="64462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dirty="0">
                <a:solidFill>
                  <a:srgbClr val="0F5494"/>
                </a:solidFill>
                <a:latin typeface="Arial" pitchFamily="34" charset="0"/>
              </a:endParaRPr>
            </a:p>
          </p:txBody>
        </p:sp>
        <p:pic>
          <p:nvPicPr>
            <p:cNvPr id="513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1920240"/>
              <a:ext cx="1747923" cy="474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11 Grupo"/>
          <p:cNvGrpSpPr/>
          <p:nvPr/>
        </p:nvGrpSpPr>
        <p:grpSpPr>
          <a:xfrm>
            <a:off x="1041812" y="422549"/>
            <a:ext cx="11126296" cy="644251"/>
            <a:chOff x="781359" y="422550"/>
            <a:chExt cx="8344722" cy="644250"/>
          </a:xfrm>
          <a:solidFill>
            <a:srgbClr val="FFC000"/>
          </a:solidFill>
        </p:grpSpPr>
        <p:sp>
          <p:nvSpPr>
            <p:cNvPr id="105" name="AutoShape 2"/>
            <p:cNvSpPr>
              <a:spLocks noChangeArrowheads="1"/>
            </p:cNvSpPr>
            <p:nvPr/>
          </p:nvSpPr>
          <p:spPr bwMode="auto">
            <a:xfrm>
              <a:off x="781359" y="422550"/>
              <a:ext cx="8101103" cy="64425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sz="1200" b="1">
                <a:solidFill>
                  <a:srgbClr val="0F5494"/>
                </a:solidFill>
                <a:latin typeface="Verdana"/>
              </a:endParaRPr>
            </a:p>
          </p:txBody>
        </p:sp>
        <p:pic>
          <p:nvPicPr>
            <p:cNvPr id="5135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1" y="498750"/>
              <a:ext cx="1658480" cy="4918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8 Grupo"/>
          <p:cNvGrpSpPr/>
          <p:nvPr/>
        </p:nvGrpSpPr>
        <p:grpSpPr>
          <a:xfrm>
            <a:off x="1016003" y="1154085"/>
            <a:ext cx="11041380" cy="598515"/>
            <a:chOff x="762000" y="762000"/>
            <a:chExt cx="8281035" cy="598514"/>
          </a:xfrm>
          <a:solidFill>
            <a:srgbClr val="92D050"/>
          </a:solidFill>
        </p:grpSpPr>
        <p:sp>
          <p:nvSpPr>
            <p:cNvPr id="102" name="AutoShape 7"/>
            <p:cNvSpPr>
              <a:spLocks noChangeArrowheads="1"/>
            </p:cNvSpPr>
            <p:nvPr/>
          </p:nvSpPr>
          <p:spPr bwMode="auto">
            <a:xfrm>
              <a:off x="762000" y="762000"/>
              <a:ext cx="8101103" cy="59851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sz="1200">
                <a:solidFill>
                  <a:srgbClr val="0F5494"/>
                </a:solidFill>
                <a:latin typeface="Verdana"/>
              </a:endParaRPr>
            </a:p>
          </p:txBody>
        </p:sp>
        <p:pic>
          <p:nvPicPr>
            <p:cNvPr id="5134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7110" y="860734"/>
              <a:ext cx="1685925" cy="438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7 Grupo"/>
          <p:cNvGrpSpPr/>
          <p:nvPr/>
        </p:nvGrpSpPr>
        <p:grpSpPr>
          <a:xfrm>
            <a:off x="1008793" y="2601885"/>
            <a:ext cx="11183208" cy="598515"/>
            <a:chOff x="756595" y="2220886"/>
            <a:chExt cx="8387406" cy="598514"/>
          </a:xfrm>
          <a:solidFill>
            <a:srgbClr val="FFC000"/>
          </a:solidFill>
        </p:grpSpPr>
        <p:sp>
          <p:nvSpPr>
            <p:cNvPr id="96" name="AutoShape 7"/>
            <p:cNvSpPr>
              <a:spLocks noChangeArrowheads="1"/>
            </p:cNvSpPr>
            <p:nvPr/>
          </p:nvSpPr>
          <p:spPr bwMode="auto">
            <a:xfrm>
              <a:off x="756595" y="2220886"/>
              <a:ext cx="8101103" cy="59851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sz="1200">
                <a:solidFill>
                  <a:srgbClr val="0F5494"/>
                </a:solidFill>
                <a:latin typeface="Verdana"/>
              </a:endParaRPr>
            </a:p>
          </p:txBody>
        </p:sp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1" y="2312326"/>
              <a:ext cx="1676400" cy="43087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9 Grupo"/>
          <p:cNvGrpSpPr/>
          <p:nvPr/>
        </p:nvGrpSpPr>
        <p:grpSpPr>
          <a:xfrm>
            <a:off x="1008795" y="3276601"/>
            <a:ext cx="11048588" cy="644251"/>
            <a:chOff x="756594" y="2926503"/>
            <a:chExt cx="8286441" cy="644250"/>
          </a:xfrm>
          <a:solidFill>
            <a:srgbClr val="92D050"/>
          </a:solidFill>
        </p:grpSpPr>
        <p:sp>
          <p:nvSpPr>
            <p:cNvPr id="99" name="AutoShape 2"/>
            <p:cNvSpPr>
              <a:spLocks noChangeArrowheads="1"/>
            </p:cNvSpPr>
            <p:nvPr/>
          </p:nvSpPr>
          <p:spPr bwMode="auto">
            <a:xfrm>
              <a:off x="756594" y="2926503"/>
              <a:ext cx="8101103" cy="64425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sz="1200" b="1">
                <a:solidFill>
                  <a:srgbClr val="0F5494"/>
                </a:solidFill>
                <a:latin typeface="Verdana"/>
              </a:endParaRPr>
            </a:p>
          </p:txBody>
        </p:sp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2987040"/>
              <a:ext cx="1575435" cy="5227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5 Grupo"/>
          <p:cNvGrpSpPr/>
          <p:nvPr/>
        </p:nvGrpSpPr>
        <p:grpSpPr>
          <a:xfrm>
            <a:off x="971780" y="4003576"/>
            <a:ext cx="11040229" cy="720824"/>
            <a:chOff x="728835" y="3689925"/>
            <a:chExt cx="8280172" cy="720824"/>
          </a:xfrm>
          <a:solidFill>
            <a:srgbClr val="00B0F0"/>
          </a:solidFill>
        </p:grpSpPr>
        <p:sp>
          <p:nvSpPr>
            <p:cNvPr id="868358" name="AutoShape 6"/>
            <p:cNvSpPr>
              <a:spLocks noChangeArrowheads="1"/>
            </p:cNvSpPr>
            <p:nvPr/>
          </p:nvSpPr>
          <p:spPr bwMode="auto">
            <a:xfrm>
              <a:off x="728835" y="3689925"/>
              <a:ext cx="8101103" cy="72082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dirty="0">
                <a:solidFill>
                  <a:srgbClr val="0F5494"/>
                </a:solidFill>
                <a:latin typeface="Arial" pitchFamily="34" charset="0"/>
              </a:endParaRPr>
            </a:p>
          </p:txBody>
        </p:sp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62109"/>
              <a:ext cx="1541407" cy="406400"/>
            </a:xfrm>
            <a:prstGeom prst="rect">
              <a:avLst/>
            </a:prstGeom>
            <a:grpFill/>
            <a:ln w="28575">
              <a:solidFill>
                <a:srgbClr val="C00000"/>
              </a:solidFill>
              <a:miter lim="800000"/>
              <a:headEnd/>
              <a:tailEnd/>
            </a:ln>
            <a:extLst/>
          </p:spPr>
        </p:pic>
      </p:grpSp>
      <p:grpSp>
        <p:nvGrpSpPr>
          <p:cNvPr id="5" name="4 Grupo"/>
          <p:cNvGrpSpPr/>
          <p:nvPr/>
        </p:nvGrpSpPr>
        <p:grpSpPr>
          <a:xfrm>
            <a:off x="1008805" y="4811685"/>
            <a:ext cx="10980007" cy="598515"/>
            <a:chOff x="756595" y="4495800"/>
            <a:chExt cx="8235005" cy="598514"/>
          </a:xfrm>
          <a:solidFill>
            <a:srgbClr val="FFC000"/>
          </a:solidFill>
        </p:grpSpPr>
        <p:sp>
          <p:nvSpPr>
            <p:cNvPr id="868359" name="AutoShape 7"/>
            <p:cNvSpPr>
              <a:spLocks noChangeArrowheads="1"/>
            </p:cNvSpPr>
            <p:nvPr/>
          </p:nvSpPr>
          <p:spPr bwMode="auto">
            <a:xfrm>
              <a:off x="756595" y="4495800"/>
              <a:ext cx="8101103" cy="59851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sz="1200">
                <a:solidFill>
                  <a:srgbClr val="0F5494"/>
                </a:solidFill>
                <a:latin typeface="Verdana"/>
              </a:endParaRPr>
            </a:p>
          </p:txBody>
        </p:sp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4573614"/>
              <a:ext cx="1438275" cy="4112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3 Grupo"/>
          <p:cNvGrpSpPr/>
          <p:nvPr/>
        </p:nvGrpSpPr>
        <p:grpSpPr>
          <a:xfrm>
            <a:off x="1008792" y="5464735"/>
            <a:ext cx="11183208" cy="936079"/>
            <a:chOff x="756594" y="5257799"/>
            <a:chExt cx="8387406" cy="936079"/>
          </a:xfrm>
          <a:solidFill>
            <a:srgbClr val="92D050"/>
          </a:solidFill>
        </p:grpSpPr>
        <p:sp>
          <p:nvSpPr>
            <p:cNvPr id="868354" name="AutoShape 2"/>
            <p:cNvSpPr>
              <a:spLocks noChangeArrowheads="1"/>
            </p:cNvSpPr>
            <p:nvPr/>
          </p:nvSpPr>
          <p:spPr bwMode="auto">
            <a:xfrm>
              <a:off x="756594" y="5257799"/>
              <a:ext cx="8101103" cy="936079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sz="1200" b="1">
                <a:solidFill>
                  <a:srgbClr val="0F5494"/>
                </a:solidFill>
                <a:latin typeface="Verdana"/>
              </a:endParaRPr>
            </a:p>
          </p:txBody>
        </p:sp>
        <p:pic>
          <p:nvPicPr>
            <p:cNvPr id="5122" name="Picture 2" descr="https://lh3.googleusercontent.com/e84eJBVZdhiOJFT-mDCilnf4ua-3khcSQd3GmDIM51_BjEtCsRxx3YlNjwFOtkwXPzYKn2ZG9A1isR7Kn3UtdcyZP6pMTnQbjxkEu4dQ3hQhEsnHtlq5pQrpFMgUXzQwJYskOBJQ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6728" y="5308356"/>
              <a:ext cx="1747272" cy="837516"/>
            </a:xfrm>
            <a:prstGeom prst="rect">
              <a:avLst/>
            </a:prstGeom>
            <a:grpFill/>
            <a:extLst/>
          </p:spPr>
        </p:pic>
      </p:grpSp>
      <p:sp>
        <p:nvSpPr>
          <p:cNvPr id="868360" name="Line 8"/>
          <p:cNvSpPr>
            <a:spLocks noChangeShapeType="1"/>
          </p:cNvSpPr>
          <p:nvPr/>
        </p:nvSpPr>
        <p:spPr bwMode="auto">
          <a:xfrm>
            <a:off x="1008796" y="6390513"/>
            <a:ext cx="10801471" cy="25991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8" rIns="91432" bIns="45718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12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868361" name="Line 9"/>
          <p:cNvSpPr>
            <a:spLocks noChangeShapeType="1"/>
          </p:cNvSpPr>
          <p:nvPr/>
        </p:nvSpPr>
        <p:spPr bwMode="auto">
          <a:xfrm flipV="1">
            <a:off x="1008803" y="381013"/>
            <a:ext cx="7207" cy="6013393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8" rIns="91432" bIns="45718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12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0" y="6457526"/>
            <a:ext cx="12192000" cy="40011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2000" b="1" dirty="0">
                <a:solidFill>
                  <a:srgbClr val="808080">
                    <a:lumMod val="50000"/>
                  </a:srgbClr>
                </a:solidFill>
              </a:rPr>
              <a:t>Open Science challenges / pillars in EUROPE</a:t>
            </a:r>
            <a:endParaRPr lang="en-GB" sz="2000" b="1" dirty="0">
              <a:solidFill>
                <a:srgbClr val="808080">
                  <a:lumMod val="50000"/>
                </a:srgbClr>
              </a:solidFill>
              <a:cs typeface="Calibri" panose="020F050202020403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54005" y="1183719"/>
            <a:ext cx="492426" cy="4695704"/>
          </a:xfrm>
          <a:prstGeom prst="rect">
            <a:avLst/>
          </a:prstGeom>
          <a:noFill/>
        </p:spPr>
        <p:txBody>
          <a:bodyPr vert="vert270" wrap="square" lIns="91432" tIns="45718" rIns="91432" bIns="45718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2000" b="1" dirty="0">
                <a:solidFill>
                  <a:srgbClr val="808080">
                    <a:lumMod val="50000"/>
                  </a:srgbClr>
                </a:solidFill>
              </a:rPr>
              <a:t>Stakeholders / Actors of Open Science</a:t>
            </a:r>
          </a:p>
        </p:txBody>
      </p:sp>
      <p:sp>
        <p:nvSpPr>
          <p:cNvPr id="868369" name="AutoShape 17"/>
          <p:cNvSpPr>
            <a:spLocks noChangeArrowheads="1"/>
          </p:cNvSpPr>
          <p:nvPr/>
        </p:nvSpPr>
        <p:spPr bwMode="auto">
          <a:xfrm>
            <a:off x="1219200" y="381637"/>
            <a:ext cx="623808" cy="601917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/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DATA</a:t>
            </a:r>
          </a:p>
        </p:txBody>
      </p:sp>
      <p:sp>
        <p:nvSpPr>
          <p:cNvPr id="58" name="AutoShape 17"/>
          <p:cNvSpPr>
            <a:spLocks noChangeArrowheads="1"/>
          </p:cNvSpPr>
          <p:nvPr/>
        </p:nvSpPr>
        <p:spPr bwMode="auto">
          <a:xfrm>
            <a:off x="3454400" y="381625"/>
            <a:ext cx="623808" cy="601917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/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FSP (Future of Scholarly Communication)</a:t>
            </a:r>
          </a:p>
        </p:txBody>
      </p:sp>
      <p:sp>
        <p:nvSpPr>
          <p:cNvPr id="61" name="AutoShape 17"/>
          <p:cNvSpPr>
            <a:spLocks noChangeArrowheads="1"/>
          </p:cNvSpPr>
          <p:nvPr/>
        </p:nvSpPr>
        <p:spPr bwMode="auto">
          <a:xfrm>
            <a:off x="6705600" y="356304"/>
            <a:ext cx="623808" cy="604388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/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Integrity</a:t>
            </a:r>
          </a:p>
        </p:txBody>
      </p:sp>
      <p:sp>
        <p:nvSpPr>
          <p:cNvPr id="62" name="AutoShape 17"/>
          <p:cNvSpPr>
            <a:spLocks noChangeArrowheads="1"/>
          </p:cNvSpPr>
          <p:nvPr/>
        </p:nvSpPr>
        <p:spPr bwMode="auto">
          <a:xfrm>
            <a:off x="7823200" y="356295"/>
            <a:ext cx="623808" cy="604450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/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 and Skills</a:t>
            </a:r>
          </a:p>
        </p:txBody>
      </p:sp>
      <p:sp>
        <p:nvSpPr>
          <p:cNvPr id="68" name="AutoShape 17"/>
          <p:cNvSpPr>
            <a:spLocks noChangeArrowheads="1"/>
          </p:cNvSpPr>
          <p:nvPr/>
        </p:nvSpPr>
        <p:spPr bwMode="auto">
          <a:xfrm>
            <a:off x="2336800" y="381638"/>
            <a:ext cx="623808" cy="599707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/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EOSC</a:t>
            </a:r>
          </a:p>
        </p:txBody>
      </p:sp>
      <p:sp>
        <p:nvSpPr>
          <p:cNvPr id="69" name="AutoShape 17"/>
          <p:cNvSpPr>
            <a:spLocks noChangeArrowheads="1"/>
          </p:cNvSpPr>
          <p:nvPr/>
        </p:nvSpPr>
        <p:spPr bwMode="auto">
          <a:xfrm>
            <a:off x="4564896" y="381632"/>
            <a:ext cx="616704" cy="6003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/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Generation metrics (new indicators)</a:t>
            </a:r>
          </a:p>
        </p:txBody>
      </p:sp>
      <p:sp>
        <p:nvSpPr>
          <p:cNvPr id="70" name="AutoShape 17"/>
          <p:cNvSpPr>
            <a:spLocks noChangeArrowheads="1"/>
          </p:cNvSpPr>
          <p:nvPr/>
        </p:nvSpPr>
        <p:spPr bwMode="auto">
          <a:xfrm>
            <a:off x="8839200" y="381014"/>
            <a:ext cx="616704" cy="599707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/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Citizen science</a:t>
            </a:r>
          </a:p>
        </p:txBody>
      </p:sp>
      <p:sp>
        <p:nvSpPr>
          <p:cNvPr id="91" name="AutoShape 17"/>
          <p:cNvSpPr>
            <a:spLocks noChangeArrowheads="1"/>
          </p:cNvSpPr>
          <p:nvPr/>
        </p:nvSpPr>
        <p:spPr bwMode="auto">
          <a:xfrm>
            <a:off x="5626616" y="356295"/>
            <a:ext cx="570984" cy="604450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/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Rewards and Incentives</a:t>
            </a:r>
          </a:p>
        </p:txBody>
      </p:sp>
      <p:sp>
        <p:nvSpPr>
          <p:cNvPr id="115" name="AutoShape 17"/>
          <p:cNvSpPr>
            <a:spLocks noChangeArrowheads="1"/>
          </p:cNvSpPr>
          <p:nvPr/>
        </p:nvSpPr>
        <p:spPr bwMode="auto">
          <a:xfrm>
            <a:off x="5626616" y="3"/>
            <a:ext cx="570984" cy="642550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/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Rewards and Incentives</a:t>
            </a:r>
          </a:p>
        </p:txBody>
      </p:sp>
    </p:spTree>
    <p:extLst>
      <p:ext uri="{BB962C8B-B14F-4D97-AF65-F5344CB8AC3E}">
        <p14:creationId xmlns:p14="http://schemas.microsoft.com/office/powerpoint/2010/main" val="64293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683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68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369" grpId="0" build="allAtOnce" animBg="1"/>
      <p:bldP spid="58" grpId="0" build="allAtOnce" animBg="1"/>
      <p:bldP spid="61" grpId="0" build="allAtOnce" animBg="1"/>
      <p:bldP spid="62" grpId="0" build="allAtOnce" animBg="1"/>
      <p:bldP spid="68" grpId="0" build="allAtOnce" animBg="1"/>
      <p:bldP spid="69" grpId="0" build="allAtOnce" animBg="1"/>
      <p:bldP spid="70" grpId="0" build="allAtOnce" animBg="1"/>
      <p:bldP spid="91" grpId="0" build="allAtOnce" animBg="1"/>
      <p:bldP spid="1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t="-3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048500" y="6515103"/>
            <a:ext cx="5181600" cy="3231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32" tIns="45718" rIns="91432" bIns="45718" rtlCol="0">
            <a:spAutoFit/>
          </a:bodyPr>
          <a:lstStyle/>
          <a:p>
            <a:pPr algn="r"/>
            <a:r>
              <a:rPr lang="es-ES" sz="1500" dirty="0"/>
              <a:t>Open Science &amp; Research </a:t>
            </a:r>
            <a:r>
              <a:rPr lang="es-ES" sz="1500" dirty="0" err="1"/>
              <a:t>Integrity</a:t>
            </a:r>
            <a:r>
              <a:rPr lang="es-ES" sz="1500" dirty="0"/>
              <a:t>, </a:t>
            </a:r>
            <a:r>
              <a:rPr lang="es-ES" sz="1500" dirty="0" err="1"/>
              <a:t>Dublin</a:t>
            </a:r>
            <a:r>
              <a:rPr lang="es-ES" sz="1500" dirty="0"/>
              <a:t> Marzo 2019</a:t>
            </a:r>
          </a:p>
        </p:txBody>
      </p:sp>
    </p:spTree>
    <p:extLst>
      <p:ext uri="{BB962C8B-B14F-4D97-AF65-F5344CB8AC3E}">
        <p14:creationId xmlns:p14="http://schemas.microsoft.com/office/powerpoint/2010/main" val="38668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88125"/>
            <a:ext cx="10972801" cy="936625"/>
          </a:xfrm>
        </p:spPr>
        <p:txBody>
          <a:bodyPr/>
          <a:lstStyle/>
          <a:p>
            <a:r>
              <a:rPr lang="es-ES" b="1" dirty="0" smtClean="0"/>
              <a:t>Objetivos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8000" y="1276350"/>
            <a:ext cx="11493499" cy="5067300"/>
          </a:xfrm>
        </p:spPr>
        <p:txBody>
          <a:bodyPr>
            <a:noAutofit/>
          </a:bodyPr>
          <a:lstStyle/>
          <a:p>
            <a:pPr lvl="0"/>
            <a:r>
              <a:rPr lang="es-ES" sz="3200" b="1" dirty="0" smtClean="0"/>
              <a:t>Llegar e influir </a:t>
            </a:r>
            <a:r>
              <a:rPr lang="es-ES" sz="3200" dirty="0" smtClean="0"/>
              <a:t>a todos los miembros del </a:t>
            </a:r>
            <a:r>
              <a:rPr lang="es-ES" sz="3200" b="1" dirty="0" smtClean="0"/>
              <a:t>Ecosistema </a:t>
            </a:r>
            <a:r>
              <a:rPr lang="es-ES" sz="3200" dirty="0" smtClean="0"/>
              <a:t>operacional de la </a:t>
            </a:r>
            <a:r>
              <a:rPr lang="es-ES" sz="3200" b="1" dirty="0" smtClean="0"/>
              <a:t>Open Science </a:t>
            </a:r>
            <a:r>
              <a:rPr lang="es-ES" sz="3200" dirty="0" smtClean="0"/>
              <a:t>en</a:t>
            </a:r>
            <a:r>
              <a:rPr lang="es-ES" sz="3200" b="1" dirty="0" smtClean="0"/>
              <a:t> Europa</a:t>
            </a:r>
            <a:r>
              <a:rPr lang="es-ES" sz="3200" dirty="0" smtClean="0"/>
              <a:t>. </a:t>
            </a:r>
          </a:p>
          <a:p>
            <a:pPr lvl="0"/>
            <a:r>
              <a:rPr lang="es-ES" sz="3200" b="1" dirty="0" smtClean="0"/>
              <a:t>Asesorar</a:t>
            </a:r>
            <a:r>
              <a:rPr lang="es-ES" sz="3200" dirty="0" smtClean="0"/>
              <a:t> a la </a:t>
            </a:r>
            <a:r>
              <a:rPr lang="es-ES" sz="3200" b="1" dirty="0" smtClean="0"/>
              <a:t>Comisión</a:t>
            </a:r>
            <a:r>
              <a:rPr lang="es-ES" sz="3200" dirty="0" smtClean="0"/>
              <a:t> en cómo desarrollar e implementar prácticamente la Política de </a:t>
            </a:r>
            <a:r>
              <a:rPr lang="es-ES" sz="3200" b="1" dirty="0" smtClean="0"/>
              <a:t>Open Science </a:t>
            </a:r>
            <a:r>
              <a:rPr lang="es-ES" sz="3200" dirty="0" smtClean="0"/>
              <a:t>de tal forma que se mejore la calidad y el impacto de la ciencia Europea a través de sus Estados miembros y más allá.</a:t>
            </a:r>
          </a:p>
          <a:p>
            <a:pPr lvl="0"/>
            <a:r>
              <a:rPr lang="es-ES" sz="3200" dirty="0" smtClean="0"/>
              <a:t>Desarrollar una </a:t>
            </a:r>
            <a:r>
              <a:rPr lang="es-ES" sz="3200" b="1" dirty="0" smtClean="0"/>
              <a:t>hoja de ruta </a:t>
            </a:r>
            <a:r>
              <a:rPr lang="es-ES" sz="3200" dirty="0" smtClean="0"/>
              <a:t>y coadyuvar a su implementación en </a:t>
            </a:r>
            <a:r>
              <a:rPr lang="es-ES" sz="3200" b="1" dirty="0" err="1" smtClean="0">
                <a:solidFill>
                  <a:srgbClr val="C00000"/>
                </a:solidFill>
              </a:rPr>
              <a:t>Horizon</a:t>
            </a:r>
            <a:r>
              <a:rPr lang="es-ES" sz="3200" b="1" dirty="0" smtClean="0">
                <a:solidFill>
                  <a:srgbClr val="C00000"/>
                </a:solidFill>
              </a:rPr>
              <a:t> </a:t>
            </a:r>
            <a:r>
              <a:rPr lang="es-ES" sz="3200" b="1" dirty="0" err="1" smtClean="0">
                <a:solidFill>
                  <a:srgbClr val="C00000"/>
                </a:solidFill>
              </a:rPr>
              <a:t>Europe</a:t>
            </a:r>
            <a:r>
              <a:rPr lang="es-ES" sz="3200" b="1" dirty="0" smtClean="0">
                <a:solidFill>
                  <a:srgbClr val="C00000"/>
                </a:solidFill>
              </a:rPr>
              <a:t> </a:t>
            </a:r>
            <a:r>
              <a:rPr lang="es-ES" sz="3200" dirty="0" smtClean="0"/>
              <a:t>con la ayuda y la asesoría de los </a:t>
            </a:r>
            <a:r>
              <a:rPr lang="es-ES" sz="3200" b="1" dirty="0" smtClean="0"/>
              <a:t>Grupos de expertos </a:t>
            </a:r>
            <a:r>
              <a:rPr lang="es-ES" sz="3200" dirty="0" smtClean="0"/>
              <a:t>en temas particulares </a:t>
            </a:r>
            <a:r>
              <a:rPr lang="es-ES" sz="3200" dirty="0" smtClean="0">
                <a:sym typeface="Wingdings" panose="05000000000000000000" pitchFamily="2" charset="2"/>
              </a:rPr>
              <a:t> </a:t>
            </a:r>
            <a:r>
              <a:rPr lang="es-ES" sz="3200" dirty="0" smtClean="0"/>
              <a:t>la</a:t>
            </a:r>
            <a:r>
              <a:rPr lang="es-ES" sz="3200" b="1" dirty="0" smtClean="0"/>
              <a:t> Agenda Europea de Open Science  </a:t>
            </a:r>
            <a:r>
              <a:rPr lang="es-ES" sz="3200" dirty="0" smtClean="0"/>
              <a:t>se adaptará y actualizará según esta hoja de ruta de la OSPP.</a:t>
            </a:r>
          </a:p>
          <a:p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13948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2" y="4077088"/>
            <a:ext cx="2445744" cy="271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1 Título"/>
          <p:cNvSpPr>
            <a:spLocks noGrp="1"/>
          </p:cNvSpPr>
          <p:nvPr>
            <p:ph type="title"/>
          </p:nvPr>
        </p:nvSpPr>
        <p:spPr>
          <a:xfrm>
            <a:off x="47331" y="-123393"/>
            <a:ext cx="12052036" cy="725489"/>
          </a:xfrm>
        </p:spPr>
        <p:txBody>
          <a:bodyPr>
            <a:normAutofit/>
          </a:bodyPr>
          <a:lstStyle/>
          <a:p>
            <a:r>
              <a:rPr lang="es-ES" sz="3700" dirty="0">
                <a:solidFill>
                  <a:schemeClr val="accent2"/>
                </a:solidFill>
              </a:rPr>
              <a:t>EU: </a:t>
            </a:r>
            <a:r>
              <a:rPr lang="es-ES" sz="3700" dirty="0">
                <a:solidFill>
                  <a:schemeClr val="tx1"/>
                </a:solidFill>
              </a:rPr>
              <a:t> </a:t>
            </a:r>
            <a:r>
              <a:rPr lang="es-ES" sz="3700" dirty="0" err="1">
                <a:solidFill>
                  <a:srgbClr val="C00000"/>
                </a:solidFill>
              </a:rPr>
              <a:t>REP</a:t>
            </a:r>
            <a:r>
              <a:rPr lang="es-ES" sz="3700" dirty="0" err="1">
                <a:solidFill>
                  <a:schemeClr val="tx1"/>
                </a:solidFill>
              </a:rPr>
              <a:t>orts</a:t>
            </a:r>
            <a:r>
              <a:rPr lang="es-ES" sz="3700" dirty="0">
                <a:solidFill>
                  <a:schemeClr val="tx1"/>
                </a:solidFill>
              </a:rPr>
              <a:t> (4)&amp; </a:t>
            </a:r>
            <a:r>
              <a:rPr lang="es-ES" sz="3700" dirty="0" err="1">
                <a:solidFill>
                  <a:srgbClr val="C00000"/>
                </a:solidFill>
              </a:rPr>
              <a:t>REC</a:t>
            </a:r>
            <a:r>
              <a:rPr lang="es-ES" sz="3700" dirty="0" err="1">
                <a:solidFill>
                  <a:schemeClr val="tx1"/>
                </a:solidFill>
              </a:rPr>
              <a:t>ommendations</a:t>
            </a:r>
            <a:r>
              <a:rPr lang="es-ES" sz="3700" dirty="0">
                <a:solidFill>
                  <a:schemeClr val="tx1"/>
                </a:solidFill>
              </a:rPr>
              <a:t> (87)</a:t>
            </a:r>
            <a:endParaRPr lang="en-US" sz="3700" dirty="0">
              <a:solidFill>
                <a:schemeClr val="tx1"/>
              </a:solidFill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3149600" y="2514600"/>
            <a:ext cx="508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4" tIns="47547" rIns="95094" bIns="47547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3454401" y="2590800"/>
            <a:ext cx="3352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4" tIns="47547" rIns="95094" bIns="47547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929329" y="1412786"/>
            <a:ext cx="4300272" cy="3422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5094" tIns="47547" rIns="95094" bIns="47547">
            <a:spAutoFit/>
          </a:bodyPr>
          <a:lstStyle/>
          <a:p>
            <a:pPr algn="ctr">
              <a:defRPr/>
            </a:pPr>
            <a:r>
              <a:rPr lang="en-GB" sz="1600" b="1" dirty="0"/>
              <a:t>European Commission</a:t>
            </a:r>
          </a:p>
        </p:txBody>
      </p:sp>
      <p:sp>
        <p:nvSpPr>
          <p:cNvPr id="8202" name="Rectangle 6"/>
          <p:cNvSpPr>
            <a:spLocks noChangeArrowheads="1"/>
          </p:cNvSpPr>
          <p:nvPr/>
        </p:nvSpPr>
        <p:spPr bwMode="auto">
          <a:xfrm>
            <a:off x="3791747" y="2636921"/>
            <a:ext cx="4300272" cy="752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5094" tIns="47547" rIns="95094" bIns="47547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 sz="2100" b="1" dirty="0">
                <a:solidFill>
                  <a:schemeClr val="bg1"/>
                </a:solidFill>
              </a:rPr>
              <a:t>Open Science Policy Platform</a:t>
            </a:r>
          </a:p>
        </p:txBody>
      </p:sp>
      <p:sp>
        <p:nvSpPr>
          <p:cNvPr id="28" name="Up Arrow 27"/>
          <p:cNvSpPr/>
          <p:nvPr/>
        </p:nvSpPr>
        <p:spPr bwMode="auto">
          <a:xfrm>
            <a:off x="5717120" y="3356995"/>
            <a:ext cx="565149" cy="600076"/>
          </a:xfrm>
          <a:prstGeom prst="upArrow">
            <a:avLst>
              <a:gd name="adj1" fmla="val 50000"/>
              <a:gd name="adj2" fmla="val 6071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4" tIns="47547" rIns="95094" bIns="47547" anchor="ctr"/>
          <a:lstStyle/>
          <a:p>
            <a:pPr marL="3301">
              <a:defRPr/>
            </a:pPr>
            <a:endParaRPr lang="en-GB">
              <a:cs typeface="+mn-cs"/>
            </a:endParaRPr>
          </a:p>
        </p:txBody>
      </p:sp>
      <p:sp>
        <p:nvSpPr>
          <p:cNvPr id="44" name="Up Arrow 43"/>
          <p:cNvSpPr/>
          <p:nvPr/>
        </p:nvSpPr>
        <p:spPr bwMode="auto">
          <a:xfrm>
            <a:off x="5717120" y="1916835"/>
            <a:ext cx="565149" cy="600076"/>
          </a:xfrm>
          <a:prstGeom prst="upArrow">
            <a:avLst>
              <a:gd name="adj1" fmla="val 50000"/>
              <a:gd name="adj2" fmla="val 60710"/>
            </a:avLst>
          </a:prstGeom>
          <a:solidFill>
            <a:srgbClr val="FF0000"/>
          </a:solidFill>
          <a:ln w="9525" cap="flat" cmpd="sng" algn="ctr">
            <a:solidFill>
              <a:schemeClr val="accent4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5094" tIns="47547" rIns="95094" bIns="47547" anchor="ctr"/>
          <a:lstStyle/>
          <a:p>
            <a:pPr marL="3301">
              <a:defRPr/>
            </a:pPr>
            <a:endParaRPr lang="en-GB" sz="2900"/>
          </a:p>
        </p:txBody>
      </p:sp>
      <p:sp>
        <p:nvSpPr>
          <p:cNvPr id="8204" name="Rectangle 54"/>
          <p:cNvSpPr>
            <a:spLocks noChangeArrowheads="1"/>
          </p:cNvSpPr>
          <p:nvPr/>
        </p:nvSpPr>
        <p:spPr bwMode="auto">
          <a:xfrm>
            <a:off x="3059456" y="5334011"/>
            <a:ext cx="6233616" cy="126558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95094" tIns="47547" rIns="95094" bIns="47547">
            <a:spAutoFit/>
          </a:bodyPr>
          <a:lstStyle>
            <a:lvl1pPr marL="171450" indent="-1714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628650" indent="-1714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475489" lvl="1" indent="0" eaLnBrk="1" hangingPunct="1"/>
            <a:r>
              <a:rPr lang="en-GB" altLang="en-US" sz="1900" i="1" dirty="0"/>
              <a:t>HLEG on FAIR open data</a:t>
            </a:r>
          </a:p>
          <a:p>
            <a:pPr marL="475489" lvl="1" indent="0" eaLnBrk="1" hangingPunct="1"/>
            <a:r>
              <a:rPr lang="en-GB" altLang="en-US" sz="1900" i="1" dirty="0"/>
              <a:t>HLEG on EOSC II</a:t>
            </a:r>
          </a:p>
          <a:p>
            <a:pPr marL="475489" lvl="1" indent="0" eaLnBrk="1" hangingPunct="1"/>
            <a:r>
              <a:rPr lang="en-GB" altLang="en-US" sz="1900" i="1" dirty="0"/>
              <a:t>HLEG on Indicators</a:t>
            </a:r>
          </a:p>
          <a:p>
            <a:pPr marL="475489" lvl="1" indent="0" eaLnBrk="1" hangingPunct="1"/>
            <a:r>
              <a:rPr lang="en-GB" altLang="en-US" sz="1900" i="1" dirty="0"/>
              <a:t>HLEG on FSC</a:t>
            </a:r>
            <a:endParaRPr lang="en-GB" altLang="en-US" sz="1900" dirty="0"/>
          </a:p>
        </p:txBody>
      </p:sp>
      <p:sp>
        <p:nvSpPr>
          <p:cNvPr id="31" name="Rectangle 53"/>
          <p:cNvSpPr/>
          <p:nvPr/>
        </p:nvSpPr>
        <p:spPr>
          <a:xfrm>
            <a:off x="3454401" y="4005082"/>
            <a:ext cx="5139048" cy="92019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lIns="95094" tIns="47547" rIns="95094" bIns="47547">
            <a:spAutoFit/>
          </a:bodyPr>
          <a:lstStyle/>
          <a:p>
            <a:pPr>
              <a:spcAft>
                <a:spcPts val="625"/>
              </a:spcAft>
              <a:defRPr/>
            </a:pPr>
            <a:r>
              <a:rPr lang="en-GB" sz="1600" b="1" dirty="0">
                <a:solidFill>
                  <a:schemeClr val="bg1"/>
                </a:solidFill>
              </a:rPr>
              <a:t>Wide input from stakeholders</a:t>
            </a:r>
          </a:p>
          <a:p>
            <a:pPr marL="178300" indent="-17830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bg1"/>
                </a:solidFill>
              </a:rPr>
              <a:t>Ad-hoc meetings and workshops</a:t>
            </a:r>
          </a:p>
          <a:p>
            <a:pPr marL="178300" indent="-17830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bg1"/>
                </a:solidFill>
              </a:rPr>
              <a:t>Communication with stakeholders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7" y="854227"/>
            <a:ext cx="2420636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63" y="832164"/>
            <a:ext cx="2325023" cy="251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urved Left Arrow 26"/>
          <p:cNvSpPr>
            <a:spLocks noChangeArrowheads="1"/>
          </p:cNvSpPr>
          <p:nvPr/>
        </p:nvSpPr>
        <p:spPr bwMode="auto">
          <a:xfrm flipH="1">
            <a:off x="2164503" y="1387499"/>
            <a:ext cx="1314135" cy="3206716"/>
          </a:xfrm>
          <a:prstGeom prst="curvedLeftArrow">
            <a:avLst>
              <a:gd name="adj1" fmla="val 62605"/>
              <a:gd name="adj2" fmla="val 117613"/>
              <a:gd name="adj3" fmla="val 25000"/>
            </a:avLst>
          </a:prstGeom>
          <a:solidFill>
            <a:srgbClr val="FFC000"/>
          </a:solidFill>
          <a:ln>
            <a:noFill/>
          </a:ln>
        </p:spPr>
        <p:txBody>
          <a:bodyPr lIns="95094" tIns="47547" rIns="95094" bIns="47547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63" y="4014229"/>
            <a:ext cx="2325023" cy="2675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Curved Left Arrow 26"/>
          <p:cNvSpPr>
            <a:spLocks noChangeArrowheads="1"/>
          </p:cNvSpPr>
          <p:nvPr/>
        </p:nvSpPr>
        <p:spPr bwMode="auto">
          <a:xfrm rot="10800000" flipH="1">
            <a:off x="8636017" y="1219203"/>
            <a:ext cx="1314135" cy="3206716"/>
          </a:xfrm>
          <a:prstGeom prst="curvedLeftArrow">
            <a:avLst>
              <a:gd name="adj1" fmla="val 62605"/>
              <a:gd name="adj2" fmla="val 117613"/>
              <a:gd name="adj3" fmla="val 25000"/>
            </a:avLst>
          </a:prstGeom>
          <a:solidFill>
            <a:srgbClr val="FFC000"/>
          </a:solidFill>
          <a:ln>
            <a:noFill/>
          </a:ln>
        </p:spPr>
        <p:txBody>
          <a:bodyPr lIns="95094" tIns="47547" rIns="95094" bIns="47547"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1 CuadroTexto"/>
          <p:cNvSpPr txBox="1"/>
          <p:nvPr/>
        </p:nvSpPr>
        <p:spPr>
          <a:xfrm>
            <a:off x="10972800" y="2971803"/>
            <a:ext cx="1016000" cy="342260"/>
          </a:xfrm>
          <a:prstGeom prst="rect">
            <a:avLst/>
          </a:prstGeom>
          <a:solidFill>
            <a:srgbClr val="C00000"/>
          </a:solidFill>
        </p:spPr>
        <p:txBody>
          <a:bodyPr wrap="square" lIns="95098" tIns="47548" rIns="95098" bIns="47548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REC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222252" y="6450115"/>
            <a:ext cx="1016000" cy="342260"/>
          </a:xfrm>
          <a:prstGeom prst="rect">
            <a:avLst/>
          </a:prstGeom>
          <a:solidFill>
            <a:srgbClr val="C00000"/>
          </a:solidFill>
        </p:spPr>
        <p:txBody>
          <a:bodyPr wrap="square" lIns="95098" tIns="47548" rIns="95098" bIns="47548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REC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11005472" y="6337987"/>
            <a:ext cx="1016000" cy="342260"/>
          </a:xfrm>
          <a:prstGeom prst="rect">
            <a:avLst/>
          </a:prstGeom>
          <a:solidFill>
            <a:srgbClr val="C00000"/>
          </a:solidFill>
        </p:spPr>
        <p:txBody>
          <a:bodyPr wrap="square" lIns="95098" tIns="47548" rIns="95098" bIns="47548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REC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101600" y="3014251"/>
            <a:ext cx="1016000" cy="342260"/>
          </a:xfrm>
          <a:prstGeom prst="rect">
            <a:avLst/>
          </a:prstGeom>
          <a:solidFill>
            <a:srgbClr val="C00000"/>
          </a:solidFill>
        </p:spPr>
        <p:txBody>
          <a:bodyPr wrap="square" lIns="95098" tIns="47548" rIns="95098" bIns="47548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REC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0224460" y="3957071"/>
            <a:ext cx="1878293" cy="342260"/>
          </a:xfrm>
          <a:prstGeom prst="rect">
            <a:avLst/>
          </a:prstGeom>
          <a:solidFill>
            <a:srgbClr val="C00000"/>
          </a:solidFill>
        </p:spPr>
        <p:txBody>
          <a:bodyPr wrap="square" lIns="95098" tIns="47548" rIns="95098" bIns="47548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149 Indicadores</a:t>
            </a:r>
          </a:p>
        </p:txBody>
      </p:sp>
    </p:spTree>
    <p:extLst>
      <p:ext uri="{BB962C8B-B14F-4D97-AF65-F5344CB8AC3E}">
        <p14:creationId xmlns:p14="http://schemas.microsoft.com/office/powerpoint/2010/main" val="424317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4" grpId="0" animBg="1"/>
      <p:bldP spid="8204" grpId="0" animBg="1"/>
      <p:bldP spid="31" grpId="0" animBg="1"/>
      <p:bldP spid="30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5" y="1162050"/>
            <a:ext cx="11938477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56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EU-OSPP (M2) (Sept 2018 – Sept 2020)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609600" y="1162053"/>
            <a:ext cx="10972800" cy="5405753"/>
          </a:xfrm>
        </p:spPr>
        <p:txBody>
          <a:bodyPr>
            <a:normAutofit lnSpcReduction="10000"/>
          </a:bodyPr>
          <a:lstStyle/>
          <a:p>
            <a:r>
              <a:rPr lang="es-ES" sz="4100" dirty="0" smtClean="0"/>
              <a:t>Comunicación, participación…(@</a:t>
            </a:r>
            <a:r>
              <a:rPr lang="es-ES" sz="4100" dirty="0" err="1"/>
              <a:t>euospp</a:t>
            </a:r>
            <a:r>
              <a:rPr lang="es-ES" sz="4100" dirty="0"/>
              <a:t>) </a:t>
            </a:r>
          </a:p>
          <a:p>
            <a:r>
              <a:rPr lang="es-ES" sz="4100" dirty="0" smtClean="0"/>
              <a:t>Cambio de </a:t>
            </a:r>
            <a:r>
              <a:rPr lang="es-ES" sz="4100" b="1" i="1" dirty="0" err="1" smtClean="0"/>
              <a:t>Declaration</a:t>
            </a:r>
            <a:r>
              <a:rPr lang="es-ES" sz="4100" b="1" i="1" dirty="0" smtClean="0"/>
              <a:t> </a:t>
            </a:r>
            <a:r>
              <a:rPr lang="es-ES" sz="4100" b="1" i="1" dirty="0" err="1"/>
              <a:t>mode</a:t>
            </a:r>
            <a:r>
              <a:rPr lang="es-ES" sz="4100" b="1" i="1" dirty="0"/>
              <a:t> </a:t>
            </a:r>
            <a:r>
              <a:rPr lang="es-ES" sz="4100" dirty="0" smtClean="0"/>
              <a:t>a </a:t>
            </a:r>
            <a:r>
              <a:rPr lang="es-ES" sz="4100" b="1" i="1" dirty="0" err="1" smtClean="0"/>
              <a:t>Implementation</a:t>
            </a:r>
            <a:r>
              <a:rPr lang="es-ES" sz="4100" b="1" i="1" dirty="0" smtClean="0"/>
              <a:t> </a:t>
            </a:r>
            <a:r>
              <a:rPr lang="es-ES" sz="4100" b="1" i="1" dirty="0" err="1"/>
              <a:t>mode</a:t>
            </a:r>
            <a:r>
              <a:rPr lang="es-ES" sz="4100" b="1" i="1" dirty="0"/>
              <a:t>. </a:t>
            </a:r>
          </a:p>
          <a:p>
            <a:pPr lvl="1">
              <a:buFont typeface="Wingdings"/>
              <a:buChar char="à"/>
            </a:pPr>
            <a:r>
              <a:rPr lang="es-ES" sz="3700" dirty="0" smtClean="0">
                <a:sym typeface="Wingdings" panose="05000000000000000000" pitchFamily="2" charset="2"/>
              </a:rPr>
              <a:t>de </a:t>
            </a:r>
            <a:r>
              <a:rPr lang="es-ES" sz="3700" dirty="0">
                <a:sym typeface="Wingdings" panose="05000000000000000000" pitchFamily="2" charset="2"/>
              </a:rPr>
              <a:t>REP&amp;REC </a:t>
            </a:r>
            <a:r>
              <a:rPr lang="es-ES" sz="3700" dirty="0" smtClean="0">
                <a:sym typeface="Wingdings" panose="05000000000000000000" pitchFamily="2" charset="2"/>
              </a:rPr>
              <a:t>a </a:t>
            </a:r>
            <a:r>
              <a:rPr lang="es-ES" sz="3700" b="1" dirty="0" err="1">
                <a:sym typeface="Wingdings" panose="05000000000000000000" pitchFamily="2" charset="2"/>
              </a:rPr>
              <a:t>PCIs</a:t>
            </a:r>
            <a:endParaRPr lang="es-ES" sz="3700" b="1" dirty="0">
              <a:sym typeface="Wingdings" panose="05000000000000000000" pitchFamily="2" charset="2"/>
            </a:endParaRPr>
          </a:p>
          <a:p>
            <a:pPr lvl="1">
              <a:buFont typeface="Wingdings"/>
              <a:buChar char="à"/>
            </a:pPr>
            <a:r>
              <a:rPr lang="es-ES" sz="3700" dirty="0" smtClean="0">
                <a:sym typeface="Wingdings" panose="05000000000000000000" pitchFamily="2" charset="2"/>
              </a:rPr>
              <a:t>de </a:t>
            </a:r>
            <a:r>
              <a:rPr lang="es-ES" sz="3700" dirty="0">
                <a:sym typeface="Wingdings" panose="05000000000000000000" pitchFamily="2" charset="2"/>
              </a:rPr>
              <a:t>#YAD </a:t>
            </a:r>
            <a:r>
              <a:rPr lang="es-ES" sz="3700" dirty="0" smtClean="0">
                <a:sym typeface="Wingdings" panose="05000000000000000000" pitchFamily="2" charset="2"/>
              </a:rPr>
              <a:t>a </a:t>
            </a:r>
            <a:r>
              <a:rPr lang="es-ES" sz="3700" dirty="0">
                <a:sym typeface="Wingdings" panose="05000000000000000000" pitchFamily="2" charset="2"/>
              </a:rPr>
              <a:t>#NPCI</a:t>
            </a:r>
          </a:p>
          <a:p>
            <a:r>
              <a:rPr lang="es-ES" sz="4100" dirty="0" smtClean="0">
                <a:sym typeface="Wingdings" panose="05000000000000000000" pitchFamily="2" charset="2"/>
              </a:rPr>
              <a:t>Mapear de proyectos que trabajan por la Open </a:t>
            </a:r>
            <a:r>
              <a:rPr lang="es-ES" sz="4100" dirty="0">
                <a:sym typeface="Wingdings" panose="05000000000000000000" pitchFamily="2" charset="2"/>
              </a:rPr>
              <a:t>Science (</a:t>
            </a:r>
            <a:r>
              <a:rPr lang="es-ES" sz="4100" dirty="0" err="1">
                <a:sym typeface="Wingdings" panose="05000000000000000000" pitchFamily="2" charset="2"/>
              </a:rPr>
              <a:t>eInfras</a:t>
            </a:r>
            <a:r>
              <a:rPr lang="es-ES" sz="4100" dirty="0">
                <a:sym typeface="Wingdings" panose="05000000000000000000" pitchFamily="2" charset="2"/>
              </a:rPr>
              <a:t>, SWAFS, etc.)</a:t>
            </a:r>
          </a:p>
          <a:p>
            <a:r>
              <a:rPr lang="en-US" sz="4100" b="1" dirty="0" err="1" smtClean="0">
                <a:sym typeface="Wingdings" panose="05000000000000000000" pitchFamily="2" charset="2"/>
              </a:rPr>
              <a:t>Alinear</a:t>
            </a:r>
            <a:r>
              <a:rPr lang="en-US" sz="4100" b="1" dirty="0" smtClean="0">
                <a:sym typeface="Wingdings" panose="05000000000000000000" pitchFamily="2" charset="2"/>
              </a:rPr>
              <a:t> </a:t>
            </a:r>
            <a:r>
              <a:rPr lang="en-US" sz="4100" b="1" dirty="0" err="1" smtClean="0">
                <a:sym typeface="Wingdings" panose="05000000000000000000" pitchFamily="2" charset="2"/>
              </a:rPr>
              <a:t>políticas</a:t>
            </a:r>
            <a:r>
              <a:rPr lang="en-US" sz="4100" b="1" dirty="0" smtClean="0">
                <a:sym typeface="Wingdings" panose="05000000000000000000" pitchFamily="2" charset="2"/>
              </a:rPr>
              <a:t> </a:t>
            </a:r>
            <a:r>
              <a:rPr lang="en-US" sz="4100" dirty="0" smtClean="0">
                <a:sym typeface="Wingdings" panose="05000000000000000000" pitchFamily="2" charset="2"/>
              </a:rPr>
              <a:t>entre </a:t>
            </a:r>
            <a:r>
              <a:rPr lang="en-US" sz="4100" dirty="0" err="1" smtClean="0">
                <a:sym typeface="Wingdings" panose="05000000000000000000" pitchFamily="2" charset="2"/>
              </a:rPr>
              <a:t>Estados</a:t>
            </a:r>
            <a:r>
              <a:rPr lang="en-US" sz="4100" dirty="0" smtClean="0">
                <a:sym typeface="Wingdings" panose="05000000000000000000" pitchFamily="2" charset="2"/>
              </a:rPr>
              <a:t> </a:t>
            </a:r>
            <a:r>
              <a:rPr lang="en-US" sz="4100" dirty="0" err="1" smtClean="0">
                <a:sym typeface="Wingdings" panose="05000000000000000000" pitchFamily="2" charset="2"/>
              </a:rPr>
              <a:t>miembros</a:t>
            </a:r>
            <a:r>
              <a:rPr lang="es-ES" sz="4100" b="1" dirty="0" smtClean="0">
                <a:sym typeface="Wingdings" panose="05000000000000000000" pitchFamily="2" charset="2"/>
              </a:rPr>
              <a:t> (MS) y </a:t>
            </a:r>
            <a:r>
              <a:rPr lang="es-ES" sz="4100" dirty="0" smtClean="0">
                <a:sym typeface="Wingdings" panose="05000000000000000000" pitchFamily="2" charset="2"/>
              </a:rPr>
              <a:t>entre </a:t>
            </a:r>
            <a:r>
              <a:rPr lang="es-ES" sz="4100" b="1" dirty="0" smtClean="0">
                <a:sym typeface="Wingdings" panose="05000000000000000000" pitchFamily="2" charset="2"/>
              </a:rPr>
              <a:t>MS-OSPP-Agenda</a:t>
            </a:r>
            <a:r>
              <a:rPr lang="es-ES" sz="4100" dirty="0" smtClean="0">
                <a:sym typeface="Wingdings" panose="05000000000000000000" pitchFamily="2" charset="2"/>
              </a:rPr>
              <a:t> EU de Open Science</a:t>
            </a:r>
            <a:endParaRPr lang="es-ES" sz="4100" dirty="0">
              <a:sym typeface="Wingdings" panose="05000000000000000000" pitchFamily="2" charset="2"/>
            </a:endParaRPr>
          </a:p>
          <a:p>
            <a:endParaRPr lang="es-ES" sz="41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sz="4100" dirty="0"/>
          </a:p>
        </p:txBody>
      </p:sp>
    </p:spTree>
    <p:extLst>
      <p:ext uri="{BB962C8B-B14F-4D97-AF65-F5344CB8AC3E}">
        <p14:creationId xmlns:p14="http://schemas.microsoft.com/office/powerpoint/2010/main" val="225387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182688" y="1171603"/>
            <a:ext cx="10369152" cy="5184576"/>
          </a:xfrm>
        </p:spPr>
        <p:txBody>
          <a:bodyPr>
            <a:normAutofit/>
          </a:bodyPr>
          <a:lstStyle/>
          <a:p>
            <a:r>
              <a:rPr lang="es-ES" sz="37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Open Science a “nivel acción” (</a:t>
            </a:r>
            <a:r>
              <a:rPr lang="es-ES" sz="3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práctica</a:t>
            </a:r>
            <a:r>
              <a:rPr lang="es-ES" sz="37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r>
              <a:rPr lang="es-ES" sz="3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Compromisos </a:t>
            </a:r>
            <a:r>
              <a:rPr lang="es-ES" sz="37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relacionados con los aspectos/retos de la Open Science</a:t>
            </a:r>
          </a:p>
          <a:p>
            <a:r>
              <a:rPr lang="es-ES" sz="37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Reales, </a:t>
            </a:r>
            <a:r>
              <a:rPr lang="es-ES" sz="3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realistas</a:t>
            </a:r>
            <a:r>
              <a:rPr lang="es-ES" sz="37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posibles, </a:t>
            </a:r>
            <a:r>
              <a:rPr lang="es-ES" sz="3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asequibles</a:t>
            </a:r>
            <a:r>
              <a:rPr lang="es-ES" sz="37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en un nivel donde el que propone tiene “</a:t>
            </a:r>
            <a:r>
              <a:rPr lang="es-ES" sz="37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jurisdicción</a:t>
            </a:r>
            <a:r>
              <a:rPr lang="es-ES" sz="37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r>
              <a:rPr lang="es-ES" sz="3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Efecto </a:t>
            </a:r>
            <a:r>
              <a:rPr lang="es-ES" sz="37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es-ES" sz="3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implementación real</a:t>
            </a:r>
          </a:p>
          <a:p>
            <a:r>
              <a:rPr lang="es-ES" sz="37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Responden a la pregunta:  </a:t>
            </a:r>
            <a:r>
              <a:rPr lang="es-ES" sz="37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¿Qué </a:t>
            </a:r>
            <a:r>
              <a:rPr lang="es-ES" sz="37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PUEDO </a:t>
            </a:r>
            <a:r>
              <a:rPr lang="es-ES" sz="37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hacer yo para hacer que la Open Science (aspecto) sea una realidad? </a:t>
            </a:r>
            <a:endParaRPr lang="es-ES" sz="37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 idx="4294967295"/>
          </p:nvPr>
        </p:nvSpPr>
        <p:spPr>
          <a:xfrm>
            <a:off x="527383" y="5"/>
            <a:ext cx="11521280" cy="981076"/>
          </a:xfrm>
        </p:spPr>
        <p:txBody>
          <a:bodyPr/>
          <a:lstStyle/>
          <a:p>
            <a:r>
              <a:rPr lang="es-ES" dirty="0" smtClean="0">
                <a:solidFill>
                  <a:schemeClr val="accent2"/>
                </a:solidFill>
              </a:rPr>
              <a:t>Necesitamos </a:t>
            </a:r>
            <a:r>
              <a:rPr lang="es-ES" dirty="0" err="1" smtClean="0">
                <a:solidFill>
                  <a:srgbClr val="C00000"/>
                </a:solidFill>
              </a:rPr>
              <a:t>PCIs</a:t>
            </a:r>
            <a:r>
              <a:rPr lang="es-ES" dirty="0" smtClean="0">
                <a:solidFill>
                  <a:srgbClr val="C00000"/>
                </a:solidFill>
              </a:rPr>
              <a:t>…</a:t>
            </a:r>
            <a:endParaRPr lang="es-E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8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Título"/>
          <p:cNvSpPr>
            <a:spLocks noGrp="1"/>
          </p:cNvSpPr>
          <p:nvPr>
            <p:ph type="title" idx="4294967295"/>
          </p:nvPr>
        </p:nvSpPr>
        <p:spPr>
          <a:xfrm>
            <a:off x="527383" y="3"/>
            <a:ext cx="11521280" cy="981076"/>
          </a:xfrm>
        </p:spPr>
        <p:txBody>
          <a:bodyPr/>
          <a:lstStyle/>
          <a:p>
            <a:r>
              <a:rPr lang="es-ES" dirty="0" err="1">
                <a:solidFill>
                  <a:srgbClr val="C00000"/>
                </a:solidFill>
              </a:rPr>
              <a:t>PCIs</a:t>
            </a:r>
            <a:r>
              <a:rPr lang="es-ES" dirty="0" smtClean="0"/>
              <a:t> ejemplo: </a:t>
            </a:r>
            <a:r>
              <a:rPr lang="es-ES" dirty="0" err="1" smtClean="0"/>
              <a:t>Member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r>
              <a:rPr lang="es-ES" dirty="0" smtClean="0"/>
              <a:t> (</a:t>
            </a:r>
            <a:r>
              <a:rPr lang="es-ES" dirty="0" smtClean="0">
                <a:solidFill>
                  <a:srgbClr val="C00000"/>
                </a:solidFill>
              </a:rPr>
              <a:t>FRANCIA</a:t>
            </a:r>
            <a:r>
              <a:rPr lang="es-ES" dirty="0" smtClean="0"/>
              <a:t>) </a:t>
            </a:r>
            <a:endParaRPr lang="es-ES" dirty="0"/>
          </a:p>
        </p:txBody>
      </p:sp>
      <p:pic>
        <p:nvPicPr>
          <p:cNvPr id="3" name="Espace réservé du contenu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8A202E45-1EBD-7B45-BC2B-2A060748F0BD}"/>
              </a:ext>
            </a:extLst>
          </p:cNvPr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924" y="981076"/>
            <a:ext cx="4126165" cy="5832112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108833" y="1379551"/>
            <a:ext cx="4742211" cy="485888"/>
          </a:xfrm>
          <a:prstGeom prst="rect">
            <a:avLst/>
          </a:prstGeom>
          <a:solidFill>
            <a:schemeClr val="bg1"/>
          </a:solidFill>
        </p:spPr>
        <p:txBody>
          <a:bodyPr wrap="none" lIns="95098" tIns="47548" rIns="95098" bIns="47548">
            <a:spAutoFit/>
          </a:bodyPr>
          <a:lstStyle/>
          <a:p>
            <a:r>
              <a:rPr lang="fr-FR" sz="2500" dirty="0">
                <a:hlinkClick r:id="rId3"/>
              </a:rPr>
              <a:t>http://www.ouvrirlascience.fr</a:t>
            </a:r>
            <a:r>
              <a:rPr lang="fr-FR" sz="2500" dirty="0"/>
              <a:t> </a:t>
            </a:r>
            <a:endParaRPr lang="es-ES" sz="2500" dirty="0"/>
          </a:p>
        </p:txBody>
      </p:sp>
      <p:sp>
        <p:nvSpPr>
          <p:cNvPr id="5" name="4 Rectángulo"/>
          <p:cNvSpPr/>
          <p:nvPr/>
        </p:nvSpPr>
        <p:spPr>
          <a:xfrm>
            <a:off x="527385" y="5050994"/>
            <a:ext cx="7000619" cy="1250187"/>
          </a:xfrm>
          <a:prstGeom prst="rect">
            <a:avLst/>
          </a:prstGeom>
        </p:spPr>
        <p:txBody>
          <a:bodyPr wrap="square" lIns="95098" tIns="47548" rIns="95098" bIns="47548">
            <a:spAutoFit/>
          </a:bodyPr>
          <a:lstStyle/>
          <a:p>
            <a:r>
              <a:rPr lang="es-ES" sz="2500" b="1" dirty="0" smtClean="0">
                <a:solidFill>
                  <a:schemeClr val="bg2">
                    <a:lumMod val="50000"/>
                  </a:schemeClr>
                </a:solidFill>
              </a:rPr>
              <a:t>Tercer </a:t>
            </a:r>
            <a:r>
              <a:rPr lang="es-ES" sz="2500" b="1" dirty="0" smtClean="0">
                <a:solidFill>
                  <a:srgbClr val="C00000"/>
                </a:solidFill>
              </a:rPr>
              <a:t>compromiso</a:t>
            </a:r>
            <a:r>
              <a:rPr lang="es-ES" sz="2500" b="1" dirty="0" smtClean="0">
                <a:solidFill>
                  <a:schemeClr val="bg2">
                    <a:lumMod val="50000"/>
                  </a:schemeClr>
                </a:solidFill>
              </a:rPr>
              <a:t>: ser parte de la dinámica sostenible, Europea e Internacional, en Open Science</a:t>
            </a:r>
            <a:endParaRPr lang="es-ES" sz="2500" dirty="0"/>
          </a:p>
        </p:txBody>
      </p:sp>
      <p:sp>
        <p:nvSpPr>
          <p:cNvPr id="6" name="5 Rectángulo"/>
          <p:cNvSpPr/>
          <p:nvPr/>
        </p:nvSpPr>
        <p:spPr>
          <a:xfrm>
            <a:off x="527382" y="3417103"/>
            <a:ext cx="6833539" cy="1250187"/>
          </a:xfrm>
          <a:prstGeom prst="rect">
            <a:avLst/>
          </a:prstGeom>
        </p:spPr>
        <p:txBody>
          <a:bodyPr wrap="square" lIns="95098" tIns="47548" rIns="95098" bIns="47548">
            <a:spAutoFit/>
          </a:bodyPr>
          <a:lstStyle/>
          <a:p>
            <a:r>
              <a:rPr lang="en-GB" sz="2500" b="1" dirty="0" smtClean="0">
                <a:solidFill>
                  <a:schemeClr val="bg2">
                    <a:lumMod val="50000"/>
                  </a:schemeClr>
                </a:solidFill>
              </a:rPr>
              <a:t>Segundo </a:t>
            </a:r>
            <a:r>
              <a:rPr lang="es-ES" sz="2500" b="1" dirty="0" smtClean="0">
                <a:solidFill>
                  <a:srgbClr val="C00000"/>
                </a:solidFill>
              </a:rPr>
              <a:t>compromiso</a:t>
            </a:r>
            <a:r>
              <a:rPr lang="en-GB" sz="2500" b="1" dirty="0" smtClean="0">
                <a:solidFill>
                  <a:srgbClr val="C00000"/>
                </a:solidFill>
              </a:rPr>
              <a:t> </a:t>
            </a:r>
            <a:r>
              <a:rPr lang="en-GB" sz="2500" b="1" dirty="0" smtClean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s-ES" sz="2500" b="1" dirty="0" smtClean="0">
                <a:solidFill>
                  <a:schemeClr val="bg2">
                    <a:lumMod val="50000"/>
                  </a:schemeClr>
                </a:solidFill>
              </a:rPr>
              <a:t>estructurar los datos de investigación y hacerlos disponibles a través del acceso abierto</a:t>
            </a:r>
            <a:endParaRPr lang="es-ES" sz="2500" dirty="0"/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EF182B29-BC35-5046-98E9-426C7425FCEA}"/>
              </a:ext>
            </a:extLst>
          </p:cNvPr>
          <p:cNvSpPr>
            <a:spLocks noGrp="1"/>
          </p:cNvSpPr>
          <p:nvPr/>
        </p:nvSpPr>
        <p:spPr>
          <a:xfrm>
            <a:off x="527387" y="1996440"/>
            <a:ext cx="7000617" cy="1295400"/>
          </a:xfrm>
          <a:prstGeom prst="rect">
            <a:avLst/>
          </a:prstGeom>
        </p:spPr>
        <p:txBody>
          <a:bodyPr vert="horz" lIns="95098" tIns="47548" rIns="95098" bIns="475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500" b="1" dirty="0" smtClean="0">
                <a:solidFill>
                  <a:schemeClr val="bg2">
                    <a:lumMod val="50000"/>
                  </a:schemeClr>
                </a:solidFill>
              </a:rPr>
              <a:t>Primer </a:t>
            </a:r>
            <a:r>
              <a:rPr lang="es-ES" sz="2500" b="1" dirty="0" smtClean="0">
                <a:solidFill>
                  <a:srgbClr val="C00000"/>
                </a:solidFill>
              </a:rPr>
              <a:t>compromiso</a:t>
            </a:r>
            <a:r>
              <a:rPr lang="es-ES" sz="2500" b="1" dirty="0" smtClean="0">
                <a:solidFill>
                  <a:schemeClr val="bg2">
                    <a:lumMod val="50000"/>
                  </a:schemeClr>
                </a:solidFill>
              </a:rPr>
              <a:t>: generalizar el acceso abierto (OA) a las publicaciones</a:t>
            </a:r>
            <a:endParaRPr lang="es-ES" sz="25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6 Título"/>
          <p:cNvSpPr>
            <a:spLocks noGrp="1"/>
          </p:cNvSpPr>
          <p:nvPr>
            <p:ph type="title" idx="4294967295"/>
          </p:nvPr>
        </p:nvSpPr>
        <p:spPr>
          <a:xfrm>
            <a:off x="527381" y="1"/>
            <a:ext cx="11521280" cy="981075"/>
          </a:xfrm>
        </p:spPr>
        <p:txBody>
          <a:bodyPr/>
          <a:lstStyle/>
          <a:p>
            <a:r>
              <a:rPr lang="es-ES" dirty="0" err="1">
                <a:solidFill>
                  <a:srgbClr val="C00000"/>
                </a:solidFill>
              </a:rPr>
              <a:t>PCIs</a:t>
            </a:r>
            <a:r>
              <a:rPr lang="es-ES" dirty="0" smtClean="0"/>
              <a:t> ejemplo: </a:t>
            </a:r>
            <a:r>
              <a:rPr lang="es-ES" dirty="0" err="1" smtClean="0"/>
              <a:t>RPOs</a:t>
            </a:r>
            <a:r>
              <a:rPr lang="es-ES" dirty="0" smtClean="0"/>
              <a:t> y Bibliotecas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968157" y="495188"/>
            <a:ext cx="4473164" cy="485888"/>
          </a:xfrm>
          <a:prstGeom prst="rect">
            <a:avLst/>
          </a:prstGeom>
        </p:spPr>
        <p:txBody>
          <a:bodyPr wrap="none" lIns="95098" tIns="47548" rIns="95098" bIns="47548">
            <a:spAutoFit/>
          </a:bodyPr>
          <a:lstStyle/>
          <a:p>
            <a:r>
              <a:rPr lang="en-US" sz="2500" dirty="0">
                <a:hlinkClick r:id="rId2"/>
              </a:rPr>
              <a:t>https://universityjournals.eu</a:t>
            </a:r>
            <a:endParaRPr lang="es-ES" sz="25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38" y="1269505"/>
            <a:ext cx="4358567" cy="225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rcRect t="12558" b="12558"/>
          <a:stretch>
            <a:fillRect/>
          </a:stretch>
        </p:blipFill>
        <p:spPr>
          <a:xfrm>
            <a:off x="5483079" y="2102036"/>
            <a:ext cx="6708921" cy="2841253"/>
          </a:xfrm>
          <a:prstGeom prst="rect">
            <a:avLst/>
          </a:prstGeom>
        </p:spPr>
      </p:pic>
      <p:pic>
        <p:nvPicPr>
          <p:cNvPr id="11" name="Content Placeholder 7"/>
          <p:cNvPicPr>
            <a:picLocks noChangeAspect="1"/>
          </p:cNvPicPr>
          <p:nvPr/>
        </p:nvPicPr>
        <p:blipFill rotWithShape="1">
          <a:blip r:embed="rId5"/>
          <a:srcRect t="-20687" b="-14723"/>
          <a:stretch/>
        </p:blipFill>
        <p:spPr>
          <a:xfrm>
            <a:off x="110157" y="4164501"/>
            <a:ext cx="6122930" cy="28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180594"/>
            <a:ext cx="9525000" cy="381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844801" y="1447812"/>
            <a:ext cx="4186787" cy="461665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r>
              <a:rPr lang="es-ES" sz="2400" dirty="0">
                <a:hlinkClick r:id="rId3"/>
              </a:rPr>
              <a:t>https://www.coalition-s.org</a:t>
            </a:r>
            <a:r>
              <a:rPr lang="es-ES" sz="2400" dirty="0"/>
              <a:t> </a:t>
            </a:r>
          </a:p>
        </p:txBody>
      </p:sp>
      <p:sp>
        <p:nvSpPr>
          <p:cNvPr id="8" name="AutoShape 6" descr="Image result for 1st"/>
          <p:cNvSpPr>
            <a:spLocks noChangeAspect="1" noChangeArrowheads="1"/>
          </p:cNvSpPr>
          <p:nvPr/>
        </p:nvSpPr>
        <p:spPr bwMode="auto">
          <a:xfrm>
            <a:off x="207433" y="-144461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8" descr="Image result for 1st"/>
          <p:cNvSpPr>
            <a:spLocks noChangeAspect="1" noChangeArrowheads="1"/>
          </p:cNvSpPr>
          <p:nvPr/>
        </p:nvSpPr>
        <p:spPr bwMode="auto">
          <a:xfrm>
            <a:off x="410633" y="794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11" name="10 Grupo"/>
          <p:cNvGrpSpPr/>
          <p:nvPr/>
        </p:nvGrpSpPr>
        <p:grpSpPr>
          <a:xfrm>
            <a:off x="8534406" y="4653136"/>
            <a:ext cx="3612025" cy="2204864"/>
            <a:chOff x="6400800" y="4476750"/>
            <a:chExt cx="3156118" cy="2381250"/>
          </a:xfrm>
        </p:grpSpPr>
        <p:pic>
          <p:nvPicPr>
            <p:cNvPr id="1034" name="Picture 10" descr="Image result for 1s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476750"/>
              <a:ext cx="2381250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7643666" y="5705858"/>
              <a:ext cx="1913252" cy="56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PCI</a:t>
              </a:r>
            </a:p>
          </p:txBody>
        </p:sp>
      </p:grpSp>
      <p:sp>
        <p:nvSpPr>
          <p:cNvPr id="13" name="6 Título"/>
          <p:cNvSpPr>
            <a:spLocks noGrp="1"/>
          </p:cNvSpPr>
          <p:nvPr>
            <p:ph type="title" idx="4294967295"/>
          </p:nvPr>
        </p:nvSpPr>
        <p:spPr>
          <a:xfrm>
            <a:off x="527381" y="1"/>
            <a:ext cx="11521280" cy="981075"/>
          </a:xfrm>
        </p:spPr>
        <p:txBody>
          <a:bodyPr/>
          <a:lstStyle/>
          <a:p>
            <a:r>
              <a:rPr lang="es-ES" dirty="0" err="1">
                <a:solidFill>
                  <a:srgbClr val="C00000"/>
                </a:solidFill>
              </a:rPr>
              <a:t>PCIs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smtClean="0"/>
              <a:t>ejemplo: Agencias de Financiación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03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17478"/>
            <a:ext cx="10972800" cy="1320800"/>
          </a:xfrm>
        </p:spPr>
        <p:txBody>
          <a:bodyPr/>
          <a:lstStyle/>
          <a:p>
            <a:r>
              <a:rPr lang="es-ES" dirty="0" err="1" smtClean="0"/>
              <a:t>PlanS</a:t>
            </a:r>
            <a:r>
              <a:rPr lang="es-ES" dirty="0" smtClean="0"/>
              <a:t>	 - Principios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294284"/>
            <a:ext cx="11582400" cy="5373216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s-ES" sz="2200" dirty="0" smtClean="0">
                <a:solidFill>
                  <a:schemeClr val="accent4"/>
                </a:solidFill>
              </a:rPr>
              <a:t>Derechos conservados por los autores. Publicación bajo una licencia abierta como </a:t>
            </a:r>
            <a:r>
              <a:rPr lang="es-ES" sz="2200" dirty="0" err="1" smtClean="0">
                <a:solidFill>
                  <a:schemeClr val="accent4"/>
                </a:solidFill>
              </a:rPr>
              <a:t>Creative</a:t>
            </a:r>
            <a:r>
              <a:rPr lang="es-ES" sz="2200" dirty="0" smtClean="0">
                <a:solidFill>
                  <a:schemeClr val="accent4"/>
                </a:solidFill>
              </a:rPr>
              <a:t> </a:t>
            </a:r>
            <a:r>
              <a:rPr lang="es-ES" sz="2200" dirty="0" err="1" smtClean="0">
                <a:solidFill>
                  <a:schemeClr val="accent4"/>
                </a:solidFill>
              </a:rPr>
              <a:t>Commons</a:t>
            </a:r>
            <a:r>
              <a:rPr lang="es-ES" sz="2200" dirty="0" smtClean="0">
                <a:solidFill>
                  <a:schemeClr val="accent4"/>
                </a:solidFill>
              </a:rPr>
              <a:t>;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sz="2200" dirty="0" smtClean="0">
                <a:solidFill>
                  <a:schemeClr val="accent4"/>
                </a:solidFill>
              </a:rPr>
              <a:t>Los miembros de la coalición deben establecer criterios y requisitos sólidos para las revistas y plataformas de acceso abierto 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sz="2200" dirty="0" smtClean="0">
                <a:solidFill>
                  <a:schemeClr val="accent4"/>
                </a:solidFill>
              </a:rPr>
              <a:t>También deberían ofrecer incentivos para la creación de revistas y plataformas de acceso abierto compatibles, si aún no existen;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sz="2200" dirty="0" err="1" smtClean="0">
                <a:solidFill>
                  <a:schemeClr val="accent4"/>
                </a:solidFill>
              </a:rPr>
              <a:t>APCs</a:t>
            </a:r>
            <a:r>
              <a:rPr lang="es-ES" sz="2200" dirty="0" smtClean="0">
                <a:solidFill>
                  <a:schemeClr val="accent4"/>
                </a:solidFill>
              </a:rPr>
              <a:t> deben ser sufragadas por los financiadores o las universidades, no por investigadores individuales;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sz="2200" dirty="0" smtClean="0">
                <a:solidFill>
                  <a:schemeClr val="accent4"/>
                </a:solidFill>
              </a:rPr>
              <a:t>Dichas tasas de publicación deben ser estandarizadas y limitadas;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es-ES" sz="2200" dirty="0">
                <a:solidFill>
                  <a:schemeClr val="accent4"/>
                </a:solidFill>
              </a:rPr>
              <a:t>Universidades y RPO+ bibliotecas deben alinear sus políticas y estrategias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es-ES" sz="2200" dirty="0">
                <a:solidFill>
                  <a:schemeClr val="accent4"/>
                </a:solidFill>
              </a:rPr>
              <a:t>Para los libros y monografías, el plazo podrá ampliarse más allá de 2020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es-ES" sz="2200" dirty="0">
                <a:solidFill>
                  <a:schemeClr val="accent4"/>
                </a:solidFill>
              </a:rPr>
              <a:t>Reconocer la importancia de archivos y repositorios 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es-ES" sz="2200" dirty="0">
                <a:solidFill>
                  <a:schemeClr val="accent4"/>
                </a:solidFill>
              </a:rPr>
              <a:t>Las revistas híbridas de acceso abierto no cumplen con el principio clave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es-ES" sz="2200" dirty="0">
                <a:solidFill>
                  <a:schemeClr val="accent4"/>
                </a:solidFill>
              </a:rPr>
              <a:t>Los miembros de la </a:t>
            </a:r>
            <a:r>
              <a:rPr lang="es-ES" sz="2200" dirty="0" err="1">
                <a:solidFill>
                  <a:schemeClr val="accent4"/>
                </a:solidFill>
              </a:rPr>
              <a:t>coaliciónS</a:t>
            </a:r>
            <a:r>
              <a:rPr lang="es-ES" sz="2200" dirty="0">
                <a:solidFill>
                  <a:schemeClr val="accent4"/>
                </a:solidFill>
              </a:rPr>
              <a:t> deben supervisar y sancionar el cumplimiento </a:t>
            </a:r>
            <a:r>
              <a:rPr lang="es-ES" sz="2200" dirty="0" smtClean="0">
                <a:solidFill>
                  <a:schemeClr val="accent4"/>
                </a:solidFill>
              </a:rPr>
              <a:t>del Plan</a:t>
            </a:r>
            <a:endParaRPr lang="es-ES" sz="2200" dirty="0">
              <a:solidFill>
                <a:schemeClr val="accent4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endParaRPr lang="es-ES" sz="2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5" y="1162050"/>
            <a:ext cx="11938477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02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t="-3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09800" y="1924050"/>
            <a:ext cx="9829800" cy="4832088"/>
          </a:xfrm>
          <a:prstGeom prst="rect">
            <a:avLst/>
          </a:prstGeom>
          <a:solidFill>
            <a:schemeClr val="bg1"/>
          </a:solidFill>
        </p:spPr>
        <p:txBody>
          <a:bodyPr wrap="square" lIns="91432" tIns="45718" rIns="91432" bIns="45718" rtlCol="0">
            <a:spAutoFit/>
          </a:bodyPr>
          <a:lstStyle/>
          <a:p>
            <a:pPr marL="571444" indent="-571444">
              <a:buBlip>
                <a:blip r:embed="rId3"/>
              </a:buBlip>
            </a:pPr>
            <a:r>
              <a:rPr lang="es-ES" sz="2800" b="1" dirty="0"/>
              <a:t>Contexto: </a:t>
            </a:r>
          </a:p>
          <a:p>
            <a:pPr marL="1028598" lvl="1" indent="-571444">
              <a:buFont typeface="Arial" panose="020B0604020202020204" pitchFamily="34" charset="0"/>
              <a:buChar char="•"/>
            </a:pPr>
            <a:r>
              <a:rPr lang="es-ES" sz="2800" dirty="0"/>
              <a:t>Europa, financiación de la investigación.</a:t>
            </a:r>
          </a:p>
          <a:p>
            <a:pPr marL="1028598" lvl="1" indent="-571444">
              <a:buFont typeface="Arial" panose="020B0604020202020204" pitchFamily="34" charset="0"/>
              <a:buChar char="•"/>
            </a:pPr>
            <a:r>
              <a:rPr lang="es-ES" sz="2800" dirty="0"/>
              <a:t>Open Science and RRI: Un cambio complejo</a:t>
            </a:r>
          </a:p>
          <a:p>
            <a:pPr marL="571444" indent="-571444">
              <a:buBlip>
                <a:blip r:embed="rId3"/>
              </a:buBlip>
            </a:pPr>
            <a:r>
              <a:rPr lang="es-ES" sz="2800" b="1" dirty="0" smtClean="0"/>
              <a:t>Qué </a:t>
            </a:r>
            <a:r>
              <a:rPr lang="es-ES" sz="2800" b="1" dirty="0"/>
              <a:t>está pasando: </a:t>
            </a:r>
          </a:p>
          <a:p>
            <a:pPr marL="1028598" lvl="1" indent="-571444">
              <a:buFont typeface="Arial" panose="020B0604020202020204" pitchFamily="34" charset="0"/>
              <a:buChar char="•"/>
            </a:pPr>
            <a:r>
              <a:rPr lang="es-ES" sz="2800" dirty="0"/>
              <a:t>OSPP: no 4 Bs… compromisos prácticos de implementación (OSPP) </a:t>
            </a:r>
          </a:p>
          <a:p>
            <a:pPr marL="1028598" lvl="1" indent="-571444">
              <a:buFont typeface="Arial" panose="020B0604020202020204" pitchFamily="34" charset="0"/>
              <a:buChar char="•"/>
            </a:pPr>
            <a:r>
              <a:rPr lang="es-ES" sz="2800" dirty="0" err="1"/>
              <a:t>planS</a:t>
            </a:r>
            <a:r>
              <a:rPr lang="es-ES" sz="2800" dirty="0"/>
              <a:t>: “</a:t>
            </a:r>
            <a:r>
              <a:rPr lang="es-ES" sz="2800" dirty="0" err="1"/>
              <a:t>OpenAccess</a:t>
            </a:r>
            <a:r>
              <a:rPr lang="es-ES" sz="2800" dirty="0"/>
              <a:t>” otra </a:t>
            </a:r>
            <a:r>
              <a:rPr lang="es-ES" sz="2800" dirty="0" smtClean="0"/>
              <a:t>vez</a:t>
            </a:r>
          </a:p>
          <a:p>
            <a:pPr marL="1028598" lvl="1" indent="-571444">
              <a:buFont typeface="Arial" panose="020B0604020202020204" pitchFamily="34" charset="0"/>
              <a:buChar char="•"/>
            </a:pPr>
            <a:r>
              <a:rPr lang="es-ES" sz="2800" dirty="0" smtClean="0"/>
              <a:t>¿Y en España?</a:t>
            </a:r>
            <a:endParaRPr lang="es-ES" sz="2800" dirty="0"/>
          </a:p>
          <a:p>
            <a:pPr marL="457155" indent="-457155">
              <a:buBlip>
                <a:blip r:embed="rId3"/>
              </a:buBlip>
            </a:pPr>
            <a:r>
              <a:rPr lang="es-ES" sz="2800" b="1" dirty="0"/>
              <a:t>¿Y las bibliotecas?: </a:t>
            </a:r>
          </a:p>
          <a:p>
            <a:pPr marL="1028598" lvl="1" indent="-571444">
              <a:buFont typeface="Arial" panose="020B0604020202020204" pitchFamily="34" charset="0"/>
              <a:buChar char="•"/>
            </a:pPr>
            <a:r>
              <a:rPr lang="es-ES" sz="2800" dirty="0"/>
              <a:t>Todos queremos </a:t>
            </a:r>
            <a:r>
              <a:rPr lang="es-ES" sz="2800" dirty="0" smtClean="0"/>
              <a:t>más…</a:t>
            </a:r>
            <a:endParaRPr lang="es-ES" sz="2800" dirty="0"/>
          </a:p>
          <a:p>
            <a:pPr marL="1028598" lvl="1" indent="-571444">
              <a:buFont typeface="Arial" panose="020B0604020202020204" pitchFamily="34" charset="0"/>
              <a:buChar char="•"/>
            </a:pPr>
            <a:r>
              <a:rPr lang="es-ES" sz="2800" dirty="0"/>
              <a:t>El reto de los datos y el despotismo ilustrado.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5517553"/>
            <a:ext cx="1325563" cy="10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40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¿Y en España?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52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47595" y="188642"/>
            <a:ext cx="9217024" cy="725487"/>
          </a:xfrm>
        </p:spPr>
        <p:txBody>
          <a:bodyPr/>
          <a:lstStyle/>
          <a:p>
            <a:r>
              <a:rPr lang="es-ES" dirty="0" smtClean="0"/>
              <a:t>España: plan estatal I+D 2017-2020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2481198"/>
            <a:ext cx="12431780" cy="438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927648" y="1371931"/>
            <a:ext cx="8934152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b="1" dirty="0">
                <a:hlinkClick r:id="rId3"/>
              </a:rPr>
              <a:t>http://www.idi.mineco.gob.es/stfls/MICINN/Prensa/FICHEROS/2018/PlanEstatalIDI.pdf</a:t>
            </a:r>
            <a:r>
              <a:rPr lang="en-US" sz="2100" b="1" dirty="0"/>
              <a:t> </a:t>
            </a:r>
          </a:p>
        </p:txBody>
      </p:sp>
      <p:cxnSp>
        <p:nvCxnSpPr>
          <p:cNvPr id="5" name="4 Conector recto"/>
          <p:cNvCxnSpPr/>
          <p:nvPr/>
        </p:nvCxnSpPr>
        <p:spPr bwMode="auto">
          <a:xfrm>
            <a:off x="7394724" y="4965171"/>
            <a:ext cx="441649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6 Conector recto"/>
          <p:cNvCxnSpPr/>
          <p:nvPr/>
        </p:nvCxnSpPr>
        <p:spPr bwMode="auto">
          <a:xfrm>
            <a:off x="1295467" y="5253203"/>
            <a:ext cx="518457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9 Conector recto"/>
          <p:cNvCxnSpPr/>
          <p:nvPr/>
        </p:nvCxnSpPr>
        <p:spPr bwMode="auto">
          <a:xfrm>
            <a:off x="4847861" y="3500967"/>
            <a:ext cx="701393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7 Conector recto"/>
          <p:cNvCxnSpPr/>
          <p:nvPr/>
        </p:nvCxnSpPr>
        <p:spPr bwMode="auto">
          <a:xfrm>
            <a:off x="1365702" y="3813043"/>
            <a:ext cx="136992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63784"/>
            <a:ext cx="1728192" cy="240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7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60421" y="188641"/>
            <a:ext cx="7807163" cy="725487"/>
          </a:xfrm>
        </p:spPr>
        <p:txBody>
          <a:bodyPr/>
          <a:lstStyle/>
          <a:p>
            <a:r>
              <a:rPr lang="es-ES" dirty="0" smtClean="0"/>
              <a:t>Nuevos tiempos para OA: “choque de trenes”</a:t>
            </a:r>
            <a:endParaRPr lang="en-US" dirty="0"/>
          </a:p>
        </p:txBody>
      </p:sp>
      <p:pic>
        <p:nvPicPr>
          <p:cNvPr id="4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485116" cy="70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-180816" y="1772817"/>
            <a:ext cx="3941237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29" y="1059317"/>
            <a:ext cx="6865800" cy="574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92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España (</a:t>
            </a:r>
            <a:r>
              <a:rPr lang="es-ES" dirty="0" smtClean="0">
                <a:solidFill>
                  <a:srgbClr val="C00000"/>
                </a:solidFill>
              </a:rPr>
              <a:t>21/09/18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316765"/>
            <a:ext cx="6003251" cy="427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4504"/>
            <a:ext cx="5664629" cy="65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 bwMode="auto">
          <a:xfrm>
            <a:off x="6576054" y="5949280"/>
            <a:ext cx="3360373" cy="2880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marL="457189" indent="-457189" defTabSz="121917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endParaRPr lang="es-ES" sz="2700">
              <a:latin typeface="Trebuchet MS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15351" y="6093296"/>
            <a:ext cx="1851655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s-ES" sz="2100" b="1" dirty="0">
                <a:hlinkClick r:id="rId4"/>
              </a:rPr>
              <a:t>Descargar </a:t>
            </a:r>
            <a:r>
              <a:rPr lang="es-ES" sz="2100" b="1" dirty="0" err="1">
                <a:hlinkClick r:id="rId4"/>
              </a:rPr>
              <a:t>ppt</a:t>
            </a:r>
            <a:r>
              <a:rPr lang="es-ES" sz="21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365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74" y="-35267"/>
            <a:ext cx="9890687" cy="689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Elipse"/>
          <p:cNvSpPr/>
          <p:nvPr/>
        </p:nvSpPr>
        <p:spPr bwMode="auto">
          <a:xfrm>
            <a:off x="6480043" y="2180861"/>
            <a:ext cx="1879509" cy="6720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marL="457189" indent="-457189" defTabSz="121917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endParaRPr lang="es-ES" sz="2700">
              <a:latin typeface="Trebuchet MS" pitchFamily="34" charset="0"/>
            </a:endParaRPr>
          </a:p>
        </p:txBody>
      </p:sp>
      <p:sp>
        <p:nvSpPr>
          <p:cNvPr id="10" name="9 Elipse"/>
          <p:cNvSpPr/>
          <p:nvPr/>
        </p:nvSpPr>
        <p:spPr bwMode="auto">
          <a:xfrm>
            <a:off x="8359552" y="2168677"/>
            <a:ext cx="1879509" cy="6720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marL="457189" indent="-457189" defTabSz="121917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endParaRPr lang="es-ES" sz="270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67" y="1759744"/>
            <a:ext cx="9737316" cy="509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5" y="0"/>
            <a:ext cx="101219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965200"/>
            <a:ext cx="12233631" cy="83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lipse"/>
          <p:cNvSpPr/>
          <p:nvPr/>
        </p:nvSpPr>
        <p:spPr bwMode="auto">
          <a:xfrm>
            <a:off x="9936427" y="1044972"/>
            <a:ext cx="1879509" cy="6720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marL="457189" indent="-457189" defTabSz="121917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endParaRPr lang="es-ES" sz="2700">
              <a:latin typeface="Trebuchet MS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48683" y="3500967"/>
            <a:ext cx="2784309" cy="10002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s-ES" dirty="0" smtClean="0">
                <a:solidFill>
                  <a:srgbClr val="C00000"/>
                </a:solidFill>
              </a:rPr>
              <a:t>COS: Comisión de Open Science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(Marzo 2019)</a:t>
            </a:r>
            <a:endParaRPr lang="es-E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3424DBE-613A-497E-AA9F-7970343C3F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27915" y="2180862"/>
            <a:ext cx="6529917" cy="4034724"/>
          </a:xfrm>
        </p:spPr>
        <p:txBody>
          <a:bodyPr/>
          <a:lstStyle/>
          <a:p>
            <a:r>
              <a:rPr lang="es-ES" sz="2900" i="1" dirty="0">
                <a:solidFill>
                  <a:schemeClr val="tx1"/>
                </a:solidFill>
              </a:rPr>
              <a:t>Las universidades españolas han de </a:t>
            </a:r>
            <a:r>
              <a:rPr lang="es-ES" sz="2900" b="1" i="1" dirty="0">
                <a:solidFill>
                  <a:schemeClr val="tx1"/>
                </a:solidFill>
              </a:rPr>
              <a:t>hacer suyos </a:t>
            </a:r>
            <a:r>
              <a:rPr lang="es-ES" sz="2900" i="1" dirty="0">
                <a:solidFill>
                  <a:schemeClr val="tx1"/>
                </a:solidFill>
              </a:rPr>
              <a:t>los ocho </a:t>
            </a:r>
            <a:r>
              <a:rPr lang="es-ES" sz="2900" b="1" i="1" dirty="0">
                <a:solidFill>
                  <a:schemeClr val="tx1"/>
                </a:solidFill>
              </a:rPr>
              <a:t>pilares</a:t>
            </a:r>
            <a:r>
              <a:rPr lang="es-ES" sz="2900" i="1" dirty="0">
                <a:solidFill>
                  <a:schemeClr val="tx1"/>
                </a:solidFill>
              </a:rPr>
              <a:t> de la Agenda Europea de la Open Science e iniciar una profunda </a:t>
            </a:r>
            <a:r>
              <a:rPr lang="es-ES" sz="2900" b="1" i="1" dirty="0">
                <a:solidFill>
                  <a:schemeClr val="tx1"/>
                </a:solidFill>
              </a:rPr>
              <a:t>reflexión</a:t>
            </a:r>
            <a:r>
              <a:rPr lang="es-ES" sz="2900" i="1" dirty="0">
                <a:solidFill>
                  <a:schemeClr val="tx1"/>
                </a:solidFill>
              </a:rPr>
              <a:t> sobre las distintas </a:t>
            </a:r>
            <a:r>
              <a:rPr lang="es-ES" sz="2900" b="1" i="1" dirty="0">
                <a:solidFill>
                  <a:schemeClr val="tx1"/>
                </a:solidFill>
              </a:rPr>
              <a:t>recomendaciones</a:t>
            </a:r>
            <a:r>
              <a:rPr lang="es-ES" sz="2900" i="1" dirty="0">
                <a:solidFill>
                  <a:schemeClr val="tx1"/>
                </a:solidFill>
              </a:rPr>
              <a:t> que la Open Science </a:t>
            </a:r>
            <a:r>
              <a:rPr lang="es-ES" sz="2900" i="1" dirty="0" err="1">
                <a:solidFill>
                  <a:schemeClr val="tx1"/>
                </a:solidFill>
              </a:rPr>
              <a:t>Policy</a:t>
            </a:r>
            <a:r>
              <a:rPr lang="es-ES" sz="2900" i="1" dirty="0">
                <a:solidFill>
                  <a:schemeClr val="tx1"/>
                </a:solidFill>
              </a:rPr>
              <a:t> </a:t>
            </a:r>
            <a:r>
              <a:rPr lang="es-ES" sz="2900" i="1" dirty="0" err="1">
                <a:solidFill>
                  <a:schemeClr val="tx1"/>
                </a:solidFill>
              </a:rPr>
              <a:t>Platform</a:t>
            </a:r>
            <a:r>
              <a:rPr lang="es-ES" sz="2900" i="1" dirty="0">
                <a:solidFill>
                  <a:schemeClr val="tx1"/>
                </a:solidFill>
              </a:rPr>
              <a:t> ha hecho respecto a cada uno de ellos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479EAF6A-7F19-42DD-8CE7-184DD629244F}"/>
              </a:ext>
            </a:extLst>
          </p:cNvPr>
          <p:cNvSpPr/>
          <p:nvPr/>
        </p:nvSpPr>
        <p:spPr>
          <a:xfrm>
            <a:off x="0" y="6074133"/>
            <a:ext cx="12192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444489" lvl="1"/>
            <a:r>
              <a:rPr lang="en-US" sz="1400" dirty="0">
                <a:hlinkClick r:id="rId2"/>
              </a:rPr>
              <a:t>http://www.crue.org/Documentos%20compartidos/Informes%20y%20Posicionamientos/2019.02.20-Compromisos%20CRUE_OPENSCIENCE%20VF.pdf</a:t>
            </a:r>
            <a:r>
              <a:rPr lang="en-US" sz="1400" dirty="0"/>
              <a:t> </a:t>
            </a:r>
          </a:p>
        </p:txBody>
      </p:sp>
      <p:pic>
        <p:nvPicPr>
          <p:cNvPr id="1026" name="Picture 2" descr="2019.02.20-Open Science.jpg">
            <a:extLst>
              <a:ext uri="{FF2B5EF4-FFF2-40B4-BE49-F238E27FC236}">
                <a16:creationId xmlns:a16="http://schemas.microsoft.com/office/drawing/2014/main" xmlns="" id="{722BB0B9-AA15-4A80-AEAA-15CE975F9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4" y="2276872"/>
            <a:ext cx="3926209" cy="31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de crue universidades espaÃ±olas">
            <a:extLst>
              <a:ext uri="{FF2B5EF4-FFF2-40B4-BE49-F238E27FC236}">
                <a16:creationId xmlns:a16="http://schemas.microsoft.com/office/drawing/2014/main" xmlns="" id="{C7A8096E-F437-4283-9FAE-0E4B54F6D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2" y="319218"/>
            <a:ext cx="3786807" cy="8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552803" y="380664"/>
            <a:ext cx="7111816" cy="1320145"/>
          </a:xfrm>
          <a:prstGeom prst="rect">
            <a:avLst/>
          </a:prstGeom>
        </p:spPr>
        <p:txBody>
          <a:bodyPr lIns="121917" tIns="60958" rIns="121917" bIns="60958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s-ES" kern="0" dirty="0" smtClean="0"/>
              <a:t>CRUE= </a:t>
            </a:r>
            <a:r>
              <a:rPr lang="es-ES" kern="0" dirty="0" err="1" smtClean="0"/>
              <a:t>Stakeholder</a:t>
            </a:r>
            <a:r>
              <a:rPr lang="es-ES" kern="0" dirty="0" smtClean="0"/>
              <a:t> Open Science, 2019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5303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9A6EB0D-9FF7-49CA-93CF-49BCBBEC80F0}"/>
              </a:ext>
            </a:extLst>
          </p:cNvPr>
          <p:cNvSpPr txBox="1"/>
          <p:nvPr/>
        </p:nvSpPr>
        <p:spPr>
          <a:xfrm>
            <a:off x="667182" y="4432270"/>
            <a:ext cx="1703404" cy="553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Mª Teresa Lozano</a:t>
            </a:r>
          </a:p>
          <a:p>
            <a:r>
              <a:rPr lang="es-ES" sz="1500" dirty="0">
                <a:solidFill>
                  <a:schemeClr val="bg1"/>
                </a:solidFill>
              </a:rPr>
              <a:t>Crue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56F12942-006F-4DF5-B279-8C9FD64EA44D}"/>
              </a:ext>
            </a:extLst>
          </p:cNvPr>
          <p:cNvSpPr txBox="1"/>
          <p:nvPr/>
        </p:nvSpPr>
        <p:spPr>
          <a:xfrm>
            <a:off x="668951" y="3803471"/>
            <a:ext cx="1703405" cy="553996"/>
          </a:xfrm>
          <a:prstGeom prst="rect">
            <a:avLst/>
          </a:prstGeom>
          <a:solidFill>
            <a:srgbClr val="C00000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Francisco J. Mora</a:t>
            </a:r>
          </a:p>
          <a:p>
            <a:r>
              <a:rPr lang="es-ES" sz="1500" dirty="0">
                <a:solidFill>
                  <a:schemeClr val="bg1"/>
                </a:solidFill>
              </a:rPr>
              <a:t>UPV</a:t>
            </a:r>
          </a:p>
        </p:txBody>
      </p:sp>
      <p:pic>
        <p:nvPicPr>
          <p:cNvPr id="2050" name="Picture 2" descr="Resultado de imagen de rebiun">
            <a:extLst>
              <a:ext uri="{FF2B5EF4-FFF2-40B4-BE49-F238E27FC236}">
                <a16:creationId xmlns:a16="http://schemas.microsoft.com/office/drawing/2014/main" xmlns="" id="{E8FCC340-E7F5-4167-AE97-608605582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87"/>
          <a:stretch/>
        </p:blipFill>
        <p:spPr bwMode="auto">
          <a:xfrm>
            <a:off x="668951" y="2521193"/>
            <a:ext cx="1778504" cy="66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7D27F370-1FF2-421D-ACE2-43C00958A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886" y="2425733"/>
            <a:ext cx="1642855" cy="1129545"/>
          </a:xfrm>
          <a:prstGeom prst="rect">
            <a:avLst/>
          </a:prstGeom>
        </p:spPr>
      </p:pic>
      <p:pic>
        <p:nvPicPr>
          <p:cNvPr id="29" name="Picture 2" descr="Resultado de imagen de rebiun">
            <a:extLst>
              <a:ext uri="{FF2B5EF4-FFF2-40B4-BE49-F238E27FC236}">
                <a16:creationId xmlns:a16="http://schemas.microsoft.com/office/drawing/2014/main" xmlns="" id="{58B6FDE9-F6BB-401C-A0B7-B62C5F3D5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91" y="2481253"/>
            <a:ext cx="1778504" cy="108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0C836840-0785-4147-897B-2848319F8A90}"/>
              </a:ext>
            </a:extLst>
          </p:cNvPr>
          <p:cNvSpPr txBox="1"/>
          <p:nvPr/>
        </p:nvSpPr>
        <p:spPr>
          <a:xfrm>
            <a:off x="666951" y="5061069"/>
            <a:ext cx="1703404" cy="553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Pilar de la Prieta</a:t>
            </a:r>
          </a:p>
          <a:p>
            <a:r>
              <a:rPr lang="es-ES" sz="1500" dirty="0">
                <a:solidFill>
                  <a:schemeClr val="bg1"/>
                </a:solidFill>
              </a:rPr>
              <a:t>Crue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ADBD8880-DA69-4BE9-8F16-37C9AC2ECCE9}"/>
              </a:ext>
            </a:extLst>
          </p:cNvPr>
          <p:cNvSpPr txBox="1"/>
          <p:nvPr/>
        </p:nvSpPr>
        <p:spPr>
          <a:xfrm>
            <a:off x="662743" y="5689867"/>
            <a:ext cx="1703404" cy="553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José Gómez</a:t>
            </a:r>
          </a:p>
          <a:p>
            <a:r>
              <a:rPr lang="es-ES" sz="1500" dirty="0">
                <a:solidFill>
                  <a:schemeClr val="bg1"/>
                </a:solidFill>
              </a:rPr>
              <a:t>Crue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DD326807-92AF-48BC-B965-21DC88E0596C}"/>
              </a:ext>
            </a:extLst>
          </p:cNvPr>
          <p:cNvSpPr txBox="1"/>
          <p:nvPr/>
        </p:nvSpPr>
        <p:spPr>
          <a:xfrm>
            <a:off x="2899911" y="4414175"/>
            <a:ext cx="1703404" cy="553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Mabela Casal</a:t>
            </a:r>
          </a:p>
          <a:p>
            <a:r>
              <a:rPr lang="es-ES" sz="1500" dirty="0">
                <a:solidFill>
                  <a:schemeClr val="bg1"/>
                </a:solidFill>
              </a:rPr>
              <a:t>USC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96E0B749-EB20-4B90-913C-E2E76B615B95}"/>
              </a:ext>
            </a:extLst>
          </p:cNvPr>
          <p:cNvSpPr txBox="1"/>
          <p:nvPr/>
        </p:nvSpPr>
        <p:spPr>
          <a:xfrm>
            <a:off x="2901680" y="3785375"/>
            <a:ext cx="1703405" cy="553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Antoni Gonzalez</a:t>
            </a:r>
          </a:p>
          <a:p>
            <a:r>
              <a:rPr lang="es-ES" sz="1500" dirty="0">
                <a:solidFill>
                  <a:schemeClr val="bg1"/>
                </a:solidFill>
              </a:rPr>
              <a:t>URV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27ED51CD-7BF0-4F79-A42B-0EA358BF6862}"/>
              </a:ext>
            </a:extLst>
          </p:cNvPr>
          <p:cNvSpPr txBox="1"/>
          <p:nvPr/>
        </p:nvSpPr>
        <p:spPr>
          <a:xfrm>
            <a:off x="2899679" y="5042974"/>
            <a:ext cx="1703404" cy="553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Teresa Malo</a:t>
            </a:r>
          </a:p>
          <a:p>
            <a:r>
              <a:rPr lang="es-ES" sz="1500" dirty="0">
                <a:solidFill>
                  <a:schemeClr val="bg1"/>
                </a:solidFill>
              </a:rPr>
              <a:t>UC3M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388AF3F6-232C-4E35-ACBE-6EA09987903B}"/>
              </a:ext>
            </a:extLst>
          </p:cNvPr>
          <p:cNvSpPr txBox="1"/>
          <p:nvPr/>
        </p:nvSpPr>
        <p:spPr>
          <a:xfrm>
            <a:off x="5096839" y="4432270"/>
            <a:ext cx="1703404" cy="553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Andrés Prado</a:t>
            </a:r>
          </a:p>
          <a:p>
            <a:r>
              <a:rPr lang="es-ES" sz="1500" dirty="0">
                <a:solidFill>
                  <a:schemeClr val="bg1"/>
                </a:solidFill>
              </a:rPr>
              <a:t>UCLM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C8E167E1-1A92-4B4B-BD75-85482766C41D}"/>
              </a:ext>
            </a:extLst>
          </p:cNvPr>
          <p:cNvSpPr txBox="1"/>
          <p:nvPr/>
        </p:nvSpPr>
        <p:spPr>
          <a:xfrm>
            <a:off x="5098608" y="3803471"/>
            <a:ext cx="1703405" cy="553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Lluís Alfons Ariño</a:t>
            </a:r>
          </a:p>
          <a:p>
            <a:r>
              <a:rPr lang="es-ES" sz="1500" dirty="0">
                <a:solidFill>
                  <a:schemeClr val="bg1"/>
                </a:solidFill>
              </a:rPr>
              <a:t>URV</a:t>
            </a:r>
          </a:p>
        </p:txBody>
      </p:sp>
      <p:pic>
        <p:nvPicPr>
          <p:cNvPr id="2056" name="Picture 8" descr="Resultado de imagen de crue i+d+i">
            <a:extLst>
              <a:ext uri="{FF2B5EF4-FFF2-40B4-BE49-F238E27FC236}">
                <a16:creationId xmlns:a16="http://schemas.microsoft.com/office/drawing/2014/main" xmlns="" id="{AA3BC6E2-036D-415D-9605-EA8BA7FE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165" y="2451883"/>
            <a:ext cx="1642855" cy="114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96B39362-98EC-48E1-BA70-3D486D22A00C}"/>
              </a:ext>
            </a:extLst>
          </p:cNvPr>
          <p:cNvSpPr txBox="1"/>
          <p:nvPr/>
        </p:nvSpPr>
        <p:spPr>
          <a:xfrm>
            <a:off x="7104112" y="3789667"/>
            <a:ext cx="1703405" cy="553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Ángela González</a:t>
            </a:r>
          </a:p>
          <a:p>
            <a:r>
              <a:rPr lang="es-ES" sz="1500" dirty="0">
                <a:solidFill>
                  <a:schemeClr val="bg1"/>
                </a:solidFill>
              </a:rPr>
              <a:t>UCLM</a:t>
            </a: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143339" y="380664"/>
            <a:ext cx="11001876" cy="1320145"/>
          </a:xfrm>
          <a:prstGeom prst="rect">
            <a:avLst/>
          </a:prstGeom>
        </p:spPr>
        <p:txBody>
          <a:bodyPr lIns="121917" tIns="60958" rIns="121917" bIns="60958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s-ES" kern="0" dirty="0" smtClean="0"/>
              <a:t>Grupo de trabajo CRUE: transversalidad</a:t>
            </a:r>
            <a:endParaRPr lang="en-US" kern="0" dirty="0"/>
          </a:p>
        </p:txBody>
      </p:sp>
      <p:sp>
        <p:nvSpPr>
          <p:cNvPr id="26" name="CuadroTexto 9">
            <a:extLst>
              <a:ext uri="{FF2B5EF4-FFF2-40B4-BE49-F238E27FC236}">
                <a16:creationId xmlns="" xmlns:a16="http://schemas.microsoft.com/office/drawing/2014/main" id="{9D70EBB5-18FE-426B-ABDC-8FF6E3B2AC41}"/>
              </a:ext>
            </a:extLst>
          </p:cNvPr>
          <p:cNvSpPr txBox="1"/>
          <p:nvPr/>
        </p:nvSpPr>
        <p:spPr>
          <a:xfrm>
            <a:off x="9431563" y="6030167"/>
            <a:ext cx="2346420" cy="7078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Ignasi Labastida </a:t>
            </a:r>
          </a:p>
          <a:p>
            <a:r>
              <a:rPr lang="es-ES" dirty="0">
                <a:solidFill>
                  <a:schemeClr val="bg1"/>
                </a:solidFill>
              </a:rPr>
              <a:t>UB</a:t>
            </a:r>
          </a:p>
        </p:txBody>
      </p:sp>
      <p:pic>
        <p:nvPicPr>
          <p:cNvPr id="27" name="Imagen 24">
            <a:extLst>
              <a:ext uri="{FF2B5EF4-FFF2-40B4-BE49-F238E27FC236}">
                <a16:creationId xmlns="" xmlns:a16="http://schemas.microsoft.com/office/drawing/2014/main" id="{EEEB94B4-C1AE-43FE-A798-82CC1FA6A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474" y="1040735"/>
            <a:ext cx="2314284" cy="836703"/>
          </a:xfrm>
          <a:prstGeom prst="rect">
            <a:avLst/>
          </a:prstGeom>
        </p:spPr>
      </p:pic>
      <p:pic>
        <p:nvPicPr>
          <p:cNvPr id="28" name="Picture 4" descr="Resultado de imagen de yerun">
            <a:extLst>
              <a:ext uri="{FF2B5EF4-FFF2-40B4-BE49-F238E27FC236}">
                <a16:creationId xmlns="" xmlns:a16="http://schemas.microsoft.com/office/drawing/2014/main" id="{36B3DDC4-626B-49DF-ACFB-03F5853C5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594" y="2021498"/>
            <a:ext cx="2855137" cy="66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sultado de imagen de sparc europe">
            <a:extLst>
              <a:ext uri="{FF2B5EF4-FFF2-40B4-BE49-F238E27FC236}">
                <a16:creationId xmlns="" xmlns:a16="http://schemas.microsoft.com/office/drawing/2014/main" id="{50E61F03-0D90-466D-A50B-52C3795EB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563" y="4848165"/>
            <a:ext cx="1628140" cy="10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logo eua university associa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563" y="3317618"/>
            <a:ext cx="2254451" cy="100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uadroTexto 13">
            <a:extLst>
              <a:ext uri="{FF2B5EF4-FFF2-40B4-BE49-F238E27FC236}">
                <a16:creationId xmlns="" xmlns:a16="http://schemas.microsoft.com/office/drawing/2014/main" id="{62DDCA50-E4D1-45CC-9FC3-FE0B49CF1515}"/>
              </a:ext>
            </a:extLst>
          </p:cNvPr>
          <p:cNvSpPr txBox="1"/>
          <p:nvPr/>
        </p:nvSpPr>
        <p:spPr>
          <a:xfrm>
            <a:off x="9437482" y="4220797"/>
            <a:ext cx="2389245" cy="7078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Pastora Samper</a:t>
            </a:r>
          </a:p>
          <a:p>
            <a:r>
              <a:rPr lang="es-ES" dirty="0">
                <a:solidFill>
                  <a:schemeClr val="bg1"/>
                </a:solidFill>
              </a:rPr>
              <a:t>UOC</a:t>
            </a:r>
          </a:p>
        </p:txBody>
      </p:sp>
      <p:sp>
        <p:nvSpPr>
          <p:cNvPr id="40" name="CuadroTexto 14">
            <a:extLst>
              <a:ext uri="{FF2B5EF4-FFF2-40B4-BE49-F238E27FC236}">
                <a16:creationId xmlns="" xmlns:a16="http://schemas.microsoft.com/office/drawing/2014/main" id="{5FD4825C-714A-4EF2-8FB7-895DB7A5A5F8}"/>
              </a:ext>
            </a:extLst>
          </p:cNvPr>
          <p:cNvSpPr txBox="1"/>
          <p:nvPr/>
        </p:nvSpPr>
        <p:spPr>
          <a:xfrm>
            <a:off x="9420474" y="2679740"/>
            <a:ext cx="2265540" cy="7078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Eva Méndez</a:t>
            </a:r>
          </a:p>
          <a:p>
            <a:r>
              <a:rPr lang="es-ES" dirty="0">
                <a:solidFill>
                  <a:schemeClr val="bg1"/>
                </a:solidFill>
              </a:rPr>
              <a:t>UC3M</a:t>
            </a:r>
          </a:p>
        </p:txBody>
      </p:sp>
    </p:spTree>
    <p:extLst>
      <p:ext uri="{BB962C8B-B14F-4D97-AF65-F5344CB8AC3E}">
        <p14:creationId xmlns:p14="http://schemas.microsoft.com/office/powerpoint/2010/main" val="31107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7DA9F24-A724-44C3-AE98-8FCB649ED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5894" y="1700808"/>
            <a:ext cx="6529917" cy="4800533"/>
          </a:xfrm>
        </p:spPr>
        <p:txBody>
          <a:bodyPr/>
          <a:lstStyle/>
          <a:p>
            <a:r>
              <a:rPr lang="es-ES" sz="27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universidades asociadas en Crue Universidades Españolas, reunidas en Asamblea General, el día </a:t>
            </a:r>
            <a:r>
              <a:rPr lang="es-ES" sz="2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de febrero de 2019 </a:t>
            </a:r>
            <a:r>
              <a:rPr lang="es-ES" sz="27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Madrid, deciden sumarse a las iniciativas impulsadas por instituciones y asociaciones europeas afines y nos </a:t>
            </a:r>
            <a:r>
              <a:rPr lang="es-ES" sz="2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comprometemos a impulsar</a:t>
            </a:r>
            <a:r>
              <a:rPr lang="es-ES" sz="27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en la medida en que sea posible, la implantación de la </a:t>
            </a:r>
            <a:r>
              <a:rPr lang="es-ES" sz="2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Science </a:t>
            </a:r>
            <a:r>
              <a:rPr lang="es-ES" sz="27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mediante</a:t>
            </a:r>
            <a:r>
              <a:rPr lang="es-ES" sz="2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  <a:r>
              <a:rPr lang="es-ES" sz="27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acciones</a:t>
            </a:r>
            <a:r>
              <a:rPr lang="es-ES" sz="27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compromisos / declaraciones.</a:t>
            </a:r>
            <a:endParaRPr lang="es-ES" sz="27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824A9B3-B825-4687-9FF8-68E7037FE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39592" cy="6858000"/>
          </a:xfrm>
          <a:prstGeom prst="rect">
            <a:avLst/>
          </a:prstGeom>
        </p:spPr>
      </p:pic>
      <p:pic>
        <p:nvPicPr>
          <p:cNvPr id="6" name="Picture 2" descr="Resultado de imagen de crue universidades espaÃ±olas">
            <a:extLst>
              <a:ext uri="{FF2B5EF4-FFF2-40B4-BE49-F238E27FC236}">
                <a16:creationId xmlns:a16="http://schemas.microsoft.com/office/drawing/2014/main" xmlns="" id="{C7A8096E-F437-4283-9FAE-0E4B54F6D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319218"/>
            <a:ext cx="3786807" cy="8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61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 txBox="1">
            <a:spLocks/>
          </p:cNvSpPr>
          <p:nvPr/>
        </p:nvSpPr>
        <p:spPr bwMode="auto">
          <a:xfrm>
            <a:off x="1038828" y="873324"/>
            <a:ext cx="10114344" cy="1389816"/>
          </a:xfrm>
          <a:prstGeom prst="rect">
            <a:avLst/>
          </a:prstGeom>
          <a:gradFill flip="none" rotWithShape="1">
            <a:gsLst>
              <a:gs pos="0">
                <a:srgbClr val="4DA4B3">
                  <a:shade val="30000"/>
                  <a:satMod val="115000"/>
                </a:srgbClr>
              </a:gs>
              <a:gs pos="50000">
                <a:srgbClr val="4DA4B3">
                  <a:shade val="67500"/>
                  <a:satMod val="115000"/>
                </a:srgbClr>
              </a:gs>
              <a:gs pos="100000">
                <a:srgbClr val="4DA4B3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11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4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¿Y </a:t>
            </a:r>
            <a:r>
              <a:rPr lang="es-E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bibliotecas?</a:t>
            </a:r>
          </a:p>
        </p:txBody>
      </p:sp>
    </p:spTree>
    <p:extLst>
      <p:ext uri="{BB962C8B-B14F-4D97-AF65-F5344CB8AC3E}">
        <p14:creationId xmlns:p14="http://schemas.microsoft.com/office/powerpoint/2010/main" val="415890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 txBox="1">
            <a:spLocks/>
          </p:cNvSpPr>
          <p:nvPr/>
        </p:nvSpPr>
        <p:spPr bwMode="auto">
          <a:xfrm>
            <a:off x="1038828" y="873324"/>
            <a:ext cx="10114344" cy="1389816"/>
          </a:xfrm>
          <a:prstGeom prst="rect">
            <a:avLst/>
          </a:prstGeom>
          <a:gradFill flip="none" rotWithShape="1">
            <a:gsLst>
              <a:gs pos="0">
                <a:srgbClr val="4DA4B3">
                  <a:shade val="30000"/>
                  <a:satMod val="115000"/>
                </a:srgbClr>
              </a:gs>
              <a:gs pos="50000">
                <a:srgbClr val="4DA4B3">
                  <a:shade val="67500"/>
                  <a:satMod val="115000"/>
                </a:srgbClr>
              </a:gs>
              <a:gs pos="100000">
                <a:srgbClr val="4DA4B3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11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Contexto…</a:t>
            </a:r>
          </a:p>
        </p:txBody>
      </p:sp>
    </p:spTree>
    <p:extLst>
      <p:ext uri="{BB962C8B-B14F-4D97-AF65-F5344CB8AC3E}">
        <p14:creationId xmlns:p14="http://schemas.microsoft.com/office/powerpoint/2010/main" val="20530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"/>
            <a:ext cx="119062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029450" y="4972050"/>
            <a:ext cx="4876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6096000" y="497205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b="1" i="1" dirty="0" smtClean="0"/>
              <a:t>Ex Libris</a:t>
            </a:r>
            <a:r>
              <a:rPr lang="es-ES" sz="3200" b="1" dirty="0" smtClean="0"/>
              <a:t>, Junio 2019</a:t>
            </a:r>
            <a:endParaRPr lang="es-ES" sz="32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52450" y="1988810"/>
            <a:ext cx="11639550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800" dirty="0"/>
              <a:t>El nuevo estudio arroja luz sobre las posibles direcciones que las instituciones pueden tomar para mejorar el apoyo a la investigación académica. Aunque los investigadores afirman que están encantados con el actual nivel de apoyo, el estudio muestra que </a:t>
            </a:r>
            <a:r>
              <a:rPr lang="es-ES" sz="2800" b="1" dirty="0"/>
              <a:t>no están aprovechando la experiencia de la biblioteca </a:t>
            </a:r>
            <a:r>
              <a:rPr lang="es-ES" sz="2800" dirty="0"/>
              <a:t>ni de la </a:t>
            </a:r>
            <a:r>
              <a:rPr lang="es-ES" sz="2800" b="1" dirty="0"/>
              <a:t>oficina de investigación</a:t>
            </a:r>
            <a:r>
              <a:rPr lang="es-ES" sz="2800" dirty="0"/>
              <a:t>. El uso de estos servicios puede reducir la carga administrativa a los investigadores y mejorar el impacto de su </a:t>
            </a:r>
            <a:r>
              <a:rPr lang="es-ES" sz="2800" dirty="0" smtClean="0"/>
              <a:t>investigación.</a:t>
            </a:r>
          </a:p>
          <a:p>
            <a:endParaRPr lang="es-ES" sz="2800" dirty="0" smtClean="0"/>
          </a:p>
          <a:p>
            <a:r>
              <a:rPr lang="es-ES" sz="2800" dirty="0" smtClean="0"/>
              <a:t>… Sin </a:t>
            </a:r>
            <a:r>
              <a:rPr lang="es-ES" sz="2800" dirty="0"/>
              <a:t>embargo, es evidente </a:t>
            </a:r>
            <a:r>
              <a:rPr lang="es-ES" sz="2800" b="1" dirty="0"/>
              <a:t>que queda mucho más por hacer </a:t>
            </a:r>
            <a:r>
              <a:rPr lang="es-ES" sz="2800" dirty="0"/>
              <a:t>para garantizar el uso de los recursos actuales en todo su potencial </a:t>
            </a:r>
            <a:r>
              <a:rPr lang="es-ES" sz="2800" b="1" dirty="0"/>
              <a:t>y que puedan proporcionar de manera efectiva la información que requieren los miembros de la oficina de investigación y los académicos</a:t>
            </a:r>
            <a:r>
              <a:rPr lang="es-ES" sz="28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55312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887965" y="332660"/>
            <a:ext cx="10406063" cy="73990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Datos </a:t>
            </a:r>
            <a:r>
              <a:rPr lang="es-ES" b="1" dirty="0" smtClean="0">
                <a:solidFill>
                  <a:schemeClr val="tx2"/>
                </a:solidFill>
                <a:latin typeface="+mn-lt"/>
              </a:rPr>
              <a:t>DE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investigación &amp; </a:t>
            </a:r>
            <a:r>
              <a:rPr lang="es-ES" b="1" dirty="0" smtClean="0">
                <a:solidFill>
                  <a:schemeClr val="tx2"/>
                </a:solidFill>
                <a:latin typeface="+mn-lt"/>
              </a:rPr>
              <a:t>EOSC</a:t>
            </a:r>
            <a:endParaRPr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69" y="1487627"/>
            <a:ext cx="10693067" cy="437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970048" y="3357761"/>
            <a:ext cx="2752224" cy="476519"/>
          </a:xfrm>
          <a:prstGeom prst="ellipse">
            <a:avLst/>
          </a:prstGeom>
          <a:noFill/>
          <a:ln w="38100" cap="flat">
            <a:solidFill>
              <a:srgbClr val="FF6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4" tIns="35714" rIns="35714" bIns="35714" numCol="1" spcCol="26786" rtlCol="0" anchor="ctr">
            <a:spAutoFit/>
          </a:bodyPr>
          <a:lstStyle/>
          <a:p>
            <a:pPr algn="ctr" defTabSz="410710" hangingPunct="0"/>
            <a:endParaRPr lang="en-US" sz="17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735629" y="6093299"/>
            <a:ext cx="9025003" cy="553996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r"/>
            <a:r>
              <a:rPr lang="en-US" sz="1500" dirty="0">
                <a:hlinkClick r:id="rId3"/>
              </a:rPr>
              <a:t>https://www.youtube.com/watch?v=qIn0homyLm4</a:t>
            </a:r>
            <a:r>
              <a:rPr lang="en-US" sz="1500" dirty="0"/>
              <a:t> </a:t>
            </a:r>
          </a:p>
          <a:p>
            <a:pPr algn="r"/>
            <a:r>
              <a:rPr lang="en-US" sz="1500" dirty="0"/>
              <a:t>European Open Science Cloud Summit, 12 </a:t>
            </a:r>
            <a:r>
              <a:rPr lang="en-US" sz="1500" dirty="0" err="1"/>
              <a:t>Junio</a:t>
            </a:r>
            <a:r>
              <a:rPr lang="en-US" sz="15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0385998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33455" y="1943100"/>
            <a:ext cx="108337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Article 10. </a:t>
            </a:r>
            <a:r>
              <a:rPr lang="en-US" sz="2800" b="1" i="1" dirty="0"/>
              <a:t>Research data:</a:t>
            </a:r>
            <a:r>
              <a:rPr lang="en-US" sz="2800" i="1" dirty="0"/>
              <a:t> “1. Member States shall support the availability of research data by adopting </a:t>
            </a:r>
            <a:r>
              <a:rPr lang="en-US" sz="2800" b="1" i="1" dirty="0">
                <a:solidFill>
                  <a:srgbClr val="C00000"/>
                </a:solidFill>
              </a:rPr>
              <a:t>national policies and relevant actions</a:t>
            </a:r>
            <a:r>
              <a:rPr lang="en-US" sz="2800" i="1" dirty="0"/>
              <a:t> aiming at making publicly funded research data openly available ('open access policies'), following the </a:t>
            </a:r>
            <a:r>
              <a:rPr lang="en-US" sz="2800" b="1" i="1" dirty="0"/>
              <a:t>principle of “open by default” and compatible with the </a:t>
            </a:r>
            <a:r>
              <a:rPr lang="en-US" sz="2800" b="1" i="1" dirty="0">
                <a:solidFill>
                  <a:srgbClr val="C00000"/>
                </a:solidFill>
              </a:rPr>
              <a:t>FAIR principles</a:t>
            </a:r>
            <a:r>
              <a:rPr lang="en-US" sz="2800" i="1" dirty="0"/>
              <a:t>. In that context, concerns relating to intellectual property rights, personal data protection and confidentiality, security and legitimate commercial interests, shall be taken into account in accordance with the principle of “</a:t>
            </a:r>
            <a:r>
              <a:rPr lang="en-US" sz="2800" b="1" i="1" dirty="0"/>
              <a:t>as open as possible, as closed as necessary”.</a:t>
            </a:r>
            <a:r>
              <a:rPr lang="en-US" sz="2800" i="1" dirty="0"/>
              <a:t> Those open access policies shall be addressed </a:t>
            </a:r>
            <a:r>
              <a:rPr lang="en-US" sz="2800" b="1" i="1" dirty="0">
                <a:solidFill>
                  <a:srgbClr val="C00000"/>
                </a:solidFill>
              </a:rPr>
              <a:t>to research performing </a:t>
            </a:r>
            <a:r>
              <a:rPr lang="en-US" sz="2800" b="1" i="1" dirty="0" err="1">
                <a:solidFill>
                  <a:srgbClr val="C00000"/>
                </a:solidFill>
              </a:rPr>
              <a:t>organisations</a:t>
            </a:r>
            <a:r>
              <a:rPr lang="en-US" sz="2800" i="1" dirty="0"/>
              <a:t> and research funding </a:t>
            </a:r>
            <a:r>
              <a:rPr lang="en-US" sz="2800" i="1" dirty="0" err="1"/>
              <a:t>organisations</a:t>
            </a:r>
            <a:r>
              <a:rPr lang="en-US" sz="2800" i="1" dirty="0"/>
              <a:t>”.</a:t>
            </a:r>
          </a:p>
          <a:p>
            <a:endParaRPr lang="es-ES" sz="2800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EU Directive on Open Data and the Re-use of Public Sector Information</a:t>
            </a:r>
            <a:r>
              <a:rPr lang="en-US" dirty="0"/>
              <a:t> </a:t>
            </a:r>
            <a:r>
              <a:rPr lang="en-US" dirty="0" smtClean="0"/>
              <a:t>(Rev. 2019)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635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AutoShape 2"/>
          <p:cNvSpPr>
            <a:spLocks noChangeArrowheads="1"/>
          </p:cNvSpPr>
          <p:nvPr/>
        </p:nvSpPr>
        <p:spPr bwMode="auto">
          <a:xfrm>
            <a:off x="1008796" y="4375228"/>
            <a:ext cx="10801471" cy="1818653"/>
          </a:xfrm>
          <a:prstGeom prst="roundRect">
            <a:avLst>
              <a:gd name="adj" fmla="val 16667"/>
            </a:avLst>
          </a:prstGeom>
          <a:solidFill>
            <a:srgbClr val="FFDE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8" rIns="91432" bIns="45718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1200" b="1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868358" name="AutoShape 6"/>
          <p:cNvSpPr>
            <a:spLocks noChangeArrowheads="1"/>
          </p:cNvSpPr>
          <p:nvPr/>
        </p:nvSpPr>
        <p:spPr bwMode="auto">
          <a:xfrm>
            <a:off x="1008796" y="1412777"/>
            <a:ext cx="10801471" cy="1502707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lIns="91432" tIns="45718" rIns="91432" bIns="45718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>
              <a:solidFill>
                <a:srgbClr val="0F5494"/>
              </a:solidFill>
              <a:latin typeface="Arial" pitchFamily="34" charset="0"/>
            </a:endParaRPr>
          </a:p>
        </p:txBody>
      </p:sp>
      <p:sp>
        <p:nvSpPr>
          <p:cNvPr id="868359" name="AutoShape 7"/>
          <p:cNvSpPr>
            <a:spLocks noChangeArrowheads="1"/>
          </p:cNvSpPr>
          <p:nvPr/>
        </p:nvSpPr>
        <p:spPr bwMode="auto">
          <a:xfrm>
            <a:off x="1008796" y="2915481"/>
            <a:ext cx="10801471" cy="1459744"/>
          </a:xfrm>
          <a:prstGeom prst="roundRect">
            <a:avLst>
              <a:gd name="adj" fmla="val 16667"/>
            </a:avLst>
          </a:prstGeom>
          <a:solidFill>
            <a:srgbClr val="E4F6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8" rIns="91432" bIns="45718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12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123" name="Freeform 122"/>
          <p:cNvSpPr/>
          <p:nvPr/>
        </p:nvSpPr>
        <p:spPr bwMode="auto">
          <a:xfrm>
            <a:off x="1199459" y="1412782"/>
            <a:ext cx="10610804" cy="4649577"/>
          </a:xfrm>
          <a:custGeom>
            <a:avLst/>
            <a:gdLst>
              <a:gd name="connsiteX0" fmla="*/ 0 w 7284720"/>
              <a:gd name="connsiteY0" fmla="*/ 0 h 4206240"/>
              <a:gd name="connsiteX1" fmla="*/ 403860 w 7284720"/>
              <a:gd name="connsiteY1" fmla="*/ 2164080 h 4206240"/>
              <a:gd name="connsiteX2" fmla="*/ 1508760 w 7284720"/>
              <a:gd name="connsiteY2" fmla="*/ 3497580 h 4206240"/>
              <a:gd name="connsiteX3" fmla="*/ 3688080 w 7284720"/>
              <a:gd name="connsiteY3" fmla="*/ 3992880 h 4206240"/>
              <a:gd name="connsiteX4" fmla="*/ 7284720 w 7284720"/>
              <a:gd name="connsiteY4" fmla="*/ 4206240 h 4206240"/>
              <a:gd name="connsiteX0" fmla="*/ 0 w 7284720"/>
              <a:gd name="connsiteY0" fmla="*/ 0 h 4206240"/>
              <a:gd name="connsiteX1" fmla="*/ 403860 w 7284720"/>
              <a:gd name="connsiteY1" fmla="*/ 2164080 h 4206240"/>
              <a:gd name="connsiteX2" fmla="*/ 1508760 w 7284720"/>
              <a:gd name="connsiteY2" fmla="*/ 3497580 h 4206240"/>
              <a:gd name="connsiteX3" fmla="*/ 3369351 w 7284720"/>
              <a:gd name="connsiteY3" fmla="*/ 4046220 h 4206240"/>
              <a:gd name="connsiteX4" fmla="*/ 7284720 w 7284720"/>
              <a:gd name="connsiteY4" fmla="*/ 4206240 h 4206240"/>
              <a:gd name="connsiteX0" fmla="*/ 0 w 7284720"/>
              <a:gd name="connsiteY0" fmla="*/ 0 h 4206240"/>
              <a:gd name="connsiteX1" fmla="*/ 403860 w 7284720"/>
              <a:gd name="connsiteY1" fmla="*/ 2164080 h 4206240"/>
              <a:gd name="connsiteX2" fmla="*/ 1286390 w 7284720"/>
              <a:gd name="connsiteY2" fmla="*/ 3566160 h 4206240"/>
              <a:gd name="connsiteX3" fmla="*/ 3369351 w 7284720"/>
              <a:gd name="connsiteY3" fmla="*/ 4046220 h 4206240"/>
              <a:gd name="connsiteX4" fmla="*/ 7284720 w 7284720"/>
              <a:gd name="connsiteY4" fmla="*/ 4206240 h 4206240"/>
              <a:gd name="connsiteX0" fmla="*/ 0 w 7284720"/>
              <a:gd name="connsiteY0" fmla="*/ 0 h 4206240"/>
              <a:gd name="connsiteX1" fmla="*/ 403860 w 7284720"/>
              <a:gd name="connsiteY1" fmla="*/ 2164080 h 4206240"/>
              <a:gd name="connsiteX2" fmla="*/ 1404987 w 7284720"/>
              <a:gd name="connsiteY2" fmla="*/ 3482340 h 4206240"/>
              <a:gd name="connsiteX3" fmla="*/ 3369351 w 7284720"/>
              <a:gd name="connsiteY3" fmla="*/ 4046220 h 4206240"/>
              <a:gd name="connsiteX4" fmla="*/ 7284720 w 7284720"/>
              <a:gd name="connsiteY4" fmla="*/ 420624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720" h="4206240">
                <a:moveTo>
                  <a:pt x="0" y="0"/>
                </a:moveTo>
                <a:cubicBezTo>
                  <a:pt x="76200" y="790575"/>
                  <a:pt x="169695" y="1583690"/>
                  <a:pt x="403860" y="2164080"/>
                </a:cubicBezTo>
                <a:cubicBezTo>
                  <a:pt x="638025" y="2744470"/>
                  <a:pt x="910739" y="3168650"/>
                  <a:pt x="1404987" y="3482340"/>
                </a:cubicBezTo>
                <a:cubicBezTo>
                  <a:pt x="1899235" y="3796030"/>
                  <a:pt x="2389396" y="3925570"/>
                  <a:pt x="3369351" y="4046220"/>
                </a:cubicBezTo>
                <a:cubicBezTo>
                  <a:pt x="4349307" y="4166870"/>
                  <a:pt x="5967730" y="4158615"/>
                  <a:pt x="7284720" y="4206240"/>
                </a:cubicBezTo>
              </a:path>
            </a:pathLst>
          </a:cu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8" rIns="91432" bIns="45718" numCol="1" rtlCol="0" anchor="ctr" anchorCtr="0" compatLnSpc="1">
            <a:prstTxWarp prst="textNoShape">
              <a:avLst/>
            </a:prstTxWarp>
          </a:bodyPr>
          <a:lstStyle/>
          <a:p>
            <a:pPr marL="3175">
              <a:spcBef>
                <a:spcPct val="0"/>
              </a:spcBef>
            </a:pPr>
            <a:endParaRPr lang="en-GB" sz="120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868360" name="Line 8"/>
          <p:cNvSpPr>
            <a:spLocks noChangeShapeType="1"/>
          </p:cNvSpPr>
          <p:nvPr/>
        </p:nvSpPr>
        <p:spPr bwMode="auto">
          <a:xfrm>
            <a:off x="1008796" y="6196251"/>
            <a:ext cx="10801471" cy="25991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8" rIns="91432" bIns="45718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12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868361" name="Line 9"/>
          <p:cNvSpPr>
            <a:spLocks noChangeShapeType="1"/>
          </p:cNvSpPr>
          <p:nvPr/>
        </p:nvSpPr>
        <p:spPr bwMode="auto">
          <a:xfrm flipV="1">
            <a:off x="1007439" y="1277943"/>
            <a:ext cx="1" cy="4930775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8" rIns="91432" bIns="45718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120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868366" name="Text Box 14"/>
          <p:cNvSpPr txBox="1">
            <a:spLocks noChangeArrowheads="1"/>
          </p:cNvSpPr>
          <p:nvPr/>
        </p:nvSpPr>
        <p:spPr bwMode="auto">
          <a:xfrm>
            <a:off x="10512497" y="4375233"/>
            <a:ext cx="1297775" cy="58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GB" sz="1600" b="1" dirty="0">
                <a:solidFill>
                  <a:srgbClr val="FF6600"/>
                </a:solidFill>
                <a:latin typeface="EC Square Sans Pro Light" panose="020B0506000000020004" pitchFamily="34" charset="0"/>
                <a:cs typeface="Calibri" panose="020F0502020204030204" pitchFamily="34" charset="0"/>
              </a:rPr>
              <a:t>Data </a:t>
            </a:r>
          </a:p>
          <a:p>
            <a:pPr algn="ctr"/>
            <a:r>
              <a:rPr lang="en-GB" sz="1600" b="1" dirty="0">
                <a:solidFill>
                  <a:srgbClr val="FF6600"/>
                </a:solidFill>
                <a:latin typeface="EC Square Sans Pro Light" panose="020B0506000000020004" pitchFamily="34" charset="0"/>
                <a:cs typeface="Calibri" panose="020F0502020204030204" pitchFamily="34" charset="0"/>
              </a:rPr>
              <a:t>layer</a:t>
            </a:r>
          </a:p>
        </p:txBody>
      </p:sp>
      <p:sp>
        <p:nvSpPr>
          <p:cNvPr id="868367" name="Text Box 15"/>
          <p:cNvSpPr txBox="1">
            <a:spLocks noChangeArrowheads="1"/>
          </p:cNvSpPr>
          <p:nvPr/>
        </p:nvSpPr>
        <p:spPr bwMode="auto">
          <a:xfrm>
            <a:off x="10257305" y="2915078"/>
            <a:ext cx="15529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GB" sz="1600" b="1" dirty="0">
                <a:solidFill>
                  <a:srgbClr val="2D5EC1"/>
                </a:solidFill>
                <a:latin typeface="EC Square Sans Pro Light" panose="020B0506000000020004" pitchFamily="34" charset="0"/>
                <a:cs typeface="Calibri" panose="020F0502020204030204" pitchFamily="34" charset="0"/>
              </a:rPr>
              <a:t>Service</a:t>
            </a:r>
          </a:p>
          <a:p>
            <a:pPr algn="ctr"/>
            <a:r>
              <a:rPr lang="en-GB" sz="1600" b="1" dirty="0">
                <a:solidFill>
                  <a:srgbClr val="2D5EC1"/>
                </a:solidFill>
                <a:latin typeface="EC Square Sans Pro Light" panose="020B0506000000020004" pitchFamily="34" charset="0"/>
                <a:cs typeface="Calibri" panose="020F0502020204030204" pitchFamily="34" charset="0"/>
              </a:rPr>
              <a:t> layer</a:t>
            </a:r>
          </a:p>
        </p:txBody>
      </p:sp>
      <p:sp>
        <p:nvSpPr>
          <p:cNvPr id="868368" name="Text Box 16"/>
          <p:cNvSpPr txBox="1">
            <a:spLocks noChangeArrowheads="1"/>
          </p:cNvSpPr>
          <p:nvPr/>
        </p:nvSpPr>
        <p:spPr bwMode="auto">
          <a:xfrm>
            <a:off x="10274387" y="1412981"/>
            <a:ext cx="14988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GB" sz="1600" b="1" dirty="0">
                <a:solidFill>
                  <a:srgbClr val="006600"/>
                </a:solidFill>
                <a:latin typeface="EC Square Sans Pro Light" panose="020B0506000000020004" pitchFamily="34" charset="0"/>
                <a:cs typeface="Calibri" panose="020F0502020204030204" pitchFamily="34" charset="0"/>
              </a:rPr>
              <a:t>Governance</a:t>
            </a:r>
          </a:p>
          <a:p>
            <a:pPr algn="ctr"/>
            <a:r>
              <a:rPr lang="en-GB" sz="1600" b="1" dirty="0">
                <a:solidFill>
                  <a:srgbClr val="006600"/>
                </a:solidFill>
                <a:latin typeface="EC Square Sans Pro Light" panose="020B0506000000020004" pitchFamily="34" charset="0"/>
                <a:cs typeface="Calibri" panose="020F0502020204030204" pitchFamily="34" charset="0"/>
              </a:rPr>
              <a:t> layer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0" y="6287666"/>
            <a:ext cx="12192000" cy="384719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rgbClr val="808080">
                    <a:lumMod val="50000"/>
                  </a:srgbClr>
                </a:solidFill>
                <a:latin typeface="EC Square Sans Pro Light" panose="020B0506000000020004" pitchFamily="34" charset="0"/>
              </a:rPr>
              <a:t>Lead users…	  	Scientific communities</a:t>
            </a:r>
            <a:r>
              <a:rPr lang="en-GB" b="1" dirty="0">
                <a:solidFill>
                  <a:srgbClr val="808080">
                    <a:lumMod val="50000"/>
                  </a:srgbClr>
                </a:solidFill>
                <a:latin typeface="EC Square Sans Pro Light" panose="020B0506000000020004" pitchFamily="34" charset="0"/>
                <a:cs typeface="Calibri" panose="020F0502020204030204" pitchFamily="34" charset="0"/>
              </a:rPr>
              <a:t>		    …long tail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05986" y="1277939"/>
            <a:ext cx="477038" cy="4695704"/>
          </a:xfrm>
          <a:prstGeom prst="rect">
            <a:avLst/>
          </a:prstGeom>
          <a:noFill/>
        </p:spPr>
        <p:txBody>
          <a:bodyPr vert="vert270" wrap="square" lIns="91432" tIns="45718" rIns="91432" bIns="45718" rtlCol="0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GB" b="1" dirty="0">
                <a:solidFill>
                  <a:srgbClr val="808080">
                    <a:lumMod val="50000"/>
                  </a:srgbClr>
                </a:solidFill>
                <a:latin typeface="EC Square Sans Pro Light" panose="020B0506000000020004" pitchFamily="34" charset="0"/>
              </a:rPr>
              <a:t>Scale of scientific activity  (data-driven science)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00128" y="3995895"/>
            <a:ext cx="360040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High performance computing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912096" y="3761942"/>
            <a:ext cx="360040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Data fusion across disciplines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624064" y="3536952"/>
            <a:ext cx="360040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Big data analytics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336032" y="3302998"/>
            <a:ext cx="360040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Privacy and personal data protection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8341325" y="5328041"/>
            <a:ext cx="295447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… … 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8053293" y="5111912"/>
            <a:ext cx="2954471" cy="2573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35998" rIns="91432" bIns="3599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Data discovery and catalogue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765256" y="4895887"/>
            <a:ext cx="295446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Data manipulation and export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7477224" y="4679863"/>
            <a:ext cx="295446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Data access and re-use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021093" y="2517237"/>
            <a:ext cx="353129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Trust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5733061" y="2258878"/>
            <a:ext cx="353129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Leverage of MS investment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5445029" y="2008986"/>
            <a:ext cx="353129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Legacy and sustainability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048000" y="3056778"/>
            <a:ext cx="360040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IPR protection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156997" y="1750626"/>
            <a:ext cx="353129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Federation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189192" y="4424930"/>
            <a:ext cx="295446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Data storage</a:t>
            </a:r>
          </a:p>
        </p:txBody>
      </p:sp>
      <p:sp>
        <p:nvSpPr>
          <p:cNvPr id="41" name="TextBox 40"/>
          <p:cNvSpPr txBox="1"/>
          <p:nvPr/>
        </p:nvSpPr>
        <p:spPr>
          <a:xfrm rot="5400000">
            <a:off x="2053114" y="-1968986"/>
            <a:ext cx="1015647" cy="4909899"/>
          </a:xfrm>
          <a:prstGeom prst="rect">
            <a:avLst/>
          </a:prstGeom>
          <a:noFill/>
        </p:spPr>
        <p:txBody>
          <a:bodyPr vert="vert270" wrap="square" lIns="91432" tIns="45718" rIns="91432" bIns="45718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2700" b="1" dirty="0">
                <a:solidFill>
                  <a:srgbClr val="FFFFFF"/>
                </a:solidFill>
                <a:latin typeface="EC Square Sans Pro Light" panose="020B0506000000020004" pitchFamily="34" charset="0"/>
              </a:rPr>
              <a:t>European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2700" b="1" dirty="0">
                <a:solidFill>
                  <a:srgbClr val="FFFFFF"/>
                </a:solidFill>
                <a:latin typeface="EC Square Sans Pro Light" panose="020B0506000000020004" pitchFamily="34" charset="0"/>
              </a:rPr>
              <a:t>Open Science Cloud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4868965" y="1504406"/>
            <a:ext cx="353129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2" tIns="45718" rIns="91432" bIns="45718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Bottom-up governance</a:t>
            </a: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680" y="2390965"/>
            <a:ext cx="622968" cy="14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88" y="1781401"/>
            <a:ext cx="501392" cy="27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88" descr="eurovo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87" y="1749172"/>
            <a:ext cx="722743" cy="8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45" descr="OpenAIRE_ALL_RGB_noT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17" y="2385589"/>
            <a:ext cx="456955" cy="25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6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96" y="2089261"/>
            <a:ext cx="571821" cy="21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948" y="1879307"/>
            <a:ext cx="623805" cy="20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8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18" y="1825069"/>
            <a:ext cx="444377" cy="2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8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48" y="1536923"/>
            <a:ext cx="725165" cy="24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87" descr="C:\Users\saraclo\Documents\Icos_Logo_RGB_Regular_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65" y="1518149"/>
            <a:ext cx="950800" cy="19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8" descr="C:\Users\saraclo\Documents\clarin-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06" y="2390965"/>
            <a:ext cx="429839" cy="36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9" descr="C:\Users\saraclo\Documents\dasishlarge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80" y="2138707"/>
            <a:ext cx="472885" cy="23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91" descr="C:\Users\saraclo\Documents\dariah-eu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97" y="2625738"/>
            <a:ext cx="648121" cy="14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92" descr="C:\Users\saraclo\Documents\BMB 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24" y="2073820"/>
            <a:ext cx="920613" cy="14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93" descr="C:\Users\saraclo\Documents\Helix nebula 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74" y="2435097"/>
            <a:ext cx="716033" cy="27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94" descr="C:\Users\saraclo\Documents\EPOS%20logo2012new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57" y="2138706"/>
            <a:ext cx="647283" cy="2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2 Título"/>
          <p:cNvSpPr txBox="1">
            <a:spLocks/>
          </p:cNvSpPr>
          <p:nvPr/>
        </p:nvSpPr>
        <p:spPr>
          <a:xfrm>
            <a:off x="313061" y="384297"/>
            <a:ext cx="11153827" cy="725487"/>
          </a:xfrm>
          <a:prstGeom prst="rect">
            <a:avLst/>
          </a:prstGeom>
        </p:spPr>
        <p:txBody>
          <a:bodyPr lIns="91432" tIns="45718" rIns="91432" bIns="45718"/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s-ES" sz="2800" i="1" kern="0" dirty="0">
                <a:solidFill>
                  <a:srgbClr val="C00000"/>
                </a:solidFill>
              </a:rPr>
              <a:t>EU Open </a:t>
            </a:r>
            <a:r>
              <a:rPr lang="es-ES" sz="2800" i="1" kern="0" dirty="0" err="1">
                <a:solidFill>
                  <a:srgbClr val="C00000"/>
                </a:solidFill>
              </a:rPr>
              <a:t>Science</a:t>
            </a:r>
            <a:r>
              <a:rPr lang="es-ES" sz="2800" i="1" kern="0" dirty="0">
                <a:solidFill>
                  <a:srgbClr val="C00000"/>
                </a:solidFill>
              </a:rPr>
              <a:t> Cloud &amp; FAIR(RR) DATA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052558" y="848173"/>
            <a:ext cx="4086223" cy="26161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r"/>
            <a:r>
              <a:rPr lang="es-ES" sz="1100" dirty="0" err="1">
                <a:solidFill>
                  <a:srgbClr val="FFFFFF">
                    <a:lumMod val="65000"/>
                  </a:srgbClr>
                </a:solidFill>
              </a:rPr>
              <a:t>Based</a:t>
            </a:r>
            <a:r>
              <a:rPr lang="es-ES" sz="1100" dirty="0">
                <a:solidFill>
                  <a:srgbClr val="FFFFFF">
                    <a:lumMod val="65000"/>
                  </a:srgbClr>
                </a:solidFill>
              </a:rPr>
              <a:t> </a:t>
            </a:r>
            <a:r>
              <a:rPr lang="es-ES" sz="1100" dirty="0" err="1">
                <a:solidFill>
                  <a:srgbClr val="FFFFFF">
                    <a:lumMod val="65000"/>
                  </a:srgbClr>
                </a:solidFill>
              </a:rPr>
              <a:t>on</a:t>
            </a:r>
            <a:r>
              <a:rPr lang="es-ES" sz="1100" dirty="0">
                <a:solidFill>
                  <a:srgbClr val="FFFFFF">
                    <a:lumMod val="65000"/>
                  </a:srgbClr>
                </a:solidFill>
              </a:rPr>
              <a:t> </a:t>
            </a:r>
            <a:r>
              <a:rPr lang="es-ES" sz="1100" dirty="0" err="1">
                <a:solidFill>
                  <a:srgbClr val="FFFFFF">
                    <a:lumMod val="65000"/>
                  </a:srgbClr>
                </a:solidFill>
              </a:rPr>
              <a:t>Burgelman</a:t>
            </a:r>
            <a:endParaRPr lang="es-ES" sz="110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3 Elipse"/>
          <p:cNvSpPr/>
          <p:nvPr/>
        </p:nvSpPr>
        <p:spPr bwMode="auto">
          <a:xfrm>
            <a:off x="8527568" y="6127204"/>
            <a:ext cx="1948317" cy="6926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8" rIns="91432" bIns="45718" numCol="1" rtlCol="0" anchor="t" anchorCtr="0" compatLnSpc="1">
            <a:prstTxWarp prst="textNoShape">
              <a:avLst/>
            </a:prstTxWarp>
          </a:bodyPr>
          <a:lstStyle/>
          <a:p>
            <a:pPr marL="342866" indent="-342866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endParaRPr lang="es-ES" sz="2000">
              <a:latin typeface="Trebuchet MS" pitchFamily="34" charset="0"/>
            </a:endParaRPr>
          </a:p>
        </p:txBody>
      </p:sp>
      <p:sp>
        <p:nvSpPr>
          <p:cNvPr id="868369" name="AutoShape 17"/>
          <p:cNvSpPr>
            <a:spLocks noChangeArrowheads="1"/>
          </p:cNvSpPr>
          <p:nvPr/>
        </p:nvSpPr>
        <p:spPr bwMode="auto">
          <a:xfrm>
            <a:off x="2016741" y="3068966"/>
            <a:ext cx="616704" cy="309634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Life sciences</a:t>
            </a:r>
          </a:p>
        </p:txBody>
      </p:sp>
      <p:sp>
        <p:nvSpPr>
          <p:cNvPr id="125" name="AutoShape 17"/>
          <p:cNvSpPr>
            <a:spLocks noChangeArrowheads="1"/>
          </p:cNvSpPr>
          <p:nvPr/>
        </p:nvSpPr>
        <p:spPr bwMode="auto">
          <a:xfrm>
            <a:off x="1391483" y="2410881"/>
            <a:ext cx="401367" cy="375442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Physics</a:t>
            </a:r>
          </a:p>
        </p:txBody>
      </p:sp>
      <p:sp>
        <p:nvSpPr>
          <p:cNvPr id="126" name="AutoShape 17"/>
          <p:cNvSpPr>
            <a:spLocks noChangeArrowheads="1"/>
          </p:cNvSpPr>
          <p:nvPr/>
        </p:nvSpPr>
        <p:spPr bwMode="auto">
          <a:xfrm>
            <a:off x="2854860" y="3808208"/>
            <a:ext cx="541933" cy="23571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Earth sciences</a:t>
            </a:r>
          </a:p>
        </p:txBody>
      </p:sp>
      <p:sp>
        <p:nvSpPr>
          <p:cNvPr id="127" name="AutoShape 17"/>
          <p:cNvSpPr>
            <a:spLocks noChangeArrowheads="1"/>
          </p:cNvSpPr>
          <p:nvPr/>
        </p:nvSpPr>
        <p:spPr bwMode="auto">
          <a:xfrm>
            <a:off x="4532535" y="4767767"/>
            <a:ext cx="624068" cy="13975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Economics</a:t>
            </a:r>
          </a:p>
        </p:txBody>
      </p:sp>
      <p:sp>
        <p:nvSpPr>
          <p:cNvPr id="132" name="AutoShape 17"/>
          <p:cNvSpPr>
            <a:spLocks noChangeArrowheads="1"/>
          </p:cNvSpPr>
          <p:nvPr/>
        </p:nvSpPr>
        <p:spPr bwMode="auto">
          <a:xfrm>
            <a:off x="6164715" y="5340229"/>
            <a:ext cx="864096" cy="82508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Social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sciences</a:t>
            </a:r>
          </a:p>
        </p:txBody>
      </p:sp>
      <p:sp>
        <p:nvSpPr>
          <p:cNvPr id="153" name="AutoShape 17"/>
          <p:cNvSpPr>
            <a:spLocks noChangeArrowheads="1"/>
          </p:cNvSpPr>
          <p:nvPr/>
        </p:nvSpPr>
        <p:spPr bwMode="auto">
          <a:xfrm>
            <a:off x="3695735" y="4240256"/>
            <a:ext cx="572332" cy="192505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Applied - engineering</a:t>
            </a:r>
          </a:p>
        </p:txBody>
      </p:sp>
      <p:sp>
        <p:nvSpPr>
          <p:cNvPr id="154" name="AutoShape 17"/>
          <p:cNvSpPr>
            <a:spLocks noChangeArrowheads="1"/>
          </p:cNvSpPr>
          <p:nvPr/>
        </p:nvSpPr>
        <p:spPr bwMode="auto">
          <a:xfrm>
            <a:off x="5378438" y="5023542"/>
            <a:ext cx="511543" cy="114176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… … </a:t>
            </a:r>
          </a:p>
        </p:txBody>
      </p:sp>
      <p:sp>
        <p:nvSpPr>
          <p:cNvPr id="162" name="AutoShape 17"/>
          <p:cNvSpPr>
            <a:spLocks noChangeArrowheads="1"/>
          </p:cNvSpPr>
          <p:nvPr/>
        </p:nvSpPr>
        <p:spPr bwMode="auto">
          <a:xfrm>
            <a:off x="7440156" y="5786740"/>
            <a:ext cx="1331257" cy="37856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Humanities</a:t>
            </a:r>
          </a:p>
        </p:txBody>
      </p:sp>
      <p:sp>
        <p:nvSpPr>
          <p:cNvPr id="169" name="AutoShape 17"/>
          <p:cNvSpPr>
            <a:spLocks noChangeArrowheads="1"/>
          </p:cNvSpPr>
          <p:nvPr/>
        </p:nvSpPr>
        <p:spPr bwMode="auto">
          <a:xfrm>
            <a:off x="9285221" y="5866737"/>
            <a:ext cx="1707329" cy="29857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87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2" tIns="45718" rIns="91432" bIns="4571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Citizen science</a:t>
            </a:r>
          </a:p>
        </p:txBody>
      </p:sp>
      <p:sp>
        <p:nvSpPr>
          <p:cNvPr id="58" name="57 Elipse"/>
          <p:cNvSpPr/>
          <p:nvPr/>
        </p:nvSpPr>
        <p:spPr bwMode="auto">
          <a:xfrm>
            <a:off x="5792493" y="2463909"/>
            <a:ext cx="1095213" cy="47187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8" rIns="91432" bIns="45718" numCol="1" rtlCol="0" anchor="t" anchorCtr="0" compatLnSpc="1">
            <a:prstTxWarp prst="textNoShape">
              <a:avLst/>
            </a:prstTxWarp>
          </a:bodyPr>
          <a:lstStyle/>
          <a:p>
            <a:pPr marL="342866" indent="-342866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endParaRPr lang="es-ES" sz="200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8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8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8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8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8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68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68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8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6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6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6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6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68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68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68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354" grpId="0" animBg="1"/>
      <p:bldP spid="868358" grpId="0" animBg="1"/>
      <p:bldP spid="868359" grpId="0" animBg="1"/>
      <p:bldP spid="868366" grpId="0"/>
      <p:bldP spid="868367" grpId="0"/>
      <p:bldP spid="868368" grpId="0"/>
      <p:bldP spid="2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9" grpId="0" animBg="1"/>
      <p:bldP spid="147" grpId="0" animBg="1"/>
      <p:bldP spid="166" grpId="0" animBg="1"/>
      <p:bldP spid="150" grpId="0" animBg="1"/>
      <p:bldP spid="4" grpId="0" animBg="1"/>
      <p:bldP spid="5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15">
            <a:extLst>
              <a:ext uri="{FF2B5EF4-FFF2-40B4-BE49-F238E27FC236}">
                <a16:creationId xmlns="" xmlns:a16="http://schemas.microsoft.com/office/drawing/2014/main" id="{75E0B93A-6222-44D9-A52E-0ABC28BA38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l"/>
            <a:r>
              <a:rPr lang="en-US" sz="3700" dirty="0" smtClean="0">
                <a:ea typeface="Maven Pro Medium"/>
                <a:cs typeface="Maven Pro Medium"/>
                <a:sym typeface="Maven Pro Medium"/>
              </a:rPr>
              <a:t>FAIR (</a:t>
            </a:r>
            <a:r>
              <a:rPr lang="en-US" sz="3700" dirty="0" err="1" smtClean="0">
                <a:ea typeface="Maven Pro Medium"/>
                <a:cs typeface="Maven Pro Medium"/>
                <a:sym typeface="Maven Pro Medium"/>
              </a:rPr>
              <a:t>principios</a:t>
            </a:r>
            <a:r>
              <a:rPr lang="en-US" sz="3700" dirty="0" smtClean="0">
                <a:ea typeface="Maven Pro Medium"/>
                <a:cs typeface="Maven Pro Medium"/>
                <a:sym typeface="Maven Pro Medium"/>
              </a:rPr>
              <a:t>!!, no </a:t>
            </a:r>
            <a:r>
              <a:rPr lang="en-US" sz="3700" dirty="0" err="1" smtClean="0">
                <a:ea typeface="Maven Pro Medium"/>
                <a:cs typeface="Maven Pro Medium"/>
                <a:sym typeface="Maven Pro Medium"/>
              </a:rPr>
              <a:t>estándares</a:t>
            </a:r>
            <a:r>
              <a:rPr lang="en-US" sz="3700" dirty="0" smtClean="0">
                <a:ea typeface="Maven Pro Medium"/>
                <a:cs typeface="Maven Pro Medium"/>
                <a:sym typeface="Maven Pro Medium"/>
              </a:rPr>
              <a:t>)</a:t>
            </a:r>
            <a:endParaRPr sz="3700" dirty="0"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fld id="{00000000-1234-1234-1234-123412341234}" type="slidenum">
              <a:rPr lang="en"/>
              <a:pPr algn="r">
                <a:buClr>
                  <a:srgbClr val="000000"/>
                </a:buClr>
                <a:buSzPts val="1100"/>
              </a:pPr>
              <a:t>44</a:t>
            </a:fld>
            <a:endParaRPr/>
          </a:p>
        </p:txBody>
      </p:sp>
      <p:sp>
        <p:nvSpPr>
          <p:cNvPr id="8" name="Google Shape;360;p21">
            <a:extLst>
              <a:ext uri="{FF2B5EF4-FFF2-40B4-BE49-F238E27FC236}">
                <a16:creationId xmlns="" xmlns:a16="http://schemas.microsoft.com/office/drawing/2014/main" id="{D63B5751-4695-40D4-9363-6BD3E78EBF5F}"/>
              </a:ext>
            </a:extLst>
          </p:cNvPr>
          <p:cNvSpPr txBox="1">
            <a:spLocks/>
          </p:cNvSpPr>
          <p:nvPr/>
        </p:nvSpPr>
        <p:spPr>
          <a:xfrm>
            <a:off x="528815" y="1115293"/>
            <a:ext cx="5281199" cy="51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800" b="1" dirty="0">
                <a:latin typeface="+mn-lt"/>
              </a:rPr>
              <a:t>(F) LOCALIZABLE</a:t>
            </a:r>
          </a:p>
          <a:p>
            <a:r>
              <a:rPr lang="es-ES" sz="1800" b="1" dirty="0">
                <a:latin typeface="+mn-lt"/>
              </a:rPr>
              <a:t>F1</a:t>
            </a:r>
            <a:r>
              <a:rPr lang="es-ES" sz="1800" dirty="0">
                <a:latin typeface="+mn-lt"/>
              </a:rPr>
              <a:t>. (meta)datos tienen asignado un identificador global único y persistente.</a:t>
            </a:r>
          </a:p>
          <a:p>
            <a:r>
              <a:rPr lang="es-ES" sz="1800" b="1" dirty="0">
                <a:latin typeface="+mn-lt"/>
              </a:rPr>
              <a:t>F2</a:t>
            </a:r>
            <a:r>
              <a:rPr lang="es-ES" sz="1800" dirty="0">
                <a:latin typeface="+mn-lt"/>
              </a:rPr>
              <a:t>. Los datos están descritos con metadatos.</a:t>
            </a:r>
          </a:p>
          <a:p>
            <a:r>
              <a:rPr lang="es-ES" sz="1800" b="1" dirty="0">
                <a:latin typeface="+mn-lt"/>
              </a:rPr>
              <a:t>F3</a:t>
            </a:r>
            <a:r>
              <a:rPr lang="es-ES" sz="1800" dirty="0">
                <a:latin typeface="+mn-lt"/>
              </a:rPr>
              <a:t>. (meta)datos están registrados o indexados como recursos localizables.</a:t>
            </a:r>
          </a:p>
          <a:p>
            <a:r>
              <a:rPr lang="es-ES" sz="1800" b="1" dirty="0">
                <a:latin typeface="+mn-lt"/>
              </a:rPr>
              <a:t>F4</a:t>
            </a:r>
            <a:r>
              <a:rPr lang="es-ES" sz="1800" dirty="0">
                <a:latin typeface="+mn-lt"/>
              </a:rPr>
              <a:t>. Los metadatos especifican el identificador del dato.</a:t>
            </a:r>
          </a:p>
          <a:p>
            <a:r>
              <a:rPr lang="es-ES" sz="2800" b="1" dirty="0">
                <a:latin typeface="+mn-lt"/>
              </a:rPr>
              <a:t>(A) ACCESIBLE</a:t>
            </a:r>
          </a:p>
          <a:p>
            <a:r>
              <a:rPr lang="es-ES" sz="1800" b="1" dirty="0">
                <a:latin typeface="+mn-lt"/>
              </a:rPr>
              <a:t>A1</a:t>
            </a:r>
            <a:r>
              <a:rPr lang="es-ES" sz="1800" dirty="0">
                <a:latin typeface="+mn-lt"/>
              </a:rPr>
              <a:t>. (meta)datos se pueden recuperar con el identificador usando un protocolo de comunicaciones estándar.</a:t>
            </a:r>
          </a:p>
          <a:p>
            <a:pPr>
              <a:buSzPts val="1100"/>
            </a:pPr>
            <a:r>
              <a:rPr lang="es-ES" sz="1800" b="1" dirty="0">
                <a:latin typeface="+mn-lt"/>
              </a:rPr>
              <a:t>A1.1.</a:t>
            </a:r>
            <a:r>
              <a:rPr lang="es-ES" sz="1800" dirty="0">
                <a:latin typeface="+mn-lt"/>
              </a:rPr>
              <a:t> El protocolo es abierto, gratuito e implementable de forma universal.</a:t>
            </a:r>
          </a:p>
          <a:p>
            <a:pPr>
              <a:buSzPts val="1100"/>
            </a:pPr>
            <a:r>
              <a:rPr lang="es-ES" sz="1800" b="1" dirty="0">
                <a:latin typeface="+mn-lt"/>
              </a:rPr>
              <a:t>A1.2.</a:t>
            </a:r>
            <a:r>
              <a:rPr lang="es-ES" sz="1800" dirty="0">
                <a:latin typeface="+mn-lt"/>
              </a:rPr>
              <a:t> El protocolo permite procesos de autenticación y autorización.</a:t>
            </a:r>
          </a:p>
          <a:p>
            <a:pPr>
              <a:buSzPts val="1100"/>
            </a:pPr>
            <a:r>
              <a:rPr lang="es-ES" sz="1800" b="1" dirty="0">
                <a:latin typeface="+mn-lt"/>
              </a:rPr>
              <a:t>A2</a:t>
            </a:r>
            <a:r>
              <a:rPr lang="es-ES" sz="1800" dirty="0">
                <a:latin typeface="+mn-lt"/>
              </a:rPr>
              <a:t>. Los metadatos son accesibles incluso cuando los datos ya no están disponibles</a:t>
            </a:r>
            <a:endParaRPr lang="es-ES" sz="1800" b="1" dirty="0">
              <a:latin typeface="+mn-lt"/>
            </a:endParaRPr>
          </a:p>
        </p:txBody>
      </p:sp>
      <p:sp>
        <p:nvSpPr>
          <p:cNvPr id="9" name="Google Shape;361;p21">
            <a:extLst>
              <a:ext uri="{FF2B5EF4-FFF2-40B4-BE49-F238E27FC236}">
                <a16:creationId xmlns="" xmlns:a16="http://schemas.microsoft.com/office/drawing/2014/main" id="{416040C9-5357-4940-96C8-8F7C1E52BCDA}"/>
              </a:ext>
            </a:extLst>
          </p:cNvPr>
          <p:cNvSpPr txBox="1">
            <a:spLocks/>
          </p:cNvSpPr>
          <p:nvPr/>
        </p:nvSpPr>
        <p:spPr>
          <a:xfrm>
            <a:off x="6297200" y="1115293"/>
            <a:ext cx="5479200" cy="51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800" b="1" dirty="0">
                <a:latin typeface="+mn-lt"/>
              </a:rPr>
              <a:t>(I) INTEROPERABLE</a:t>
            </a:r>
          </a:p>
          <a:p>
            <a:r>
              <a:rPr lang="es-ES" sz="1800" b="1" dirty="0">
                <a:latin typeface="+mn-lt"/>
              </a:rPr>
              <a:t>I1</a:t>
            </a:r>
            <a:r>
              <a:rPr lang="es-ES" sz="1800" dirty="0">
                <a:latin typeface="+mn-lt"/>
              </a:rPr>
              <a:t>. (meta)datos usan un lenguaje formal, accesible, compartido y de aplicación amplia para la representación del conocimiento.</a:t>
            </a:r>
          </a:p>
          <a:p>
            <a:r>
              <a:rPr lang="es-ES" sz="1800" b="1" dirty="0">
                <a:latin typeface="+mn-lt"/>
              </a:rPr>
              <a:t>I2</a:t>
            </a:r>
            <a:r>
              <a:rPr lang="es-ES" sz="1800" dirty="0">
                <a:latin typeface="+mn-lt"/>
              </a:rPr>
              <a:t>. (meta)datos usan vocabularios que siguen los principios FAIR.</a:t>
            </a:r>
          </a:p>
          <a:p>
            <a:r>
              <a:rPr lang="es-ES" sz="1800" b="1" dirty="0">
                <a:latin typeface="+mn-lt"/>
              </a:rPr>
              <a:t>I3</a:t>
            </a:r>
            <a:r>
              <a:rPr lang="es-ES" sz="1800" dirty="0">
                <a:latin typeface="+mn-lt"/>
              </a:rPr>
              <a:t>. (meta)datos incluyen referencias cualificadas a otros (meta)datos</a:t>
            </a:r>
          </a:p>
          <a:p>
            <a:r>
              <a:rPr lang="es-ES" sz="2800" b="1" dirty="0">
                <a:latin typeface="+mn-lt"/>
              </a:rPr>
              <a:t>(R) REUTILIZABLE</a:t>
            </a:r>
          </a:p>
          <a:p>
            <a:r>
              <a:rPr lang="es-ES" sz="1800" b="1" dirty="0">
                <a:latin typeface="+mn-lt"/>
              </a:rPr>
              <a:t>R1</a:t>
            </a:r>
            <a:r>
              <a:rPr lang="es-ES" sz="1800" dirty="0">
                <a:latin typeface="+mn-lt"/>
              </a:rPr>
              <a:t>. (meta)datos tienen una pluralidad de atributos precisos y relevantes.</a:t>
            </a:r>
          </a:p>
          <a:p>
            <a:r>
              <a:rPr lang="es-ES" sz="1800" b="1" dirty="0">
                <a:latin typeface="+mn-lt"/>
              </a:rPr>
              <a:t>R1.1.</a:t>
            </a:r>
            <a:r>
              <a:rPr lang="es-ES" sz="1800" dirty="0">
                <a:latin typeface="+mn-lt"/>
              </a:rPr>
              <a:t> (meta)datos se publican con una licencia de uso clara y accesible.</a:t>
            </a:r>
          </a:p>
          <a:p>
            <a:r>
              <a:rPr lang="es-ES" sz="1800" b="1" dirty="0">
                <a:latin typeface="+mn-lt"/>
              </a:rPr>
              <a:t>R1.2.</a:t>
            </a:r>
            <a:r>
              <a:rPr lang="es-ES" sz="1800" dirty="0">
                <a:latin typeface="+mn-lt"/>
              </a:rPr>
              <a:t> (meta)datos están asociados con su procedencia.</a:t>
            </a:r>
          </a:p>
          <a:p>
            <a:r>
              <a:rPr lang="es-ES" sz="1800" b="1" dirty="0">
                <a:latin typeface="+mn-lt"/>
              </a:rPr>
              <a:t>R1.3</a:t>
            </a:r>
            <a:r>
              <a:rPr lang="es-ES" sz="1800" dirty="0">
                <a:latin typeface="+mn-lt"/>
              </a:rPr>
              <a:t>. (meta)datos cumplen con estándares comunes relevantes en su dominio</a:t>
            </a:r>
            <a:endParaRPr lang="es-ES" sz="1800" b="1" dirty="0">
              <a:latin typeface="+mn-lt"/>
            </a:endParaRPr>
          </a:p>
        </p:txBody>
      </p:sp>
      <p:sp>
        <p:nvSpPr>
          <p:cNvPr id="10" name="Google Shape;362;p21">
            <a:extLst>
              <a:ext uri="{FF2B5EF4-FFF2-40B4-BE49-F238E27FC236}">
                <a16:creationId xmlns="" xmlns:a16="http://schemas.microsoft.com/office/drawing/2014/main" id="{F4CA81D7-3DBA-4A61-A5BE-8989F77FF259}"/>
              </a:ext>
            </a:extLst>
          </p:cNvPr>
          <p:cNvSpPr txBox="1"/>
          <p:nvPr/>
        </p:nvSpPr>
        <p:spPr>
          <a:xfrm>
            <a:off x="6544768" y="6031360"/>
            <a:ext cx="5281199" cy="6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en" sz="1600" b="1" dirty="0">
                <a:latin typeface="Abel"/>
                <a:ea typeface="Abel"/>
                <a:cs typeface="Abel"/>
                <a:sym typeface="Abel"/>
              </a:rPr>
              <a:t>FORCE11 - FAIR Data Guiding Principles</a:t>
            </a:r>
            <a:endParaRPr sz="1600" b="1" dirty="0">
              <a:latin typeface="Abel"/>
              <a:ea typeface="Abel"/>
              <a:cs typeface="Abel"/>
              <a:sym typeface="Abel"/>
            </a:endParaRPr>
          </a:p>
          <a:p>
            <a:pPr algn="ctr"/>
            <a:r>
              <a:rPr lang="en" sz="1600" u="sng" dirty="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  <a:hlinkClick r:id="rId3"/>
              </a:rPr>
              <a:t>https://www.force11.org/group/fairgroup/fairprinciples</a:t>
            </a:r>
            <a:endParaRPr sz="1600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348089" y="2339545"/>
            <a:ext cx="6756444" cy="2339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s-ES" sz="7200" b="1" dirty="0">
                <a:solidFill>
                  <a:srgbClr val="C00000"/>
                </a:solidFill>
              </a:rPr>
              <a:t>80% </a:t>
            </a:r>
            <a:r>
              <a:rPr lang="es-ES" sz="7200" b="1" dirty="0" err="1">
                <a:solidFill>
                  <a:srgbClr val="C00000"/>
                </a:solidFill>
              </a:rPr>
              <a:t>metadata</a:t>
            </a:r>
            <a:r>
              <a:rPr lang="es-ES" sz="7200" b="1" dirty="0">
                <a:solidFill>
                  <a:srgbClr val="C00000"/>
                </a:solidFill>
              </a:rPr>
              <a:t> &amp; 20% </a:t>
            </a:r>
            <a:r>
              <a:rPr lang="es-ES" sz="7200" b="1" dirty="0" err="1">
                <a:solidFill>
                  <a:srgbClr val="C00000"/>
                </a:solidFill>
              </a:rPr>
              <a:t>PIDs</a:t>
            </a:r>
            <a:endParaRPr lang="es-ES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2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15">
            <a:extLst>
              <a:ext uri="{FF2B5EF4-FFF2-40B4-BE49-F238E27FC236}">
                <a16:creationId xmlns="" xmlns:a16="http://schemas.microsoft.com/office/drawing/2014/main" id="{75E0B93A-6222-44D9-A52E-0ABC28BA38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l"/>
            <a:r>
              <a:rPr lang="en-US" sz="3700" dirty="0" smtClean="0">
                <a:ea typeface="Maven Pro Medium"/>
                <a:cs typeface="Maven Pro Medium"/>
                <a:sym typeface="Maven Pro Medium"/>
              </a:rPr>
              <a:t>FAIR (</a:t>
            </a:r>
            <a:r>
              <a:rPr lang="en-US" sz="3700" dirty="0" err="1" smtClean="0">
                <a:ea typeface="Maven Pro Medium"/>
                <a:cs typeface="Maven Pro Medium"/>
                <a:sym typeface="Maven Pro Medium"/>
              </a:rPr>
              <a:t>principios</a:t>
            </a:r>
            <a:r>
              <a:rPr lang="en-US" sz="3700" dirty="0" smtClean="0">
                <a:ea typeface="Maven Pro Medium"/>
                <a:cs typeface="Maven Pro Medium"/>
                <a:sym typeface="Maven Pro Medium"/>
              </a:rPr>
              <a:t> no </a:t>
            </a:r>
            <a:r>
              <a:rPr lang="en-US" sz="3700" dirty="0" err="1" smtClean="0">
                <a:ea typeface="Maven Pro Medium"/>
                <a:cs typeface="Maven Pro Medium"/>
                <a:sym typeface="Maven Pro Medium"/>
              </a:rPr>
              <a:t>estándares</a:t>
            </a:r>
            <a:r>
              <a:rPr lang="en-US" sz="3700" dirty="0" smtClean="0">
                <a:ea typeface="Maven Pro Medium"/>
                <a:cs typeface="Maven Pro Medium"/>
                <a:sym typeface="Maven Pro Medium"/>
              </a:rPr>
              <a:t>)</a:t>
            </a:r>
            <a:endParaRPr sz="3700" dirty="0"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fld id="{00000000-1234-1234-1234-123412341234}" type="slidenum">
              <a:rPr lang="en"/>
              <a:pPr algn="r">
                <a:buClr>
                  <a:srgbClr val="000000"/>
                </a:buClr>
                <a:buSzPts val="1100"/>
              </a:pPr>
              <a:t>45</a:t>
            </a:fld>
            <a:endParaRPr/>
          </a:p>
        </p:txBody>
      </p:sp>
      <p:sp>
        <p:nvSpPr>
          <p:cNvPr id="8" name="Google Shape;360;p21">
            <a:extLst>
              <a:ext uri="{FF2B5EF4-FFF2-40B4-BE49-F238E27FC236}">
                <a16:creationId xmlns="" xmlns:a16="http://schemas.microsoft.com/office/drawing/2014/main" id="{D63B5751-4695-40D4-9363-6BD3E78EBF5F}"/>
              </a:ext>
            </a:extLst>
          </p:cNvPr>
          <p:cNvSpPr txBox="1">
            <a:spLocks/>
          </p:cNvSpPr>
          <p:nvPr/>
        </p:nvSpPr>
        <p:spPr>
          <a:xfrm>
            <a:off x="528815" y="1115293"/>
            <a:ext cx="5281199" cy="51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800" b="1" dirty="0">
                <a:latin typeface="+mn-lt"/>
              </a:rPr>
              <a:t>(F) LOCALIZABLE</a:t>
            </a:r>
          </a:p>
          <a:p>
            <a:r>
              <a:rPr lang="es-ES" sz="1800" b="1" dirty="0">
                <a:latin typeface="+mn-lt"/>
              </a:rPr>
              <a:t>F1</a:t>
            </a:r>
            <a:r>
              <a:rPr lang="es-ES" sz="1800" dirty="0">
                <a:latin typeface="+mn-lt"/>
              </a:rPr>
              <a:t>. (meta)datos tienen asignado un identificador global único y persistente.</a:t>
            </a:r>
          </a:p>
          <a:p>
            <a:r>
              <a:rPr lang="es-ES" sz="1800" b="1" dirty="0">
                <a:latin typeface="+mn-lt"/>
              </a:rPr>
              <a:t>F2</a:t>
            </a:r>
            <a:r>
              <a:rPr lang="es-ES" sz="1800" dirty="0">
                <a:latin typeface="+mn-lt"/>
              </a:rPr>
              <a:t>. Los datos están descritos con metadatos.</a:t>
            </a:r>
          </a:p>
          <a:p>
            <a:r>
              <a:rPr lang="es-ES" sz="1800" b="1" dirty="0">
                <a:latin typeface="+mn-lt"/>
              </a:rPr>
              <a:t>F3</a:t>
            </a:r>
            <a:r>
              <a:rPr lang="es-ES" sz="1800" dirty="0">
                <a:latin typeface="+mn-lt"/>
              </a:rPr>
              <a:t>. (meta)datos están registrados o indexados como recursos localizables.</a:t>
            </a:r>
          </a:p>
          <a:p>
            <a:r>
              <a:rPr lang="es-ES" sz="1800" b="1" dirty="0">
                <a:latin typeface="+mn-lt"/>
              </a:rPr>
              <a:t>F4</a:t>
            </a:r>
            <a:r>
              <a:rPr lang="es-ES" sz="1800" dirty="0">
                <a:latin typeface="+mn-lt"/>
              </a:rPr>
              <a:t>. Los metadatos especifican el identificador del dato.</a:t>
            </a:r>
          </a:p>
          <a:p>
            <a:r>
              <a:rPr lang="es-ES" sz="2800" b="1" dirty="0">
                <a:latin typeface="+mn-lt"/>
              </a:rPr>
              <a:t>(A) ACCESIBLE</a:t>
            </a:r>
          </a:p>
          <a:p>
            <a:r>
              <a:rPr lang="es-ES" sz="1800" b="1" dirty="0">
                <a:latin typeface="+mn-lt"/>
              </a:rPr>
              <a:t>A1</a:t>
            </a:r>
            <a:r>
              <a:rPr lang="es-ES" sz="1800" dirty="0">
                <a:latin typeface="+mn-lt"/>
              </a:rPr>
              <a:t>. (meta)datos se pueden recuperar con el identificador usando un protocolo de comunicaciones estándar.</a:t>
            </a:r>
          </a:p>
          <a:p>
            <a:pPr>
              <a:buSzPts val="1100"/>
            </a:pPr>
            <a:r>
              <a:rPr lang="es-ES" sz="1800" b="1" dirty="0">
                <a:latin typeface="+mn-lt"/>
              </a:rPr>
              <a:t>A1.1.</a:t>
            </a:r>
            <a:r>
              <a:rPr lang="es-ES" sz="1800" dirty="0">
                <a:latin typeface="+mn-lt"/>
              </a:rPr>
              <a:t> El protocolo es abierto, gratuito e implementable de forma universal.</a:t>
            </a:r>
          </a:p>
          <a:p>
            <a:pPr>
              <a:buSzPts val="1100"/>
            </a:pPr>
            <a:r>
              <a:rPr lang="es-ES" sz="1800" b="1" dirty="0">
                <a:latin typeface="+mn-lt"/>
              </a:rPr>
              <a:t>A1.2.</a:t>
            </a:r>
            <a:r>
              <a:rPr lang="es-ES" sz="1800" dirty="0">
                <a:latin typeface="+mn-lt"/>
              </a:rPr>
              <a:t> El protocolo permite procesos de autenticación y autorización.</a:t>
            </a:r>
          </a:p>
          <a:p>
            <a:pPr>
              <a:buSzPts val="1100"/>
            </a:pPr>
            <a:r>
              <a:rPr lang="es-ES" sz="1800" b="1" dirty="0">
                <a:latin typeface="+mn-lt"/>
              </a:rPr>
              <a:t>A2</a:t>
            </a:r>
            <a:r>
              <a:rPr lang="es-ES" sz="1800" dirty="0">
                <a:latin typeface="+mn-lt"/>
              </a:rPr>
              <a:t>. Los metadatos son accesibles incluso cuando los datos ya no están disponibles</a:t>
            </a:r>
            <a:endParaRPr lang="es-ES" sz="1800" b="1" dirty="0">
              <a:latin typeface="+mn-lt"/>
            </a:endParaRPr>
          </a:p>
        </p:txBody>
      </p:sp>
      <p:sp>
        <p:nvSpPr>
          <p:cNvPr id="9" name="Google Shape;361;p21">
            <a:extLst>
              <a:ext uri="{FF2B5EF4-FFF2-40B4-BE49-F238E27FC236}">
                <a16:creationId xmlns="" xmlns:a16="http://schemas.microsoft.com/office/drawing/2014/main" id="{416040C9-5357-4940-96C8-8F7C1E52BCDA}"/>
              </a:ext>
            </a:extLst>
          </p:cNvPr>
          <p:cNvSpPr txBox="1">
            <a:spLocks/>
          </p:cNvSpPr>
          <p:nvPr/>
        </p:nvSpPr>
        <p:spPr>
          <a:xfrm>
            <a:off x="6297200" y="1115293"/>
            <a:ext cx="5479200" cy="51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800" b="1" dirty="0">
                <a:latin typeface="+mn-lt"/>
              </a:rPr>
              <a:t>(I) INTEROPERABLE</a:t>
            </a:r>
          </a:p>
          <a:p>
            <a:r>
              <a:rPr lang="es-ES" sz="1800" b="1" dirty="0">
                <a:latin typeface="+mn-lt"/>
              </a:rPr>
              <a:t>I1</a:t>
            </a:r>
            <a:r>
              <a:rPr lang="es-ES" sz="1800" dirty="0">
                <a:latin typeface="+mn-lt"/>
              </a:rPr>
              <a:t>. (meta)datos usan un lenguaje formal, accesible, compartido y de aplicación amplia para la representación del conocimiento.</a:t>
            </a:r>
          </a:p>
          <a:p>
            <a:r>
              <a:rPr lang="es-ES" sz="1800" b="1" dirty="0">
                <a:latin typeface="+mn-lt"/>
              </a:rPr>
              <a:t>I2</a:t>
            </a:r>
            <a:r>
              <a:rPr lang="es-ES" sz="1800" dirty="0">
                <a:latin typeface="+mn-lt"/>
              </a:rPr>
              <a:t>. (meta)datos usan vocabularios que siguen los principios FAIR.</a:t>
            </a:r>
          </a:p>
          <a:p>
            <a:r>
              <a:rPr lang="es-ES" sz="1800" b="1" dirty="0">
                <a:latin typeface="+mn-lt"/>
              </a:rPr>
              <a:t>I3</a:t>
            </a:r>
            <a:r>
              <a:rPr lang="es-ES" sz="1800" dirty="0">
                <a:latin typeface="+mn-lt"/>
              </a:rPr>
              <a:t>. (meta)datos incluyen referencias cualificadas a otros (meta)datos</a:t>
            </a:r>
          </a:p>
          <a:p>
            <a:r>
              <a:rPr lang="es-ES" sz="2800" b="1" dirty="0">
                <a:latin typeface="+mn-lt"/>
              </a:rPr>
              <a:t>(R) REUTILIZABLE</a:t>
            </a:r>
          </a:p>
          <a:p>
            <a:r>
              <a:rPr lang="es-ES" sz="1800" b="1" dirty="0">
                <a:latin typeface="+mn-lt"/>
              </a:rPr>
              <a:t>R1</a:t>
            </a:r>
            <a:r>
              <a:rPr lang="es-ES" sz="1800" dirty="0">
                <a:latin typeface="+mn-lt"/>
              </a:rPr>
              <a:t>. (meta)datos tienen una pluralidad de atributos precisos y relevantes.</a:t>
            </a:r>
          </a:p>
          <a:p>
            <a:r>
              <a:rPr lang="es-ES" sz="1800" b="1" dirty="0">
                <a:latin typeface="+mn-lt"/>
              </a:rPr>
              <a:t>R1.1.</a:t>
            </a:r>
            <a:r>
              <a:rPr lang="es-ES" sz="1800" dirty="0">
                <a:latin typeface="+mn-lt"/>
              </a:rPr>
              <a:t> (meta)datos se publican con una licencia de uso clara y accesible.</a:t>
            </a:r>
          </a:p>
          <a:p>
            <a:r>
              <a:rPr lang="es-ES" sz="1800" b="1" dirty="0">
                <a:latin typeface="+mn-lt"/>
              </a:rPr>
              <a:t>R1.2.</a:t>
            </a:r>
            <a:r>
              <a:rPr lang="es-ES" sz="1800" dirty="0">
                <a:latin typeface="+mn-lt"/>
              </a:rPr>
              <a:t> (meta)datos están asociados con su procedencia.</a:t>
            </a:r>
          </a:p>
          <a:p>
            <a:r>
              <a:rPr lang="es-ES" sz="1800" b="1" dirty="0">
                <a:latin typeface="+mn-lt"/>
              </a:rPr>
              <a:t>R1.3</a:t>
            </a:r>
            <a:r>
              <a:rPr lang="es-ES" sz="1800" dirty="0">
                <a:latin typeface="+mn-lt"/>
              </a:rPr>
              <a:t>. (meta)datos cumplen con estándares comunes relevantes en su dominio</a:t>
            </a:r>
            <a:endParaRPr lang="es-ES" sz="1800" b="1" dirty="0">
              <a:latin typeface="+mn-lt"/>
            </a:endParaRPr>
          </a:p>
        </p:txBody>
      </p:sp>
      <p:sp>
        <p:nvSpPr>
          <p:cNvPr id="10" name="Google Shape;362;p21">
            <a:extLst>
              <a:ext uri="{FF2B5EF4-FFF2-40B4-BE49-F238E27FC236}">
                <a16:creationId xmlns="" xmlns:a16="http://schemas.microsoft.com/office/drawing/2014/main" id="{F4CA81D7-3DBA-4A61-A5BE-8989F77FF259}"/>
              </a:ext>
            </a:extLst>
          </p:cNvPr>
          <p:cNvSpPr txBox="1"/>
          <p:nvPr/>
        </p:nvSpPr>
        <p:spPr>
          <a:xfrm>
            <a:off x="6544768" y="6031360"/>
            <a:ext cx="5281199" cy="6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en" sz="1600" b="1" dirty="0">
                <a:latin typeface="Abel"/>
                <a:ea typeface="Abel"/>
                <a:cs typeface="Abel"/>
                <a:sym typeface="Abel"/>
              </a:rPr>
              <a:t>FORCE11 - FAIR Data Guiding Principles</a:t>
            </a:r>
            <a:endParaRPr sz="1600" b="1" dirty="0">
              <a:latin typeface="Abel"/>
              <a:ea typeface="Abel"/>
              <a:cs typeface="Abel"/>
              <a:sym typeface="Abel"/>
            </a:endParaRPr>
          </a:p>
          <a:p>
            <a:pPr algn="ctr"/>
            <a:r>
              <a:rPr lang="en" sz="1600" u="sng" dirty="0">
                <a:solidFill>
                  <a:schemeClr val="hlink"/>
                </a:solidFill>
                <a:latin typeface="Abel"/>
                <a:ea typeface="Abel"/>
                <a:cs typeface="Abel"/>
                <a:sym typeface="Abel"/>
                <a:hlinkClick r:id="rId3"/>
              </a:rPr>
              <a:t>https://www.force11.org/group/fairgroup/fairprinciples</a:t>
            </a:r>
            <a:endParaRPr sz="1600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348089" y="2339545"/>
            <a:ext cx="6756444" cy="2339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s-ES" sz="7200" b="1" dirty="0">
                <a:solidFill>
                  <a:schemeClr val="accent1">
                    <a:lumMod val="75000"/>
                  </a:schemeClr>
                </a:solidFill>
              </a:rPr>
              <a:t>80% </a:t>
            </a:r>
            <a:r>
              <a:rPr lang="es-ES" sz="7200" b="1" dirty="0" err="1">
                <a:solidFill>
                  <a:schemeClr val="accent1">
                    <a:lumMod val="75000"/>
                  </a:schemeClr>
                </a:solidFill>
              </a:rPr>
              <a:t>metadata</a:t>
            </a:r>
            <a:r>
              <a:rPr lang="es-ES" sz="7200" b="1" dirty="0">
                <a:solidFill>
                  <a:schemeClr val="accent1">
                    <a:lumMod val="75000"/>
                  </a:schemeClr>
                </a:solidFill>
              </a:rPr>
              <a:t> &amp; 20% </a:t>
            </a:r>
            <a:r>
              <a:rPr lang="es-ES" sz="7200" b="1" dirty="0" err="1">
                <a:solidFill>
                  <a:schemeClr val="accent1">
                    <a:lumMod val="75000"/>
                  </a:schemeClr>
                </a:solidFill>
              </a:rPr>
              <a:t>PIDs</a:t>
            </a:r>
            <a:endParaRPr lang="es-ES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76" y="1226229"/>
            <a:ext cx="6241352" cy="507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03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ibraries as Open Global Plat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73" y="2266950"/>
            <a:ext cx="4687827" cy="312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Todos queremos más… 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4800" y="1314461"/>
            <a:ext cx="7143750" cy="3790940"/>
          </a:xfrm>
        </p:spPr>
        <p:txBody>
          <a:bodyPr>
            <a:normAutofit fontScale="77500" lnSpcReduction="20000"/>
          </a:bodyPr>
          <a:lstStyle/>
          <a:p>
            <a:pPr marL="455613" indent="-455613">
              <a:buBlip>
                <a:blip r:embed="rId3"/>
              </a:buBlip>
            </a:pPr>
            <a:r>
              <a:rPr lang="es-ES" sz="3600" dirty="0" smtClean="0">
                <a:solidFill>
                  <a:srgbClr val="C00000"/>
                </a:solidFill>
              </a:rPr>
              <a:t>Open Access</a:t>
            </a:r>
            <a:r>
              <a:rPr lang="es-ES" sz="3600" dirty="0" smtClean="0"/>
              <a:t>…  por supuesto!!!</a:t>
            </a:r>
          </a:p>
          <a:p>
            <a:pPr marL="455613" indent="-455613">
              <a:buBlip>
                <a:blip r:embed="rId3"/>
              </a:buBlip>
            </a:pPr>
            <a:r>
              <a:rPr lang="es-ES" sz="3600" dirty="0" smtClean="0"/>
              <a:t>Y los datos  (abiertos) </a:t>
            </a:r>
            <a:r>
              <a:rPr lang="es-ES" sz="3600" dirty="0" smtClean="0">
                <a:solidFill>
                  <a:srgbClr val="C00000"/>
                </a:solidFill>
              </a:rPr>
              <a:t>DE (SOBRE/ PARA) </a:t>
            </a:r>
            <a:r>
              <a:rPr lang="es-ES" sz="3600" dirty="0" smtClean="0"/>
              <a:t>la investigación</a:t>
            </a:r>
          </a:p>
          <a:p>
            <a:pPr marL="455613" indent="-455613">
              <a:buBlip>
                <a:blip r:embed="rId3"/>
              </a:buBlip>
            </a:pPr>
            <a:r>
              <a:rPr lang="es-ES" sz="3600" dirty="0" smtClean="0"/>
              <a:t>… y que sean FAIR y la vinculación con EOSC</a:t>
            </a:r>
          </a:p>
          <a:p>
            <a:pPr marL="455613" indent="-455613">
              <a:buBlip>
                <a:blip r:embed="rId3"/>
              </a:buBlip>
            </a:pPr>
            <a:r>
              <a:rPr lang="es-ES" sz="3600" dirty="0" smtClean="0"/>
              <a:t>Y los ciudadanos? </a:t>
            </a:r>
            <a:r>
              <a:rPr lang="es-ES" sz="3600" dirty="0" err="1" smtClean="0">
                <a:solidFill>
                  <a:srgbClr val="C00000"/>
                </a:solidFill>
              </a:rPr>
              <a:t>Citizen</a:t>
            </a:r>
            <a:r>
              <a:rPr lang="es-ES" sz="3600" dirty="0" smtClean="0">
                <a:solidFill>
                  <a:srgbClr val="C00000"/>
                </a:solidFill>
              </a:rPr>
              <a:t> </a:t>
            </a:r>
            <a:r>
              <a:rPr lang="es-ES" sz="3600" dirty="0" err="1" smtClean="0">
                <a:solidFill>
                  <a:srgbClr val="C00000"/>
                </a:solidFill>
              </a:rPr>
              <a:t>science</a:t>
            </a:r>
            <a:r>
              <a:rPr lang="es-ES" sz="3600" dirty="0" smtClean="0">
                <a:solidFill>
                  <a:srgbClr val="C00000"/>
                </a:solidFill>
              </a:rPr>
              <a:t> </a:t>
            </a:r>
            <a:r>
              <a:rPr lang="es-ES" sz="3600" dirty="0" smtClean="0"/>
              <a:t>(espacios, actividades)</a:t>
            </a:r>
          </a:p>
          <a:p>
            <a:pPr marL="455613" indent="-455613">
              <a:buBlip>
                <a:blip r:embed="rId3"/>
              </a:buBlip>
            </a:pPr>
            <a:r>
              <a:rPr lang="es-ES" sz="3600" dirty="0" smtClean="0"/>
              <a:t>Y </a:t>
            </a:r>
            <a:r>
              <a:rPr lang="es-ES" sz="3600" dirty="0" smtClean="0">
                <a:solidFill>
                  <a:srgbClr val="C00000"/>
                </a:solidFill>
              </a:rPr>
              <a:t>$</a:t>
            </a:r>
            <a:r>
              <a:rPr lang="es-ES" sz="3600" dirty="0" smtClean="0"/>
              <a:t> para hacer los proyectos</a:t>
            </a:r>
          </a:p>
          <a:p>
            <a:pPr marL="455613" indent="-455613">
              <a:buBlip>
                <a:blip r:embed="rId3"/>
              </a:buBlip>
            </a:pPr>
            <a:r>
              <a:rPr lang="es-ES" sz="3600" dirty="0" smtClean="0"/>
              <a:t>Y? Y? Y? </a:t>
            </a:r>
            <a:r>
              <a:rPr lang="es-ES" sz="3600" dirty="0">
                <a:sym typeface="Wingdings" panose="05000000000000000000" pitchFamily="2" charset="2"/>
              </a:rPr>
              <a:t> </a:t>
            </a:r>
            <a:r>
              <a:rPr lang="es-ES" sz="3600" b="1" i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Libraries</a:t>
            </a:r>
            <a:r>
              <a:rPr lang="es-ES" sz="3600" b="1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as Open </a:t>
            </a:r>
            <a:r>
              <a:rPr lang="es-ES" sz="3600" b="1" i="1" dirty="0">
                <a:solidFill>
                  <a:srgbClr val="C00000"/>
                </a:solidFill>
                <a:sym typeface="Wingdings" panose="05000000000000000000" pitchFamily="2" charset="2"/>
              </a:rPr>
              <a:t>Global </a:t>
            </a:r>
            <a:r>
              <a:rPr lang="es-ES" sz="3600" b="1" i="1" dirty="0" err="1">
                <a:solidFill>
                  <a:srgbClr val="C00000"/>
                </a:solidFill>
                <a:sym typeface="Wingdings" panose="05000000000000000000" pitchFamily="2" charset="2"/>
              </a:rPr>
              <a:t>Platforms</a:t>
            </a:r>
            <a:r>
              <a:rPr lang="es-ES" sz="3600" i="1" dirty="0">
                <a:solidFill>
                  <a:srgbClr val="C00000"/>
                </a:solidFill>
                <a:sym typeface="Wingdings" panose="05000000000000000000" pitchFamily="2" charset="2"/>
              </a:rPr>
              <a:t>...</a:t>
            </a:r>
            <a:endParaRPr lang="es-ES" sz="3600" i="1" dirty="0" smtClean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62050" y="5079833"/>
            <a:ext cx="10648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Y </a:t>
            </a:r>
            <a:r>
              <a:rPr lang="es-ES" sz="3200" b="1" dirty="0">
                <a:solidFill>
                  <a:srgbClr val="C00000"/>
                </a:solidFill>
              </a:rPr>
              <a:t>TIEMPO</a:t>
            </a:r>
            <a:r>
              <a:rPr lang="es-ES" sz="3200" dirty="0"/>
              <a:t>…</a:t>
            </a:r>
          </a:p>
          <a:p>
            <a:r>
              <a:rPr lang="es-ES" sz="3200" dirty="0"/>
              <a:t>¿Qué TIEMPO (recursos) tienen las bibliotecas para darle TIEMPO a los investigadores</a:t>
            </a:r>
            <a:r>
              <a:rPr lang="es-ES" sz="3200" dirty="0" smtClean="0"/>
              <a:t>?... 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56714" y="835248"/>
            <a:ext cx="6539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/>
              <a:t>OPEN, INTERACTIVE AND COMPUTATIONAL (MIT)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04599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1" y="1200154"/>
            <a:ext cx="9144000" cy="1364135"/>
          </a:xfrm>
        </p:spPr>
        <p:txBody>
          <a:bodyPr/>
          <a:lstStyle/>
          <a:p>
            <a:r>
              <a:rPr lang="nl-NL" dirty="0" smtClean="0"/>
              <a:t>¡Gracias! ¿Preguntas?</a:t>
            </a:r>
            <a:endParaRPr lang="nl-NL" dirty="0"/>
          </a:p>
        </p:txBody>
      </p:sp>
      <p:pic>
        <p:nvPicPr>
          <p:cNvPr id="4" name="D994D40E-D1E8-482C-AF2D-A714FA273A4C" descr="D994D40E-D1E8-482C-AF2D-A714FA273A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86" y="3614253"/>
            <a:ext cx="3158479" cy="236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209739" y="4650113"/>
            <a:ext cx="4961191" cy="1224552"/>
          </a:xfrm>
          <a:prstGeom prst="rect">
            <a:avLst/>
          </a:prstGeom>
          <a:noFill/>
        </p:spPr>
        <p:txBody>
          <a:bodyPr wrap="square" lIns="95107" tIns="47553" rIns="95107" bIns="47553" rtlCol="0"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s-ES" altLang="es-ES" sz="2900" b="1" dirty="0">
                <a:solidFill>
                  <a:srgbClr val="2E805B"/>
                </a:solidFill>
                <a:latin typeface="Maiandra GD" panose="020E0502030308020204" pitchFamily="34" charset="0"/>
                <a:hlinkClick r:id="rId3"/>
              </a:rPr>
              <a:t>emendez@bib.uc3m.es</a:t>
            </a:r>
            <a:r>
              <a:rPr kumimoji="1" lang="es-ES" altLang="es-ES" sz="2900" b="1" dirty="0">
                <a:solidFill>
                  <a:srgbClr val="2E805B"/>
                </a:solidFill>
                <a:latin typeface="Maiandra GD" panose="020E0502030308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s-ES" altLang="es-ES" sz="2900" b="1" dirty="0">
                <a:solidFill>
                  <a:srgbClr val="2E805B"/>
                </a:solidFill>
                <a:latin typeface="Maiandra GD" panose="020E0502030308020204" pitchFamily="34" charset="0"/>
              </a:rPr>
              <a:t>@</a:t>
            </a:r>
            <a:r>
              <a:rPr kumimoji="1" lang="es-ES" altLang="es-ES" sz="2900" b="1" dirty="0" err="1">
                <a:solidFill>
                  <a:srgbClr val="2E805B"/>
                </a:solidFill>
                <a:latin typeface="Maiandra GD" panose="020E0502030308020204" pitchFamily="34" charset="0"/>
              </a:rPr>
              <a:t>evamen</a:t>
            </a:r>
            <a:endParaRPr kumimoji="1" lang="es-ES" altLang="es-ES" sz="2900" b="1" dirty="0">
              <a:solidFill>
                <a:srgbClr val="2E805B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Picture 2" descr="Image result for cc 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93" y="5983122"/>
            <a:ext cx="191928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39" y="3614253"/>
            <a:ext cx="1477775" cy="4750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805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86105" y="295279"/>
            <a:ext cx="8489951" cy="2266951"/>
          </a:xfrm>
        </p:spPr>
        <p:txBody>
          <a:bodyPr>
            <a:noAutofit/>
          </a:bodyPr>
          <a:lstStyle/>
          <a:p>
            <a:r>
              <a:rPr lang="es-ES" sz="4400" b="1" dirty="0">
                <a:solidFill>
                  <a:schemeClr val="tx1"/>
                </a:solidFill>
              </a:rPr>
              <a:t>Open Science?... </a:t>
            </a:r>
          </a:p>
          <a:p>
            <a:r>
              <a:rPr lang="es-ES" sz="4400" b="1" dirty="0">
                <a:solidFill>
                  <a:schemeClr val="tx1"/>
                </a:solidFill>
              </a:rPr>
              <a:t>Darling, …</a:t>
            </a:r>
            <a:r>
              <a:rPr lang="es-ES" sz="4400" b="1" dirty="0" err="1">
                <a:solidFill>
                  <a:schemeClr val="tx1"/>
                </a:solidFill>
              </a:rPr>
              <a:t>we</a:t>
            </a:r>
            <a:r>
              <a:rPr lang="es-ES" sz="4400" b="1" dirty="0">
                <a:solidFill>
                  <a:schemeClr val="tx1"/>
                </a:solidFill>
              </a:rPr>
              <a:t> </a:t>
            </a:r>
            <a:r>
              <a:rPr lang="es-ES" sz="4400" b="1" dirty="0" err="1">
                <a:solidFill>
                  <a:schemeClr val="tx1"/>
                </a:solidFill>
              </a:rPr>
              <a:t>need</a:t>
            </a:r>
            <a:r>
              <a:rPr lang="es-ES" sz="4400" b="1" dirty="0">
                <a:solidFill>
                  <a:schemeClr val="tx1"/>
                </a:solidFill>
              </a:rPr>
              <a:t> to </a:t>
            </a:r>
            <a:r>
              <a:rPr lang="es-ES" sz="4400" b="1" dirty="0" err="1">
                <a:solidFill>
                  <a:schemeClr val="tx1"/>
                </a:solidFill>
              </a:rPr>
              <a:t>talk</a:t>
            </a:r>
            <a:endParaRPr lang="es-ES" sz="4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7" y="192592"/>
            <a:ext cx="2711353" cy="332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55677" y="3652124"/>
            <a:ext cx="4400551" cy="384719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s-ES" dirty="0" smtClean="0"/>
              <a:t>Berlín, Marzo 2019</a:t>
            </a:r>
            <a:endParaRPr lang="es-ES" dirty="0"/>
          </a:p>
        </p:txBody>
      </p:sp>
      <p:pic>
        <p:nvPicPr>
          <p:cNvPr id="6" name="Picture 2" descr="http://n.yourvibrantlife.ca/wp-content/uploads/2017/03/BrowmanTalk-29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49" y="1941580"/>
            <a:ext cx="4667251" cy="48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086105" y="6489487"/>
            <a:ext cx="362560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ES" sz="1200" dirty="0" err="1"/>
              <a:t>Source</a:t>
            </a:r>
            <a:r>
              <a:rPr lang="es-ES" sz="1200" dirty="0"/>
              <a:t>: </a:t>
            </a:r>
            <a:r>
              <a:rPr lang="es-ES" sz="1200" dirty="0">
                <a:hlinkClick r:id="rId4"/>
              </a:rPr>
              <a:t>http://yourvibrantlife.ca/we-need-to-talk-2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15430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69" y="2528175"/>
            <a:ext cx="6664384" cy="317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964" y="6"/>
            <a:ext cx="3850557" cy="205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840417" y="1400389"/>
            <a:ext cx="1536171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906" tIns="60953" rIns="121906" bIns="60953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dobe Kaiti Std R" pitchFamily="18" charset="-128"/>
                <a:cs typeface="DejaVu Sans Condensed" panose="020B0606030804020204" pitchFamily="34" charset="0"/>
              </a:rPr>
              <a:t>SCIENCE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Adobe Kaiti Std R" pitchFamily="18" charset="-128"/>
              <a:cs typeface="DejaVu Sans Condensed" panose="020B0606030804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19404" y="5733259"/>
            <a:ext cx="11472597" cy="1107996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pPr algn="ctr"/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… Donde la </a:t>
            </a:r>
            <a:r>
              <a:rPr lang="en-US" sz="32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apertura</a:t>
            </a:r>
            <a:r>
              <a:rPr lang="en-US" sz="3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y la </a:t>
            </a:r>
            <a:r>
              <a:rPr lang="en-US" sz="32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transparencia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son un </a:t>
            </a:r>
            <a:r>
              <a:rPr 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componente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integral del </a:t>
            </a:r>
            <a:r>
              <a:rPr 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proceso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investigación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innovación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://pwsz.pila.pl/uploads/IRO-Erasmus/the_european_charter_for_researchers_the_code_of_conduct_for_t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5" y="330101"/>
            <a:ext cx="2582159" cy="301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ntnu.edu/documents/12450979/0/Logo+HR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70" y="3578961"/>
            <a:ext cx="2741871" cy="1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fit4rr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81" y="-27384"/>
            <a:ext cx="3820635" cy="26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00103" y="1556798"/>
            <a:ext cx="11391900" cy="50212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u="sng" dirty="0">
                <a:hlinkClick r:id="rId2"/>
              </a:rPr>
              <a:t>Open </a:t>
            </a:r>
            <a:r>
              <a:rPr lang="en-US" u="sng" dirty="0" err="1" smtClean="0">
                <a:hlinkClick r:id="rId2"/>
              </a:rPr>
              <a:t>impilca</a:t>
            </a:r>
            <a:r>
              <a:rPr lang="en-US" u="sng" dirty="0" smtClean="0">
                <a:hlinkClick r:id="rId2"/>
              </a:rPr>
              <a:t> derechos</a:t>
            </a:r>
            <a:endParaRPr lang="en-US" u="sng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 smtClean="0">
                <a:hlinkClick r:id="rId3"/>
              </a:rPr>
              <a:t>Open </a:t>
            </a:r>
            <a:r>
              <a:rPr lang="en-US" u="sng" dirty="0" err="1" smtClean="0">
                <a:hlinkClick r:id="rId3"/>
              </a:rPr>
              <a:t>implica</a:t>
            </a:r>
            <a:r>
              <a:rPr lang="en-US" u="sng" dirty="0" smtClean="0">
                <a:hlinkClick r:id="rId3"/>
              </a:rPr>
              <a:t> </a:t>
            </a:r>
            <a:r>
              <a:rPr lang="en-US" u="sng" dirty="0" err="1" smtClean="0">
                <a:hlinkClick r:id="rId3"/>
              </a:rPr>
              <a:t>acceso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 smtClean="0">
                <a:hlinkClick r:id="rId4"/>
              </a:rPr>
              <a:t>Open </a:t>
            </a:r>
            <a:r>
              <a:rPr lang="en-US" u="sng" dirty="0" err="1" smtClean="0">
                <a:hlinkClick r:id="rId4"/>
              </a:rPr>
              <a:t>implica</a:t>
            </a:r>
            <a:r>
              <a:rPr lang="en-US" u="sng" dirty="0" smtClean="0">
                <a:hlinkClick r:id="rId4"/>
              </a:rPr>
              <a:t> USO</a:t>
            </a:r>
            <a:r>
              <a:rPr lang="en-US" u="sng" dirty="0" smtClean="0"/>
              <a:t> (y re-</a:t>
            </a:r>
            <a:r>
              <a:rPr lang="en-US" u="sng" dirty="0" err="1" smtClean="0"/>
              <a:t>utilización</a:t>
            </a:r>
            <a:r>
              <a:rPr lang="en-US" u="sng" dirty="0" smtClean="0"/>
              <a:t>)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 smtClean="0">
                <a:hlinkClick r:id="rId5"/>
              </a:rPr>
              <a:t>Open </a:t>
            </a:r>
            <a:r>
              <a:rPr lang="en-US" u="sng" dirty="0" err="1" smtClean="0">
                <a:hlinkClick r:id="rId5"/>
              </a:rPr>
              <a:t>implica</a:t>
            </a:r>
            <a:r>
              <a:rPr lang="en-US" u="sng" dirty="0" smtClean="0">
                <a:hlinkClick r:id="rId5"/>
              </a:rPr>
              <a:t> </a:t>
            </a:r>
            <a:r>
              <a:rPr lang="en-US" u="sng" dirty="0" err="1" smtClean="0">
                <a:hlinkClick r:id="rId5"/>
              </a:rPr>
              <a:t>transparencia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 smtClean="0">
                <a:hlinkClick r:id="rId6"/>
              </a:rPr>
              <a:t>Open </a:t>
            </a:r>
            <a:r>
              <a:rPr lang="en-US" u="sng" dirty="0" err="1" smtClean="0">
                <a:hlinkClick r:id="rId6"/>
              </a:rPr>
              <a:t>implica</a:t>
            </a:r>
            <a:r>
              <a:rPr lang="en-US" u="sng" dirty="0" smtClean="0">
                <a:hlinkClick r:id="rId6"/>
              </a:rPr>
              <a:t> </a:t>
            </a:r>
            <a:r>
              <a:rPr lang="en-US" u="sng" dirty="0" err="1" smtClean="0">
                <a:hlinkClick r:id="rId6"/>
              </a:rPr>
              <a:t>participación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 smtClean="0">
                <a:hlinkClick r:id="rId7"/>
              </a:rPr>
              <a:t>Open </a:t>
            </a:r>
            <a:r>
              <a:rPr lang="en-US" u="sng" dirty="0" err="1" smtClean="0">
                <a:hlinkClick r:id="rId7"/>
              </a:rPr>
              <a:t>implica</a:t>
            </a:r>
            <a:r>
              <a:rPr lang="en-US" u="sng" dirty="0" smtClean="0">
                <a:hlinkClick r:id="rId7"/>
              </a:rPr>
              <a:t> </a:t>
            </a:r>
            <a:r>
              <a:rPr lang="en-US" u="sng" dirty="0" err="1" smtClean="0">
                <a:hlinkClick r:id="rId7"/>
              </a:rPr>
              <a:t>facilitar</a:t>
            </a:r>
            <a:r>
              <a:rPr lang="en-US" u="sng" dirty="0" smtClean="0">
                <a:hlinkClick r:id="rId7"/>
              </a:rPr>
              <a:t> la </a:t>
            </a:r>
            <a:r>
              <a:rPr lang="en-US" u="sng" dirty="0" err="1" smtClean="0">
                <a:hlinkClick r:id="rId7"/>
              </a:rPr>
              <a:t>apertura</a:t>
            </a:r>
            <a:endParaRPr lang="en-US" u="sng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 smtClean="0">
                <a:hlinkClick r:id="rId8"/>
              </a:rPr>
              <a:t>Open </a:t>
            </a:r>
            <a:r>
              <a:rPr lang="en-US" u="sng" dirty="0" err="1" smtClean="0">
                <a:hlinkClick r:id="rId8"/>
              </a:rPr>
              <a:t>implica</a:t>
            </a:r>
            <a:r>
              <a:rPr lang="en-US" u="sng" dirty="0" smtClean="0">
                <a:hlinkClick r:id="rId8"/>
              </a:rPr>
              <a:t> un </a:t>
            </a:r>
            <a:r>
              <a:rPr lang="en-US" u="sng" dirty="0" err="1" smtClean="0">
                <a:hlinkClick r:id="rId8"/>
              </a:rPr>
              <a:t>alineamiento</a:t>
            </a:r>
            <a:r>
              <a:rPr lang="en-US" u="sng" dirty="0" smtClean="0">
                <a:hlinkClick r:id="rId8"/>
              </a:rPr>
              <a:t> </a:t>
            </a:r>
            <a:r>
              <a:rPr lang="en-US" u="sng" dirty="0" err="1" smtClean="0">
                <a:hlinkClick r:id="rId8"/>
              </a:rPr>
              <a:t>filosófico</a:t>
            </a:r>
            <a:r>
              <a:rPr lang="en-US" u="sng" dirty="0" smtClean="0">
                <a:hlinkClick r:id="rId8"/>
              </a:rPr>
              <a:t> con </a:t>
            </a:r>
            <a:r>
              <a:rPr lang="en-US" u="sng" dirty="0" err="1" smtClean="0">
                <a:hlinkClick r:id="rId8"/>
              </a:rPr>
              <a:t>los</a:t>
            </a:r>
            <a:r>
              <a:rPr lang="en-US" u="sng" dirty="0" smtClean="0">
                <a:hlinkClick r:id="rId8"/>
              </a:rPr>
              <a:t> </a:t>
            </a:r>
            <a:r>
              <a:rPr lang="en-US" u="sng" dirty="0" err="1" smtClean="0">
                <a:hlinkClick r:id="rId8"/>
              </a:rPr>
              <a:t>principios</a:t>
            </a:r>
            <a:r>
              <a:rPr lang="en-US" u="sng" dirty="0" smtClean="0">
                <a:hlinkClick r:id="rId8"/>
              </a:rPr>
              <a:t> “</a:t>
            </a:r>
            <a:r>
              <a:rPr lang="en-US" u="sng" dirty="0" err="1" smtClean="0">
                <a:hlinkClick r:id="rId8"/>
              </a:rPr>
              <a:t>abiertos</a:t>
            </a:r>
            <a:r>
              <a:rPr lang="en-US" u="sng" dirty="0" smtClean="0">
                <a:hlinkClick r:id="rId8"/>
              </a:rPr>
              <a:t>”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28" y="5337029"/>
            <a:ext cx="7728181" cy="144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90652" y="183239"/>
            <a:ext cx="10176933" cy="725487"/>
          </a:xfrm>
        </p:spPr>
        <p:txBody>
          <a:bodyPr>
            <a:normAutofit/>
          </a:bodyPr>
          <a:lstStyle/>
          <a:p>
            <a:r>
              <a:rPr lang="en-GB" dirty="0" smtClean="0"/>
              <a:t>Open…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536160" y="188646"/>
            <a:ext cx="4234624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8" rIns="91432" bIns="45718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GB" kern="0" dirty="0" smtClean="0"/>
              <a:t>Punto de vista </a:t>
            </a:r>
            <a:r>
              <a:rPr lang="en-GB" kern="0" dirty="0" err="1" smtClean="0"/>
              <a:t>desde</a:t>
            </a:r>
            <a:r>
              <a:rPr lang="en-GB" kern="0" dirty="0" smtClean="0"/>
              <a:t> la RRI</a:t>
            </a:r>
            <a:endParaRPr lang="en-GB" kern="0" dirty="0"/>
          </a:p>
        </p:txBody>
      </p:sp>
      <p:pic>
        <p:nvPicPr>
          <p:cNvPr id="6" name="Picture 2" descr="http://www.digital-science.com/wp-content/uploads/2014/10/Open_Science_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9" y="73399"/>
            <a:ext cx="1589868" cy="14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1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1424" y="471271"/>
            <a:ext cx="10176933" cy="725487"/>
          </a:xfrm>
        </p:spPr>
        <p:txBody>
          <a:bodyPr/>
          <a:lstStyle/>
          <a:p>
            <a:r>
              <a:rPr lang="es-ES" dirty="0" smtClean="0">
                <a:solidFill>
                  <a:srgbClr val="333399"/>
                </a:solidFill>
              </a:rPr>
              <a:t>Open </a:t>
            </a:r>
            <a:r>
              <a:rPr lang="es-ES" dirty="0" err="1" smtClean="0">
                <a:solidFill>
                  <a:srgbClr val="333399"/>
                </a:solidFill>
              </a:rPr>
              <a:t>Science</a:t>
            </a:r>
            <a:endParaRPr lang="es-ES" dirty="0">
              <a:solidFill>
                <a:srgbClr val="333399"/>
              </a:solidFill>
            </a:endParaRPr>
          </a:p>
        </p:txBody>
      </p:sp>
      <p:pic>
        <p:nvPicPr>
          <p:cNvPr id="24578" name="Picture 2" descr="http://epws.org/wp-content/uploads/2012/03/Horizon202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28" y="128223"/>
            <a:ext cx="6806677" cy="229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628807"/>
            <a:ext cx="101727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783" y="2838449"/>
            <a:ext cx="4152900" cy="344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07" y="3465165"/>
            <a:ext cx="863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33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n de horizonEur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27384"/>
            <a:ext cx="6096000" cy="228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911424" y="471271"/>
            <a:ext cx="10176933" cy="725487"/>
          </a:xfrm>
        </p:spPr>
        <p:txBody>
          <a:bodyPr/>
          <a:lstStyle/>
          <a:p>
            <a:r>
              <a:rPr lang="es-ES" dirty="0" smtClean="0">
                <a:solidFill>
                  <a:srgbClr val="333399"/>
                </a:solidFill>
              </a:rPr>
              <a:t>Open </a:t>
            </a:r>
            <a:r>
              <a:rPr lang="es-ES" dirty="0" err="1" smtClean="0">
                <a:solidFill>
                  <a:srgbClr val="333399"/>
                </a:solidFill>
              </a:rPr>
              <a:t>Science</a:t>
            </a:r>
            <a:endParaRPr lang="es-ES" dirty="0">
              <a:solidFill>
                <a:srgbClr val="3333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9" y="1772817"/>
            <a:ext cx="11041227" cy="427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7043">
            <a:off x="-281016" y="2750151"/>
            <a:ext cx="12638071" cy="8438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YERUN">
  <a:themeElements>
    <a:clrScheme name="Yerun">
      <a:dk1>
        <a:srgbClr val="000000"/>
      </a:dk1>
      <a:lt1>
        <a:srgbClr val="FFFFFF"/>
      </a:lt1>
      <a:dk2>
        <a:srgbClr val="115156"/>
      </a:dk2>
      <a:lt2>
        <a:srgbClr val="8FCBC1"/>
      </a:lt2>
      <a:accent1>
        <a:srgbClr val="115156"/>
      </a:accent1>
      <a:accent2>
        <a:srgbClr val="EFB31A"/>
      </a:accent2>
      <a:accent3>
        <a:srgbClr val="09989A"/>
      </a:accent3>
      <a:accent4>
        <a:srgbClr val="F2C140"/>
      </a:accent4>
      <a:accent5>
        <a:srgbClr val="D89F28"/>
      </a:accent5>
      <a:accent6>
        <a:srgbClr val="F2C140"/>
      </a:accent6>
      <a:hlink>
        <a:srgbClr val="09989A"/>
      </a:hlink>
      <a:folHlink>
        <a:srgbClr val="11515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Red">
  <a:themeElements>
    <a:clrScheme name="Red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Red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CC00"/>
          </a:buClr>
          <a:buSzPct val="70000"/>
          <a:buFont typeface="Wingdings" pitchFamily="2" charset="2"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CC00"/>
          </a:buClr>
          <a:buSzPct val="70000"/>
          <a:buFont typeface="Wingdings" pitchFamily="2" charset="2"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Red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Red">
  <a:themeElements>
    <a:clrScheme name="Red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Red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CC00"/>
          </a:buClr>
          <a:buSzPct val="70000"/>
          <a:buFont typeface="Wingdings" pitchFamily="2" charset="2"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CC00"/>
          </a:buClr>
          <a:buSzPct val="70000"/>
          <a:buFont typeface="Wingdings" pitchFamily="2" charset="2"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Red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Red">
  <a:themeElements>
    <a:clrScheme name="Red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Red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CC00"/>
          </a:buClr>
          <a:buSzPct val="70000"/>
          <a:buFont typeface="Wingdings" pitchFamily="2" charset="2"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CC00"/>
          </a:buClr>
          <a:buSzPct val="70000"/>
          <a:buFont typeface="Wingdings" pitchFamily="2" charset="2"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Red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YERUN">
  <a:themeElements>
    <a:clrScheme name="Yerun">
      <a:dk1>
        <a:srgbClr val="000000"/>
      </a:dk1>
      <a:lt1>
        <a:srgbClr val="FFFFFF"/>
      </a:lt1>
      <a:dk2>
        <a:srgbClr val="115156"/>
      </a:dk2>
      <a:lt2>
        <a:srgbClr val="8FCBC1"/>
      </a:lt2>
      <a:accent1>
        <a:srgbClr val="115156"/>
      </a:accent1>
      <a:accent2>
        <a:srgbClr val="EFB31A"/>
      </a:accent2>
      <a:accent3>
        <a:srgbClr val="09989A"/>
      </a:accent3>
      <a:accent4>
        <a:srgbClr val="F2C140"/>
      </a:accent4>
      <a:accent5>
        <a:srgbClr val="D89F28"/>
      </a:accent5>
      <a:accent6>
        <a:srgbClr val="F2C140"/>
      </a:accent6>
      <a:hlink>
        <a:srgbClr val="09989A"/>
      </a:hlink>
      <a:folHlink>
        <a:srgbClr val="11515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YERUN">
  <a:themeElements>
    <a:clrScheme name="Yerun">
      <a:dk1>
        <a:srgbClr val="000000"/>
      </a:dk1>
      <a:lt1>
        <a:srgbClr val="FFFFFF"/>
      </a:lt1>
      <a:dk2>
        <a:srgbClr val="115156"/>
      </a:dk2>
      <a:lt2>
        <a:srgbClr val="8FCBC1"/>
      </a:lt2>
      <a:accent1>
        <a:srgbClr val="115156"/>
      </a:accent1>
      <a:accent2>
        <a:srgbClr val="EFB31A"/>
      </a:accent2>
      <a:accent3>
        <a:srgbClr val="09989A"/>
      </a:accent3>
      <a:accent4>
        <a:srgbClr val="F2C140"/>
      </a:accent4>
      <a:accent5>
        <a:srgbClr val="D89F28"/>
      </a:accent5>
      <a:accent6>
        <a:srgbClr val="F2C140"/>
      </a:accent6>
      <a:hlink>
        <a:srgbClr val="09989A"/>
      </a:hlink>
      <a:folHlink>
        <a:srgbClr val="11515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YERUN">
  <a:themeElements>
    <a:clrScheme name="Yerun">
      <a:dk1>
        <a:srgbClr val="000000"/>
      </a:dk1>
      <a:lt1>
        <a:srgbClr val="FFFFFF"/>
      </a:lt1>
      <a:dk2>
        <a:srgbClr val="115156"/>
      </a:dk2>
      <a:lt2>
        <a:srgbClr val="8FCBC1"/>
      </a:lt2>
      <a:accent1>
        <a:srgbClr val="115156"/>
      </a:accent1>
      <a:accent2>
        <a:srgbClr val="EFB31A"/>
      </a:accent2>
      <a:accent3>
        <a:srgbClr val="09989A"/>
      </a:accent3>
      <a:accent4>
        <a:srgbClr val="F2C140"/>
      </a:accent4>
      <a:accent5>
        <a:srgbClr val="D89F28"/>
      </a:accent5>
      <a:accent6>
        <a:srgbClr val="F2C140"/>
      </a:accent6>
      <a:hlink>
        <a:srgbClr val="09989A"/>
      </a:hlink>
      <a:folHlink>
        <a:srgbClr val="11515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YERUN">
  <a:themeElements>
    <a:clrScheme name="Yerun">
      <a:dk1>
        <a:srgbClr val="000000"/>
      </a:dk1>
      <a:lt1>
        <a:srgbClr val="FFFFFF"/>
      </a:lt1>
      <a:dk2>
        <a:srgbClr val="115156"/>
      </a:dk2>
      <a:lt2>
        <a:srgbClr val="8FCBC1"/>
      </a:lt2>
      <a:accent1>
        <a:srgbClr val="115156"/>
      </a:accent1>
      <a:accent2>
        <a:srgbClr val="EFB31A"/>
      </a:accent2>
      <a:accent3>
        <a:srgbClr val="09989A"/>
      </a:accent3>
      <a:accent4>
        <a:srgbClr val="F2C140"/>
      </a:accent4>
      <a:accent5>
        <a:srgbClr val="D89F28"/>
      </a:accent5>
      <a:accent6>
        <a:srgbClr val="F2C140"/>
      </a:accent6>
      <a:hlink>
        <a:srgbClr val="09989A"/>
      </a:hlink>
      <a:folHlink>
        <a:srgbClr val="11515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YERUN</Template>
  <TotalTime>3110</TotalTime>
  <Words>2327</Words>
  <Application>Microsoft Office PowerPoint</Application>
  <PresentationFormat>Personalizado</PresentationFormat>
  <Paragraphs>342</Paragraphs>
  <Slides>47</Slides>
  <Notes>7</Notes>
  <HiddenSlides>3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Títulos de diapositiva</vt:lpstr>
      </vt:variant>
      <vt:variant>
        <vt:i4>47</vt:i4>
      </vt:variant>
    </vt:vector>
  </HeadingPairs>
  <TitlesOfParts>
    <vt:vector size="55" baseType="lpstr">
      <vt:lpstr>YERUN</vt:lpstr>
      <vt:lpstr>7_Red</vt:lpstr>
      <vt:lpstr>2_Red</vt:lpstr>
      <vt:lpstr>1_Red</vt:lpstr>
      <vt:lpstr>2_YERUN</vt:lpstr>
      <vt:lpstr>3_YERUN</vt:lpstr>
      <vt:lpstr>1_YERUN</vt:lpstr>
      <vt:lpstr>4_YERUN</vt:lpstr>
      <vt:lpstr>Open Science: gestionando un cambio complejo.  Visión para las bibliotecas… y otros actores implicados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Open…</vt:lpstr>
      <vt:lpstr>Open Science</vt:lpstr>
      <vt:lpstr>Open Science</vt:lpstr>
      <vt:lpstr>Open Science:  ¿cómo? </vt:lpstr>
      <vt:lpstr>Presentación de PowerPoint</vt:lpstr>
      <vt:lpstr>Presentación de PowerPoint</vt:lpstr>
      <vt:lpstr>OSPP: 25 miembros / 8 grupos</vt:lpstr>
      <vt:lpstr>OSPP: M1 (2016-2018)</vt:lpstr>
      <vt:lpstr>Presentación de PowerPoint</vt:lpstr>
      <vt:lpstr>Competitiveness Council (May 2018)</vt:lpstr>
      <vt:lpstr>Respuestas institucionales</vt:lpstr>
      <vt:lpstr>Presentación de PowerPoint</vt:lpstr>
      <vt:lpstr>Presentación de PowerPoint</vt:lpstr>
      <vt:lpstr>Objetivos</vt:lpstr>
      <vt:lpstr>EU:  REPorts (4)&amp; RECommendations (87)</vt:lpstr>
      <vt:lpstr>Presentación de PowerPoint</vt:lpstr>
      <vt:lpstr>EU-OSPP (M2) (Sept 2018 – Sept 2020)</vt:lpstr>
      <vt:lpstr>Necesitamos PCIs…</vt:lpstr>
      <vt:lpstr>PCIs ejemplo: Member State (FRANCIA) </vt:lpstr>
      <vt:lpstr>PCIs ejemplo: RPOs y Bibliotecas</vt:lpstr>
      <vt:lpstr>PCIs ejemplo: Agencias de Financiación</vt:lpstr>
      <vt:lpstr>PlanS  - Principios</vt:lpstr>
      <vt:lpstr>Presentación de PowerPoint</vt:lpstr>
      <vt:lpstr>¿Y en España?</vt:lpstr>
      <vt:lpstr>España: plan estatal I+D 2017-2020</vt:lpstr>
      <vt:lpstr>Nuevos tiempos para OA: “choque de trenes”</vt:lpstr>
      <vt:lpstr>España (21/09/18)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Datos DE investigación &amp; EOSC</vt:lpstr>
      <vt:lpstr>EU Directive on Open Data and the Re-use of Public Sector Information (Rev. 2019)</vt:lpstr>
      <vt:lpstr>Presentación de PowerPoint</vt:lpstr>
      <vt:lpstr>FAIR (principios!!, no estándares)</vt:lpstr>
      <vt:lpstr>FAIR (principios no estándares)</vt:lpstr>
      <vt:lpstr>Todos queremos más… </vt:lpstr>
      <vt:lpstr>¡Gracias! ¿Preguntas?</vt:lpstr>
    </vt:vector>
  </TitlesOfParts>
  <Company>Universidad Carlos III de Madrid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emendez</dc:creator>
  <cp:lastModifiedBy>emendez</cp:lastModifiedBy>
  <cp:revision>230</cp:revision>
  <dcterms:created xsi:type="dcterms:W3CDTF">2017-10-25T15:35:36Z</dcterms:created>
  <dcterms:modified xsi:type="dcterms:W3CDTF">2019-06-20T10:03:28Z</dcterms:modified>
</cp:coreProperties>
</file>