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297" r:id="rId3"/>
    <p:sldId id="257" r:id="rId4"/>
    <p:sldId id="258" r:id="rId5"/>
    <p:sldId id="291" r:id="rId6"/>
    <p:sldId id="293" r:id="rId7"/>
    <p:sldId id="292" r:id="rId8"/>
    <p:sldId id="273" r:id="rId9"/>
    <p:sldId id="276" r:id="rId10"/>
    <p:sldId id="272" r:id="rId11"/>
    <p:sldId id="279" r:id="rId12"/>
    <p:sldId id="282" r:id="rId13"/>
    <p:sldId id="286" r:id="rId14"/>
    <p:sldId id="295" r:id="rId15"/>
    <p:sldId id="296" r:id="rId16"/>
    <p:sldId id="283" r:id="rId17"/>
    <p:sldId id="289" r:id="rId18"/>
    <p:sldId id="259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4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BB9EDC-2506-4019-B497-9836B5A560A2}" v="141" dt="2024-10-21T11:43:05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596" y="558"/>
      </p:cViewPr>
      <p:guideLst>
        <p:guide orient="horz" pos="2160"/>
        <p:guide pos="64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8F5ED-2B71-49F7-AC3D-9D067C9FC601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DDB15-9FC0-442E-A2ED-931F335777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65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C456ABFE-0387-49CB-AB15-64E0FD08DCE8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…se llevó a cabo atendiendo a un boceto básico de la planta de la zona de estudio, realizado previamente, junto a una tabla que pone en relación la especie de ave detectada, el servicio que se ofrece, el estrato donde se lleva a cabo, y otros descriptores que permiten enriquecer el registro. Así, por ejemplo, las especificaciones del estrato arbóreo de un servicio que se ofrece a una especie de ave se enriquecen con otra información complementaria, como el tipo de crecimiento, manejo, la densidad de la copa, altura del elemento donde sucede el servicio. </a:t>
            </a:r>
          </a:p>
        </p:txBody>
      </p:sp>
    </p:spTree>
    <p:extLst>
      <p:ext uri="{BB962C8B-B14F-4D97-AF65-F5344CB8AC3E}">
        <p14:creationId xmlns:p14="http://schemas.microsoft.com/office/powerpoint/2010/main" val="396253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492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Convocatoria Ideas y Selección // Convocatoria Colaboradores // Desarrollo talleres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DB15-9FC0-442E-A2ED-931F3357773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35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 los servicios ecosistémicos a los servicios que brinda la ciudad: 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*A inicios del siglo XXI el concepto de Servicios Ambientales o Ecosistémicos se popularizó significativamente. 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Evaluación de los Ecosistemas del Milenio, un ambicioso estudio internacional que evalúa el estado de los ecosistemas globales, consolidó este concepto como eje central de su análisis. 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Los Servicios Ecosistémicos se definen como procesos naturales que benefician a los seres humanos.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Desde esta perspectiva, </a:t>
            </a: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la naturaleza es percibida predominantemente en términos de los beneficios que proporciona a la humanidad.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highlight>
                <a:srgbClr val="FFFF00"/>
              </a:highligh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*El proyecto de investigación ARQUIFAUR afronta el desafío de los Servicios Ecosistémicos desde otra perspectiva.  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Identifica los servicios que ofrece el recinto histórico de la ciudad de Alcalá de Henares a las aves que lo habitan. </a:t>
            </a:r>
          </a:p>
          <a:p>
            <a:pPr marL="0" marR="0" lvl="0" indent="0" algn="just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Es decir, este estudio deja de estar centrado en las personas, como ocurre en los trabajos sobre Servicios Ecosistémicos, y pasa a estar centrado en las aves, en el marco que presenta la Ecología Urbana, la ecología </a:t>
            </a:r>
            <a:r>
              <a:rPr lang="es-ES" sz="18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de</a:t>
            </a: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la </a:t>
            </a:r>
            <a:r>
              <a:rPr lang="es-ES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ciudad</a:t>
            </a: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795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¿y cuál es el rol de la ciudad bajo esta perspectiva?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es-ES" sz="1800" dirty="0">
              <a:effectLst/>
              <a:highlight>
                <a:srgbClr val="FFFF00"/>
              </a:highligh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El fin qué suele desempeñar la arquitectura en el campo de investigación de la Ecología Urbana es la generación de guías de integración urbana de la biodiversidad, a través de </a:t>
            </a: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esfuerzos institucionales. </a:t>
            </a: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En España existen tres guías de referencia, cada una centrada en una ciudad diferente: la guía para Girona, elaborada por la Asociación </a:t>
            </a:r>
            <a:r>
              <a:rPr lang="es-ES" sz="18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Galanthus</a:t>
            </a:r>
            <a:r>
              <a:rPr lang="es-E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en 2016; una segunda guía más extensa que aborda la intervención constructiva en Segovia; y una tercera, más general y divulgativa, creada en 2019 para Barcelona, que es la que aquí se muestra.</a:t>
            </a: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es-ES" sz="1800" dirty="0"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etnografía arquitectónica se ofrece como un instrumento metodológico que invita a cuestionar espacialmente el sentido de riqueza urbana en función de los recursos tróficos que ofrece. Permite entender, por tanto, la relación entre detalles constructivos y los usos o servicios que ofrece a los animales.</a:t>
            </a:r>
          </a:p>
        </p:txBody>
      </p:sp>
    </p:spTree>
    <p:extLst>
      <p:ext uri="{BB962C8B-B14F-4D97-AF65-F5344CB8AC3E}">
        <p14:creationId xmlns:p14="http://schemas.microsoft.com/office/powerpoint/2010/main" val="419636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Este enfoque y metodología lo llevamos a cabo en la ciudad de Alcalá de Henares. </a:t>
            </a:r>
          </a:p>
          <a:p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Una ciudad con aproximadamente 200.000 habitantes, ubicada en la meseta central de la Península Ibérica y en el margen oriental del río Henares. </a:t>
            </a:r>
          </a:p>
          <a:p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 centro histórico fue reconocido en 1988 como Patrimonio de la Humanidad. </a:t>
            </a:r>
          </a:p>
          <a:p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Este centro también se distingue por la coexistencia que ha establecido con una fauna urbana </a:t>
            </a:r>
            <a:r>
              <a:rPr lang="es-E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sinantrópica</a:t>
            </a: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especialmente la </a:t>
            </a:r>
            <a:r>
              <a:rPr lang="es-E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Ciconia</a:t>
            </a:r>
            <a:r>
              <a:rPr lang="es-E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ciconia</a:t>
            </a: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conocida como cigüeña blanca.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545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Glosario de términos. Como primer paso se realizó una enumeración y descripción de los posibles servicios que la ciudad de Alcalá puede ofrecer a las aves: refugio nocturno, percha, estación de alimentación, lugar de nidificación, …</a:t>
            </a:r>
          </a:p>
        </p:txBody>
      </p:sp>
    </p:spTree>
    <p:extLst>
      <p:ext uri="{BB962C8B-B14F-4D97-AF65-F5344CB8AC3E}">
        <p14:creationId xmlns:p14="http://schemas.microsoft.com/office/powerpoint/2010/main" val="46772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461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 por último, el nivel de accesibilidad -bien por ser un espacio público, por permitir el acceso, o por ser un edificio de la universidad.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la imagen se puede observar la plantilla de las zonas de estudio que llevaron a cabo los colaboradores del proyecto. Muchos de ellos ciudadanos que formaron parte del proyecto de participación ciudadana llevado en cabo por el proyecto. </a:t>
            </a:r>
          </a:p>
        </p:txBody>
      </p:sp>
    </p:spTree>
    <p:extLst>
      <p:ext uri="{BB962C8B-B14F-4D97-AF65-F5344CB8AC3E}">
        <p14:creationId xmlns:p14="http://schemas.microsoft.com/office/powerpoint/2010/main" val="59040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otro lado, y para completar las deficiencias devenidas de la normatividad de la planta y la sección, se lleva a cabo una cartografía tridimensional de algunos </a:t>
            </a:r>
            <a:r>
              <a:rPr lang="es-E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parches de la ciudad.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Estos hacen uso de recursos gráficos arquitectónicos, y permiten construir una narrativa visual que prima la lectura de los estratos de la infraestructura verde y gris frente a otros datos genéricos provenientes de una representación fotográfica o pictórica.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ejemplo, se trabaja con niveles de transparencia en algunos elementos para facilitar lecturas comparadas de sucesos que se llevan a cabo en el nivel suelo y en cubiertas; se hace una distinción entre tipos de suelos, arbustos y árboles, que regulariza y a la vez permite distinguir unos de otros.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 crean capas de superficies y pictogramas por especies que se pueden activar-desactivar para reconocer los sucesos y las relaciones de sucesos que se llevan a cabo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la imagen se puede apreciar el parque Filosofía. “Se entiende como parche al conjunto de la infraestructura verde y gris que trabaja de forma conjunta y cuyos límites no están definidos por una denominación de calles o de plazas, sino por el valor ecológico de conjunto”. Se realizaron los parches denominados Filosofía, San Diego-Cervantes, y las Bernardas, que se pueden descargar en el archivo de datos del consorcio Madroño.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48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recogida de datos realizó sobre los especímenes observados y el lugar y el uso del hábitat que realizaban, indicadores del servicio ambiental concreto que disfrutaban….</a:t>
            </a:r>
          </a:p>
        </p:txBody>
      </p:sp>
    </p:spTree>
    <p:extLst>
      <p:ext uri="{BB962C8B-B14F-4D97-AF65-F5344CB8AC3E}">
        <p14:creationId xmlns:p14="http://schemas.microsoft.com/office/powerpoint/2010/main" val="275802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7CB78-B884-6A53-7801-E6C7BAC89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C599E3-775A-BE1B-7FC3-3F72C023A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E760D3-03BC-72F2-3832-B399FAEE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405F4F-1C66-0DC6-3424-6CA1430C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E82DD-700B-A58F-60F9-76C87E6E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97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3DC09-C47A-F8C1-F7DD-21EF1504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B4560C-2294-19DC-5F17-807E8C06B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004D65-DE9C-83F3-2B1D-BAA3E4A1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D5D9A8-527B-696D-1BED-021BDB7A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8A3F65-3911-E9CD-6F8A-8BF60960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91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BE3A44-EBBE-8595-49B1-EBCFF54CF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CBACF4-DB3F-C4DE-1BC7-415DC32F1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7A9FDC-756E-E039-C20C-9767997C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68F17-5B27-7BD5-F5FD-58611693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0D0510-3084-D9B2-1560-F786B273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23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80283" y="5765007"/>
            <a:ext cx="230982" cy="182166"/>
          </a:xfrm>
          <a:prstGeom prst="rect">
            <a:avLst/>
          </a:prstGeom>
        </p:spPr>
        <p:txBody>
          <a:bodyPr/>
          <a:lstStyle>
            <a:lvl1pPr defTabSz="400035">
              <a:defRPr sz="844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2952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48581-39BA-48E6-42A6-50E36E10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4AF7-D7C8-4DA2-EC03-76A78286E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ED2168-D965-7048-1116-C6A26B65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B81A28-945B-8EA0-0520-9C777D40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889691-0DC6-FA19-61DD-BF82B58A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33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55825-4128-CFE2-C816-7D1D6335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B38658-0F48-5DF6-DBC1-D2E20EBF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FEF69-4110-88B2-B60A-62775090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8D0658-9F12-192E-FDB7-A55DBFD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7EFFF-83CC-BF1B-394C-EB8BEFCE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23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F4804-96C1-95AE-5214-E333CF06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D61B7E-D425-6DDF-42C7-5B21B4016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2C4130-4529-64B2-E942-65D5316E3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F362AC-CA6C-28C0-572A-6F48B1EE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C806A7-5CAC-742C-8306-8828788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772EC9-941B-1D41-D97E-5A3E7A56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29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BEB23-11CC-79E0-8BC6-406E02B0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3B1FCA-9EF9-2118-E758-48F9A31BF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7A904B-E909-7EFE-1383-3EC48086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7B637C-09A7-BEB5-D5B0-89716E07F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D1B450-85A7-8CAF-5702-F835357C0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282C6B-75B4-B1CE-3B71-C83656C96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98EBC4F-33AB-E7C0-C584-F4874A16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227BB0-E4D5-C673-034D-A3B4EABA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74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6E61C-8A2D-E1DF-86FD-D7CA34AF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A26E4C-2DF1-E81C-B839-F6DBD33F2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04FEE2-3E08-339E-0AD7-71CDF62E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BE5FB1-6DFF-2938-5C54-D4B30662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7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E6CC9A-AD07-81EB-B8F7-C040298D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9EC595-7E0C-72C4-95B4-CEB6D68A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7A0868-8671-5086-D771-6E77D0E9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16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B4CF0-4E6C-40C6-D616-7D39A4AE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6C542B-8BFA-9FAF-95C0-F66B33709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8C2F85-504C-E208-2B24-3D0BAD32B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C91EDB-3570-4F3B-0821-21DC5623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C86104-491C-13D6-DFE2-DB4C0301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9F6D5F-8859-E5BC-F41D-A2E02750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7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06242-1954-1016-6EF5-63355FDF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D575EE-82B7-9B2C-4AFD-7565FD6BA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D8AA00-C613-C463-8DAB-31673130A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E839E0-F569-C71F-F1C8-7963324CF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5FDC18-0188-1B1D-A96A-0950CC41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C8600E-4F90-152B-0FEB-A524EC36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43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AC39EB-415C-D42D-01AB-44A6CA07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B18EFC-47E4-CCE2-FD0B-8A8AA9383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91734C-D5EF-E128-AF0C-4EDA6F6E3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1D0A79-34BE-431C-8613-9BD6A67F240D}" type="datetimeFigureOut">
              <a:rPr lang="es-ES" smtClean="0"/>
              <a:t>21/10/2024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9F9EC-7603-FAB2-197D-283A3B27A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BB2595-E534-34F1-6338-B33E6F479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1FD67E-963F-451A-B16D-EFD9EB7FFE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94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31"/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2209680" y="3393000"/>
            <a:ext cx="7769880" cy="182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A50021"/>
                </a:solidFill>
                <a:latin typeface="Arial"/>
                <a:ea typeface="DejaVu Sans"/>
              </a:rPr>
              <a:t>Datos de investigación: Experiencias, retos y oportunidades ante la reforma de la evaluación de la investigación</a:t>
            </a:r>
            <a:br>
              <a:rPr sz="1800" dirty="0"/>
            </a:b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solidFill>
                  <a:srgbClr val="A50021"/>
                </a:solidFill>
                <a:latin typeface="Calibri"/>
                <a:ea typeface="DejaVu Sans"/>
              </a:rPr>
              <a:t>Proyecto ARQUIFAUR. Arquitectura y fauna urbana.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-52560" y="5832000"/>
            <a:ext cx="12165840" cy="5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600" b="1" strike="noStrike" spc="-1">
                <a:solidFill>
                  <a:srgbClr val="A50021"/>
                </a:solidFill>
                <a:latin typeface="Calibri"/>
                <a:ea typeface="DejaVu Sans"/>
              </a:rPr>
              <a:t>Madrid, 24 de octubre de 2024</a:t>
            </a:r>
            <a:endParaRPr lang="es-E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Imagen 134"/>
          <p:cNvPicPr/>
          <p:nvPr/>
        </p:nvPicPr>
        <p:blipFill>
          <a:blip r:embed="rId4"/>
          <a:stretch/>
        </p:blipFill>
        <p:spPr>
          <a:xfrm>
            <a:off x="5040" y="6660000"/>
            <a:ext cx="12191400" cy="224640"/>
          </a:xfrm>
          <a:prstGeom prst="rect">
            <a:avLst/>
          </a:prstGeom>
          <a:ln w="0">
            <a:noFill/>
          </a:ln>
        </p:spPr>
      </p:pic>
      <p:pic>
        <p:nvPicPr>
          <p:cNvPr id="136" name="Imagen 135"/>
          <p:cNvPicPr/>
          <p:nvPr/>
        </p:nvPicPr>
        <p:blipFill>
          <a:blip r:embed="rId5"/>
          <a:stretch/>
        </p:blipFill>
        <p:spPr>
          <a:xfrm>
            <a:off x="5148000" y="1051560"/>
            <a:ext cx="2008440" cy="2008440"/>
          </a:xfrm>
          <a:prstGeom prst="rect">
            <a:avLst/>
          </a:prstGeom>
          <a:ln w="0">
            <a:noFill/>
          </a:ln>
        </p:spPr>
      </p:pic>
      <p:pic>
        <p:nvPicPr>
          <p:cNvPr id="137" name="Imagen 136"/>
          <p:cNvPicPr/>
          <p:nvPr/>
        </p:nvPicPr>
        <p:blipFill>
          <a:blip r:embed="rId6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2CA59D-E990-AD6A-1477-8BE693A64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541" y="836347"/>
            <a:ext cx="8064158" cy="5633441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40055DB2-9666-20A3-EEB0-4A3492C1B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8844" y="1613923"/>
            <a:ext cx="1922233" cy="192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s-ES" sz="1266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048D4E-D4DE-7F30-5618-7A2F5A74B9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47" y="1091992"/>
            <a:ext cx="1642907" cy="14830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DF15981-483B-600C-F936-A435859EB88C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173EDAA-4D54-9963-0685-EC37B9FF6579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" name="CustomShape 4">
              <a:extLst>
                <a:ext uri="{FF2B5EF4-FFF2-40B4-BE49-F238E27FC236}">
                  <a16:creationId xmlns:a16="http://schemas.microsoft.com/office/drawing/2014/main" id="{870A1AA8-D5A1-3509-7D71-F917203A9A41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CFD010B-022E-9FE9-CAC5-7A10956B02FD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6F72A5C-8116-707F-9FFB-2CA7789333D3}"/>
              </a:ext>
            </a:extLst>
          </p:cNvPr>
          <p:cNvGrpSpPr/>
          <p:nvPr/>
        </p:nvGrpSpPr>
        <p:grpSpPr>
          <a:xfrm>
            <a:off x="9908603" y="620614"/>
            <a:ext cx="428626" cy="523220"/>
            <a:chOff x="4152030" y="4138625"/>
            <a:chExt cx="428626" cy="52322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123A629-20FC-BBCB-7BA4-12EB2466EE93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9F2F8C3-EFAD-D8CA-7E1E-A7B65002AD48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346439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3CF4E5-E352-3265-081B-BF8E8F3F74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568" y="1158797"/>
            <a:ext cx="3158340" cy="22235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308EE0-DC9B-F477-0D3C-99678AD7C8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737" y="3518746"/>
            <a:ext cx="3137213" cy="22657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407ADC-4D19-64A0-4EB5-ECBC6F5704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397" y="1154549"/>
            <a:ext cx="3153059" cy="21918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7F5D2F-5FFB-B3E2-19FA-9383156544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981" y="3518745"/>
            <a:ext cx="3142495" cy="25087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163D01-A7DF-66CC-8483-A3A72FE5E815}"/>
              </a:ext>
            </a:extLst>
          </p:cNvPr>
          <p:cNvSpPr txBox="1"/>
          <p:nvPr/>
        </p:nvSpPr>
        <p:spPr>
          <a:xfrm>
            <a:off x="2189486" y="398865"/>
            <a:ext cx="4621829" cy="46891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algn="ctr" defTabSz="409560" hangingPunct="0"/>
            <a:r>
              <a:rPr lang="es-ES" sz="2672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Gill Sans"/>
              </a:rPr>
              <a:t>Glosario de Términos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4CEE2E0-EDF2-BF0A-C4E0-F7A644FAB6F7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53FAEE3-1C22-0196-DDE8-990FB3CCB292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CustomShape 4">
              <a:extLst>
                <a:ext uri="{FF2B5EF4-FFF2-40B4-BE49-F238E27FC236}">
                  <a16:creationId xmlns:a16="http://schemas.microsoft.com/office/drawing/2014/main" id="{A776497D-A16D-3CD5-8054-7AC10B1B85B0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DCA0BCC-5A5A-1A85-F242-2CB0256DF61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84C8D38-9486-6BBD-84FC-49D042143B89}"/>
              </a:ext>
            </a:extLst>
          </p:cNvPr>
          <p:cNvGrpSpPr/>
          <p:nvPr/>
        </p:nvGrpSpPr>
        <p:grpSpPr>
          <a:xfrm>
            <a:off x="9908603" y="620614"/>
            <a:ext cx="428626" cy="523220"/>
            <a:chOff x="4152030" y="4138625"/>
            <a:chExt cx="428626" cy="52322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682BC3E-0E79-6FBB-BA08-22E9E583B577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D89F734-18C8-2D1F-213D-9D06F6D6B09D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762329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BDD774A1-B6D0-2401-08F9-997C1602F613}"/>
              </a:ext>
            </a:extLst>
          </p:cNvPr>
          <p:cNvSpPr txBox="1"/>
          <p:nvPr/>
        </p:nvSpPr>
        <p:spPr>
          <a:xfrm>
            <a:off x="2496866" y="241369"/>
            <a:ext cx="7884444" cy="10749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defTabSz="409560" hangingPunct="0"/>
            <a:r>
              <a:rPr lang="es-ES" sz="2672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Gill Sans"/>
              </a:rPr>
              <a:t>Zona de estudios</a:t>
            </a:r>
          </a:p>
          <a:p>
            <a:pPr defTabSz="409560" hangingPunct="0"/>
            <a:r>
              <a:rPr lang="es-ES" sz="1266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Terminología de localizaciones. </a:t>
            </a:r>
          </a:p>
          <a:p>
            <a:pPr defTabSz="409560" hangingPunct="0"/>
            <a:endParaRPr lang="es-ES" sz="2672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  <a:sym typeface="Gill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86681A-E760-0BDD-E03C-5D5D1E107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866" y="1308839"/>
            <a:ext cx="7443253" cy="5177915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2F8235F-089B-FCBB-A96B-5BD4D32C02E1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B100406-D689-29A1-F31E-0E938A3F4F0A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9055AAA9-208D-DDFC-C396-DA74C348DF0D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8AA227D-AB2A-C08E-F8A8-51FB47F899A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5AB69D3B-CF1B-91B2-68EE-382BD66F574C}"/>
              </a:ext>
            </a:extLst>
          </p:cNvPr>
          <p:cNvGrpSpPr/>
          <p:nvPr/>
        </p:nvGrpSpPr>
        <p:grpSpPr>
          <a:xfrm>
            <a:off x="152640" y="139440"/>
            <a:ext cx="12191760" cy="552240"/>
            <a:chOff x="240" y="-12960"/>
            <a:chExt cx="12191760" cy="55224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82FBA21-58E7-3EE3-BD0A-76B7C46F65FF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CustomShape 4">
              <a:extLst>
                <a:ext uri="{FF2B5EF4-FFF2-40B4-BE49-F238E27FC236}">
                  <a16:creationId xmlns:a16="http://schemas.microsoft.com/office/drawing/2014/main" id="{9E582546-1D23-B1F2-A528-80E41277812E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3ABBF51-D1E4-F777-DFC5-00D1268DC069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72879EF-C68C-D267-0505-803B2D1DF5A0}"/>
              </a:ext>
            </a:extLst>
          </p:cNvPr>
          <p:cNvGrpSpPr/>
          <p:nvPr/>
        </p:nvGrpSpPr>
        <p:grpSpPr>
          <a:xfrm>
            <a:off x="9908603" y="620614"/>
            <a:ext cx="428626" cy="523220"/>
            <a:chOff x="4152030" y="4138625"/>
            <a:chExt cx="428626" cy="523220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13FE641C-F277-AB7C-F36F-875790B4C66B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C150768-A0E0-8B5E-1589-33776409DF00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37065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722F45-3FCC-85A9-555E-2C568334A358}"/>
              </a:ext>
            </a:extLst>
          </p:cNvPr>
          <p:cNvSpPr txBox="1"/>
          <p:nvPr/>
        </p:nvSpPr>
        <p:spPr>
          <a:xfrm>
            <a:off x="2496865" y="435305"/>
            <a:ext cx="5608784" cy="3347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defTabSz="409560" hangingPunct="0"/>
            <a:r>
              <a:rPr lang="es-ES" sz="1266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s-E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Cartografía tridimensional</a:t>
            </a:r>
            <a:endParaRPr lang="es-ES" sz="1266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B155E7-D3E9-B233-0CF9-0DCA86100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098" y="1275347"/>
            <a:ext cx="7024476" cy="51062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B761EDC-8E3B-CDB1-386F-CFD903F2ADBE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E51059B-2BDA-9340-8B32-B37F7293037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CustomShape 4">
              <a:extLst>
                <a:ext uri="{FF2B5EF4-FFF2-40B4-BE49-F238E27FC236}">
                  <a16:creationId xmlns:a16="http://schemas.microsoft.com/office/drawing/2014/main" id="{692D06FC-761C-AE89-7727-CD8DBC3AD0B4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FACCA2C-1657-EE14-3CDD-93468E6A8CD1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E7B7335-1610-3A54-6CAE-8929B94FB135}"/>
              </a:ext>
            </a:extLst>
          </p:cNvPr>
          <p:cNvGrpSpPr/>
          <p:nvPr/>
        </p:nvGrpSpPr>
        <p:grpSpPr>
          <a:xfrm>
            <a:off x="9908603" y="620614"/>
            <a:ext cx="428626" cy="523220"/>
            <a:chOff x="4152030" y="4138625"/>
            <a:chExt cx="428626" cy="52322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6FCABF33-5ECB-7620-7EF6-9FD766103DBE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968E2B2-BB1B-B0BB-20E7-FF51AF976EBB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149245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F66577-72BB-EDBF-25F5-30203D10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30" y="1224226"/>
            <a:ext cx="8252138" cy="51916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7B181D0-A21F-652F-66E6-DB051E9B1E6D}"/>
              </a:ext>
            </a:extLst>
          </p:cNvPr>
          <p:cNvSpPr txBox="1"/>
          <p:nvPr/>
        </p:nvSpPr>
        <p:spPr>
          <a:xfrm>
            <a:off x="4066751" y="2622601"/>
            <a:ext cx="6095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https://doi.org/10.21950/YLYVQC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5068B11-E406-B9AB-D8E8-4E9EE8AE442B}"/>
              </a:ext>
            </a:extLst>
          </p:cNvPr>
          <p:cNvGrpSpPr/>
          <p:nvPr/>
        </p:nvGrpSpPr>
        <p:grpSpPr>
          <a:xfrm>
            <a:off x="9947466" y="669600"/>
            <a:ext cx="428626" cy="523220"/>
            <a:chOff x="4152030" y="6179194"/>
            <a:chExt cx="428626" cy="52322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D472B05-11D8-DD6A-26A2-73FCD6062930}"/>
                </a:ext>
              </a:extLst>
            </p:cNvPr>
            <p:cNvSpPr/>
            <p:nvPr/>
          </p:nvSpPr>
          <p:spPr>
            <a:xfrm>
              <a:off x="4152030" y="6239578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B416CE0-BE6E-AB4D-207D-562C08B600AC}"/>
                </a:ext>
              </a:extLst>
            </p:cNvPr>
            <p:cNvSpPr txBox="1"/>
            <p:nvPr/>
          </p:nvSpPr>
          <p:spPr>
            <a:xfrm>
              <a:off x="4183546" y="6179194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3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994B39C8-F9D4-F35D-6A2C-55715932E091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4BDF9C4-1D2F-73EA-4994-DCE739D46D31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CustomShape 4">
              <a:extLst>
                <a:ext uri="{FF2B5EF4-FFF2-40B4-BE49-F238E27FC236}">
                  <a16:creationId xmlns:a16="http://schemas.microsoft.com/office/drawing/2014/main" id="{243FA562-4236-9B10-5AE5-FC2A2776325B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5DAB615-68EE-205E-50C3-DC305F8F5521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18729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570D18-12D3-9084-2D44-2FEA774B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95" y="661979"/>
            <a:ext cx="7704947" cy="568076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B64DFAC-A16D-01C9-66D9-EA0AD17799B1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0811A58-EFE9-DB27-AD6B-9050FD4EC9E1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638AEDEB-9E46-471D-BD53-F5F90D4BB8D4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82C04E3-E3FE-3956-AA1F-8785E51CAE42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8AA3F8E-4001-5A86-2194-723AC26B80C6}"/>
              </a:ext>
            </a:extLst>
          </p:cNvPr>
          <p:cNvGrpSpPr/>
          <p:nvPr/>
        </p:nvGrpSpPr>
        <p:grpSpPr>
          <a:xfrm>
            <a:off x="9947466" y="669600"/>
            <a:ext cx="428626" cy="523220"/>
            <a:chOff x="4152030" y="6179194"/>
            <a:chExt cx="428626" cy="52322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7279286-0A2F-0F72-AFCD-14B6CA19424D}"/>
                </a:ext>
              </a:extLst>
            </p:cNvPr>
            <p:cNvSpPr/>
            <p:nvPr/>
          </p:nvSpPr>
          <p:spPr>
            <a:xfrm>
              <a:off x="4152030" y="6239578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696D55A-CC97-8E25-BD35-03EDF15113EE}"/>
                </a:ext>
              </a:extLst>
            </p:cNvPr>
            <p:cNvSpPr txBox="1"/>
            <p:nvPr/>
          </p:nvSpPr>
          <p:spPr>
            <a:xfrm>
              <a:off x="4183546" y="6179194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5805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014D59-A302-7766-2EEC-4E9F76697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6183" y="2014133"/>
            <a:ext cx="3634350" cy="25892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2AFFB7-4DCE-F4B1-7DC1-3DBC52617E95}"/>
              </a:ext>
            </a:extLst>
          </p:cNvPr>
          <p:cNvSpPr txBox="1"/>
          <p:nvPr/>
        </p:nvSpPr>
        <p:spPr>
          <a:xfrm>
            <a:off x="8545077" y="1248705"/>
            <a:ext cx="188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PANTALLAZO DEL DATASET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670F3A-4EFE-771F-D470-DE2EAEFDE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454" y="1183913"/>
            <a:ext cx="4634545" cy="25438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8F240F-D690-273F-E92E-32443E4DB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55" y="3774503"/>
            <a:ext cx="4658545" cy="25298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D8EA34-A9F3-06ED-894F-CF6D05E6D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797" y="1945900"/>
            <a:ext cx="3810028" cy="265749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F289661-2C88-9B84-2382-B13BDAD13758}"/>
              </a:ext>
            </a:extLst>
          </p:cNvPr>
          <p:cNvSpPr txBox="1"/>
          <p:nvPr/>
        </p:nvSpPr>
        <p:spPr>
          <a:xfrm>
            <a:off x="0" y="6354601"/>
            <a:ext cx="4308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ighlight>
                  <a:srgbClr val="FFFF00"/>
                </a:highlight>
              </a:rPr>
              <a:t>De la tabla ofrecida a los ciudadanos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F6C539-C47C-980E-1DFB-A0BBDAB5FBF6}"/>
              </a:ext>
            </a:extLst>
          </p:cNvPr>
          <p:cNvSpPr txBox="1"/>
          <p:nvPr/>
        </p:nvSpPr>
        <p:spPr>
          <a:xfrm>
            <a:off x="4038601" y="6354600"/>
            <a:ext cx="2057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ighlight>
                  <a:srgbClr val="FFFF00"/>
                </a:highlight>
              </a:rPr>
              <a:t>A la completada por ellos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AC7F3B0-8730-E5DF-B1B7-3F089EE6897E}"/>
              </a:ext>
            </a:extLst>
          </p:cNvPr>
          <p:cNvSpPr txBox="1"/>
          <p:nvPr/>
        </p:nvSpPr>
        <p:spPr>
          <a:xfrm>
            <a:off x="8077202" y="6354599"/>
            <a:ext cx="31749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ighlight>
                  <a:srgbClr val="FFFF00"/>
                </a:highlight>
              </a:rPr>
              <a:t>A la volcada en repositorio de datos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1573089-FE72-0CF4-6472-845719275FB0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E57132E-8836-2DD5-E1AB-FF419AB39F0D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CustomShape 4">
              <a:extLst>
                <a:ext uri="{FF2B5EF4-FFF2-40B4-BE49-F238E27FC236}">
                  <a16:creationId xmlns:a16="http://schemas.microsoft.com/office/drawing/2014/main" id="{F3303BEF-B51D-53E4-4E8A-CC7C975F78AE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961F3B7-926B-81DD-40F2-09CA8D965C4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4D828CA-9782-7016-F3A8-4205EB9D5DF6}"/>
              </a:ext>
            </a:extLst>
          </p:cNvPr>
          <p:cNvGrpSpPr/>
          <p:nvPr/>
        </p:nvGrpSpPr>
        <p:grpSpPr>
          <a:xfrm>
            <a:off x="9947466" y="669600"/>
            <a:ext cx="428626" cy="523220"/>
            <a:chOff x="4152030" y="6179194"/>
            <a:chExt cx="428626" cy="52322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566AADF0-AF0A-5247-1CD6-1D5011D01D01}"/>
                </a:ext>
              </a:extLst>
            </p:cNvPr>
            <p:cNvSpPr/>
            <p:nvPr/>
          </p:nvSpPr>
          <p:spPr>
            <a:xfrm>
              <a:off x="4152030" y="6239578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1A47E4D-6F90-1086-B62D-66D21CCD9D2A}"/>
                </a:ext>
              </a:extLst>
            </p:cNvPr>
            <p:cNvSpPr txBox="1"/>
            <p:nvPr/>
          </p:nvSpPr>
          <p:spPr>
            <a:xfrm>
              <a:off x="4183546" y="6179194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6908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pizarrón blanco&#10;&#10;Descripción generada automáticamente con confianza media">
            <a:extLst>
              <a:ext uri="{FF2B5EF4-FFF2-40B4-BE49-F238E27FC236}">
                <a16:creationId xmlns:a16="http://schemas.microsoft.com/office/drawing/2014/main" id="{1D340259-9104-B411-DFCB-290E872B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2306" y="1467464"/>
            <a:ext cx="3127143" cy="429415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EA2116-1FF3-AB96-FF78-CB7DB7010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5755" y="3299959"/>
            <a:ext cx="4123411" cy="29974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7C5FDF-AC6B-3382-1A18-EEC1D4600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735" y="729983"/>
            <a:ext cx="4178300" cy="24531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DFA8A0-4169-A9DF-AE8D-0080FAC13A8A}"/>
              </a:ext>
            </a:extLst>
          </p:cNvPr>
          <p:cNvSpPr txBox="1"/>
          <p:nvPr/>
        </p:nvSpPr>
        <p:spPr>
          <a:xfrm>
            <a:off x="544440" y="6354601"/>
            <a:ext cx="4308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ighlight>
                  <a:srgbClr val="FFFF00"/>
                </a:highlight>
              </a:rPr>
              <a:t>De la representación de datos de campo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EDE223-D815-B3B0-D2E9-63DF34C4B607}"/>
              </a:ext>
            </a:extLst>
          </p:cNvPr>
          <p:cNvSpPr txBox="1"/>
          <p:nvPr/>
        </p:nvSpPr>
        <p:spPr>
          <a:xfrm>
            <a:off x="6096000" y="6354599"/>
            <a:ext cx="4178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ighlight>
                  <a:srgbClr val="FFFF00"/>
                </a:highlight>
              </a:rPr>
              <a:t>A la volcada en web y en el repositorio de datos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50A5FD8-A4DA-0A60-4CDC-22C0EE350620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2C79A99-F467-287F-4DD0-5EB6F4169072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CustomShape 4">
              <a:extLst>
                <a:ext uri="{FF2B5EF4-FFF2-40B4-BE49-F238E27FC236}">
                  <a16:creationId xmlns:a16="http://schemas.microsoft.com/office/drawing/2014/main" id="{C6F7F685-2114-DCA8-B271-7F8DC570ADBB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308177E-4306-4BC5-D5C1-A99C639261B2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AB12693-6A06-EF20-65C5-9855A88DF679}"/>
              </a:ext>
            </a:extLst>
          </p:cNvPr>
          <p:cNvGrpSpPr/>
          <p:nvPr/>
        </p:nvGrpSpPr>
        <p:grpSpPr>
          <a:xfrm>
            <a:off x="9947466" y="669600"/>
            <a:ext cx="428626" cy="523220"/>
            <a:chOff x="4152030" y="6179194"/>
            <a:chExt cx="428626" cy="52322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0DDDA55-045C-B03C-A70C-41C63E25EB6F}"/>
                </a:ext>
              </a:extLst>
            </p:cNvPr>
            <p:cNvSpPr/>
            <p:nvPr/>
          </p:nvSpPr>
          <p:spPr>
            <a:xfrm>
              <a:off x="4152030" y="6239578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C7CE67A-48DB-7EA4-1229-178D46816AEF}"/>
                </a:ext>
              </a:extLst>
            </p:cNvPr>
            <p:cNvSpPr txBox="1"/>
            <p:nvPr/>
          </p:nvSpPr>
          <p:spPr>
            <a:xfrm>
              <a:off x="4183546" y="6179194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1262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BF26DD-002D-CFD6-8F6A-D6D3084019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33" cy="70276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D51AAE3-A68B-AE5C-77FE-EB9709CAAD92}"/>
              </a:ext>
            </a:extLst>
          </p:cNvPr>
          <p:cNvSpPr txBox="1"/>
          <p:nvPr/>
        </p:nvSpPr>
        <p:spPr>
          <a:xfrm>
            <a:off x="750150" y="6178679"/>
            <a:ext cx="9719730" cy="3347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defTabSz="409560" hangingPunct="0"/>
            <a:r>
              <a:rPr lang="es-ES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https://avecinasdealcala.web.uah.es/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67F2B8E-BC1A-8AEE-D2EF-43A0B8250F1A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D287327-F21D-08C1-CB82-2C78FC6EFDA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CustomShape 4">
              <a:extLst>
                <a:ext uri="{FF2B5EF4-FFF2-40B4-BE49-F238E27FC236}">
                  <a16:creationId xmlns:a16="http://schemas.microsoft.com/office/drawing/2014/main" id="{BF41E009-218B-7896-58CE-206AEFF838D5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E1A81E8-49FB-FAA9-DD33-9A2689B66D93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977290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B2B6C-CBF2-A66B-16CE-7737FB8B3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1C13AB-AA71-6EA6-5E13-940F39F45ED0}"/>
              </a:ext>
            </a:extLst>
          </p:cNvPr>
          <p:cNvSpPr txBox="1"/>
          <p:nvPr/>
        </p:nvSpPr>
        <p:spPr>
          <a:xfrm>
            <a:off x="6340413" y="5893609"/>
            <a:ext cx="5608708" cy="5602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defTabSz="409560" hangingPunct="0"/>
            <a:r>
              <a:rPr lang="es-ES" sz="1266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s-ES" sz="1266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https://avecinasdealcala.web.uah.es/</a:t>
            </a:r>
            <a:endParaRPr lang="es-ES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5DA1DBF-1FBF-0D04-577A-ED4857A10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37" y="669599"/>
            <a:ext cx="3366087" cy="604964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91E6FE8-CC2E-4F0D-EF29-45CCD7E219D4}"/>
              </a:ext>
            </a:extLst>
          </p:cNvPr>
          <p:cNvGrpSpPr/>
          <p:nvPr/>
        </p:nvGrpSpPr>
        <p:grpSpPr>
          <a:xfrm>
            <a:off x="4086222" y="2787924"/>
            <a:ext cx="428626" cy="523220"/>
            <a:chOff x="4162424" y="2620908"/>
            <a:chExt cx="428626" cy="523220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4E3D8C4-18F4-7969-1DC8-1F9F478E9B3C}"/>
                </a:ext>
              </a:extLst>
            </p:cNvPr>
            <p:cNvSpPr/>
            <p:nvPr/>
          </p:nvSpPr>
          <p:spPr>
            <a:xfrm>
              <a:off x="4162424" y="2662010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776BFC3-7594-04BB-D957-3CA996D9502A}"/>
                </a:ext>
              </a:extLst>
            </p:cNvPr>
            <p:cNvSpPr txBox="1"/>
            <p:nvPr/>
          </p:nvSpPr>
          <p:spPr>
            <a:xfrm>
              <a:off x="4183546" y="2620908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1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C339F-796D-2B99-9F6E-DE84EC0C3F95}"/>
              </a:ext>
            </a:extLst>
          </p:cNvPr>
          <p:cNvGrpSpPr/>
          <p:nvPr/>
        </p:nvGrpSpPr>
        <p:grpSpPr>
          <a:xfrm>
            <a:off x="4086222" y="4356531"/>
            <a:ext cx="428626" cy="523220"/>
            <a:chOff x="4152030" y="4164025"/>
            <a:chExt cx="428626" cy="523220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8C08AE63-3AD9-94E1-0F32-0FFBAF721C0B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213ED81-4A1A-00A6-594B-BB532654DB77}"/>
                </a:ext>
              </a:extLst>
            </p:cNvPr>
            <p:cNvSpPr txBox="1"/>
            <p:nvPr/>
          </p:nvSpPr>
          <p:spPr>
            <a:xfrm>
              <a:off x="4183546" y="41640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32AD1AB-2951-A0C7-6BFE-8F931B5B40FB}"/>
              </a:ext>
            </a:extLst>
          </p:cNvPr>
          <p:cNvGrpSpPr/>
          <p:nvPr/>
        </p:nvGrpSpPr>
        <p:grpSpPr>
          <a:xfrm>
            <a:off x="4107344" y="6137420"/>
            <a:ext cx="428626" cy="523220"/>
            <a:chOff x="4152030" y="6204594"/>
            <a:chExt cx="428626" cy="523220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CFB0657-5B91-EC06-CA3B-2F14EA245360}"/>
                </a:ext>
              </a:extLst>
            </p:cNvPr>
            <p:cNvSpPr/>
            <p:nvPr/>
          </p:nvSpPr>
          <p:spPr>
            <a:xfrm>
              <a:off x="4152030" y="6239578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6617932-A7E6-7986-8F25-70FDFBA09F62}"/>
                </a:ext>
              </a:extLst>
            </p:cNvPr>
            <p:cNvSpPr txBox="1"/>
            <p:nvPr/>
          </p:nvSpPr>
          <p:spPr>
            <a:xfrm>
              <a:off x="4183546" y="6204594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3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58DEA08-1249-0C8E-5910-EA6B973DEBA7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1739246-941B-47AB-1D5D-A0FB0F19D419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CustomShape 4">
              <a:extLst>
                <a:ext uri="{FF2B5EF4-FFF2-40B4-BE49-F238E27FC236}">
                  <a16:creationId xmlns:a16="http://schemas.microsoft.com/office/drawing/2014/main" id="{5B541EE9-1BE9-30EA-F505-AC1E0FEA3107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6735418-8A42-6FD4-BD6D-FFC464C99FBC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9479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931F407-C086-5276-4EB9-99D5E3F3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0" y="737629"/>
            <a:ext cx="7167579" cy="5055841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F31999E7-CD10-B0CB-12BE-0C3E9F9739FC}"/>
              </a:ext>
            </a:extLst>
          </p:cNvPr>
          <p:cNvGrpSpPr/>
          <p:nvPr/>
        </p:nvGrpSpPr>
        <p:grpSpPr>
          <a:xfrm>
            <a:off x="7534038" y="792108"/>
            <a:ext cx="428626" cy="523220"/>
            <a:chOff x="4162424" y="2620908"/>
            <a:chExt cx="428626" cy="523220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D3BD0219-CD34-959C-2972-FB03866AA6C1}"/>
                </a:ext>
              </a:extLst>
            </p:cNvPr>
            <p:cNvSpPr/>
            <p:nvPr/>
          </p:nvSpPr>
          <p:spPr>
            <a:xfrm>
              <a:off x="4162424" y="2662010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81EB583-BDE9-EACE-C90E-E74F5AC99F92}"/>
                </a:ext>
              </a:extLst>
            </p:cNvPr>
            <p:cNvSpPr txBox="1"/>
            <p:nvPr/>
          </p:nvSpPr>
          <p:spPr>
            <a:xfrm>
              <a:off x="4183546" y="2620908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1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1E8714C5-3ED1-B176-2C30-42E7ADA5B5BB}"/>
              </a:ext>
            </a:extLst>
          </p:cNvPr>
          <p:cNvGrpSpPr/>
          <p:nvPr/>
        </p:nvGrpSpPr>
        <p:grpSpPr>
          <a:xfrm>
            <a:off x="7517059" y="3999937"/>
            <a:ext cx="428626" cy="523220"/>
            <a:chOff x="4152030" y="4138625"/>
            <a:chExt cx="428626" cy="523220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81A851A9-C21E-D936-7E94-E9B1F7686AEF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BD0C442-F406-7A7B-4210-526E182834AB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1656B53-B9C0-A9A4-8890-9E90E210109E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03081D0-3051-A66D-A8C5-3C9C10CAEF64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B33BD459-1586-D671-29C5-ACEBC12D5D04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43E4F6B-0C68-8567-1D6E-AE3170CF641B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6760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970C52-6A3E-00F8-7D19-DE3BAA55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97" y="671501"/>
            <a:ext cx="6913578" cy="5040824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0F0E64A-92B4-756A-35DB-2EC6BCBD3EF7}"/>
              </a:ext>
            </a:extLst>
          </p:cNvPr>
          <p:cNvGrpSpPr/>
          <p:nvPr/>
        </p:nvGrpSpPr>
        <p:grpSpPr>
          <a:xfrm>
            <a:off x="7553090" y="5070257"/>
            <a:ext cx="428626" cy="523220"/>
            <a:chOff x="4152030" y="6179194"/>
            <a:chExt cx="428626" cy="52322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762A08B4-B929-B0DC-329B-14A44DE896BE}"/>
                </a:ext>
              </a:extLst>
            </p:cNvPr>
            <p:cNvSpPr/>
            <p:nvPr/>
          </p:nvSpPr>
          <p:spPr>
            <a:xfrm>
              <a:off x="4152030" y="6239578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4A445C9-465F-5D3A-FCF1-EA2D521ADB29}"/>
                </a:ext>
              </a:extLst>
            </p:cNvPr>
            <p:cNvSpPr txBox="1"/>
            <p:nvPr/>
          </p:nvSpPr>
          <p:spPr>
            <a:xfrm>
              <a:off x="4183546" y="6179194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3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92821FA-0110-E18A-772E-54BF94A20C67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7FAB550-7FF0-1EFD-7C9D-B32C057D0B9B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FB8A0F86-A41A-C53B-ADEA-8D273B76F547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0DB19B1-E07B-55DB-B140-753F77996A58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91775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7ADFE-37F3-7042-FAB4-D0DC43BA5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9B00798-DD64-3526-7618-0F571F4E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00" y="669600"/>
            <a:ext cx="8742674" cy="600847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FE680D42-17C2-5ABA-91F1-8161FD28EBD7}"/>
              </a:ext>
            </a:extLst>
          </p:cNvPr>
          <p:cNvGrpSpPr/>
          <p:nvPr/>
        </p:nvGrpSpPr>
        <p:grpSpPr>
          <a:xfrm>
            <a:off x="10164763" y="669600"/>
            <a:ext cx="428626" cy="523220"/>
            <a:chOff x="4162424" y="2620908"/>
            <a:chExt cx="428626" cy="52322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444A3D4-6A19-F948-24A3-336D346F4BF8}"/>
                </a:ext>
              </a:extLst>
            </p:cNvPr>
            <p:cNvSpPr/>
            <p:nvPr/>
          </p:nvSpPr>
          <p:spPr>
            <a:xfrm>
              <a:off x="4162424" y="2662010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C8D0A20-0C0F-C385-ED20-AFBA101E47F6}"/>
                </a:ext>
              </a:extLst>
            </p:cNvPr>
            <p:cNvSpPr txBox="1"/>
            <p:nvPr/>
          </p:nvSpPr>
          <p:spPr>
            <a:xfrm>
              <a:off x="4183546" y="2620908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1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8FB5FAB-E097-6C7E-E0DF-93C3CC5C2F29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6BDAC31-2FFA-89D9-2992-CE92E2F9C34D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1D435013-E880-E752-9963-8307AA66B08B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D6DCFD5-0302-DB4E-B3F5-9A36E52F9F2F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7779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AC454485-4A61-0E88-8064-8376184B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11754" r="8324" b="12475"/>
          <a:stretch/>
        </p:blipFill>
        <p:spPr>
          <a:xfrm>
            <a:off x="241300" y="1297144"/>
            <a:ext cx="5537200" cy="4000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505DAE-7F0B-BFEC-C708-5A7C28AC5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16852" r="13320" b="11506"/>
          <a:stretch/>
        </p:blipFill>
        <p:spPr bwMode="auto">
          <a:xfrm>
            <a:off x="5889882" y="1297144"/>
            <a:ext cx="6060818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2CC722-A0F3-A219-1BD7-8B1AECACEEB7}"/>
              </a:ext>
            </a:extLst>
          </p:cNvPr>
          <p:cNvSpPr txBox="1"/>
          <p:nvPr/>
        </p:nvSpPr>
        <p:spPr>
          <a:xfrm>
            <a:off x="428585" y="5708858"/>
            <a:ext cx="4308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Talleres en el CRAI </a:t>
            </a:r>
            <a:r>
              <a:rPr lang="es-ES" dirty="0" err="1">
                <a:highlight>
                  <a:srgbClr val="FFFF00"/>
                </a:highlight>
              </a:rPr>
              <a:t>Ciudadan</a:t>
            </a:r>
            <a:r>
              <a:rPr lang="es-ES" dirty="0">
                <a:highlight>
                  <a:srgbClr val="FFFF00"/>
                </a:highlight>
              </a:rPr>
              <a:t>@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0BE7CF8-464A-9D1D-0E7E-55B0590F5B12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DF40F13-D234-1843-3CBA-803E3AE38689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805416E7-35A7-0C4E-2456-41255F554B1F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2B5B28A-93C5-9FF1-E281-19112CDD9633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D7F68E8-511A-7DEB-A3DE-807DB4EB59F5}"/>
              </a:ext>
            </a:extLst>
          </p:cNvPr>
          <p:cNvGrpSpPr/>
          <p:nvPr/>
        </p:nvGrpSpPr>
        <p:grpSpPr>
          <a:xfrm>
            <a:off x="10164763" y="669600"/>
            <a:ext cx="428626" cy="523220"/>
            <a:chOff x="4162424" y="2620908"/>
            <a:chExt cx="428626" cy="52322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8E62A98-DEA8-C129-2E8E-3BAD9B6CDF1F}"/>
                </a:ext>
              </a:extLst>
            </p:cNvPr>
            <p:cNvSpPr/>
            <p:nvPr/>
          </p:nvSpPr>
          <p:spPr>
            <a:xfrm>
              <a:off x="4162424" y="2662010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0ADA6DD-1968-9C0B-B8E3-BAB1970DAC11}"/>
                </a:ext>
              </a:extLst>
            </p:cNvPr>
            <p:cNvSpPr txBox="1"/>
            <p:nvPr/>
          </p:nvSpPr>
          <p:spPr>
            <a:xfrm>
              <a:off x="4183546" y="2620908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500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CDA0B-B7A1-8291-19D4-2610D5452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B99EFE-91DD-6768-80B2-83032CCB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" y="1290297"/>
            <a:ext cx="3899583" cy="44697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09562B-7EC5-3B82-A205-90589926B78F}"/>
              </a:ext>
            </a:extLst>
          </p:cNvPr>
          <p:cNvSpPr txBox="1"/>
          <p:nvPr/>
        </p:nvSpPr>
        <p:spPr>
          <a:xfrm>
            <a:off x="428585" y="5817310"/>
            <a:ext cx="43085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Resultados del laboratorio </a:t>
            </a:r>
          </a:p>
          <a:p>
            <a:r>
              <a:rPr lang="es-ES" dirty="0">
                <a:highlight>
                  <a:srgbClr val="FFFF00"/>
                </a:highlight>
              </a:rPr>
              <a:t>https://edatos.consorciomadrono.es/file.xhtml?fileId=15488&amp;version=3.0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DC4C47-33DC-1303-5608-6DDB68B1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33" y="1290297"/>
            <a:ext cx="5243256" cy="446977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99D23C2-F812-0AF8-88B9-EB189DD78295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2EB1651-EB9B-1932-03F7-70BE439176DB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75C6527B-6DE5-DC0E-F771-DCE0F843BC6D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1AB920D-2F25-96F6-B12E-857D4715AD99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AF97FF4-C3A7-F084-347B-721E85492CA5}"/>
              </a:ext>
            </a:extLst>
          </p:cNvPr>
          <p:cNvGrpSpPr/>
          <p:nvPr/>
        </p:nvGrpSpPr>
        <p:grpSpPr>
          <a:xfrm>
            <a:off x="10164763" y="669600"/>
            <a:ext cx="428626" cy="523220"/>
            <a:chOff x="4162424" y="2620908"/>
            <a:chExt cx="428626" cy="52322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AE5013F-89FF-B822-F666-1C51DA354959}"/>
                </a:ext>
              </a:extLst>
            </p:cNvPr>
            <p:cNvSpPr/>
            <p:nvPr/>
          </p:nvSpPr>
          <p:spPr>
            <a:xfrm>
              <a:off x="4162424" y="2662010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59657EF-E9AD-6A18-8471-F62832317736}"/>
                </a:ext>
              </a:extLst>
            </p:cNvPr>
            <p:cNvSpPr txBox="1"/>
            <p:nvPr/>
          </p:nvSpPr>
          <p:spPr>
            <a:xfrm>
              <a:off x="4183546" y="2620908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13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A5731CE-5A64-CBC4-EB0F-279B3DD75D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31799"/>
            <a:ext cx="4125546" cy="42862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C0346E-37D3-3A20-B698-0DDFAE992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260" y="1531800"/>
            <a:ext cx="3281650" cy="42862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C7A8F47-3D9F-40D0-DFE5-81D31C4A135E}"/>
              </a:ext>
            </a:extLst>
          </p:cNvPr>
          <p:cNvSpPr txBox="1"/>
          <p:nvPr/>
        </p:nvSpPr>
        <p:spPr>
          <a:xfrm>
            <a:off x="6096000" y="1531799"/>
            <a:ext cx="4241229" cy="28713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s-ES" sz="1266" dirty="0"/>
              <a:t>https://avecinasdealcala.web.uah.es/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3901BDA-9D80-FF8F-A8AA-77A640280EB9}"/>
              </a:ext>
            </a:extLst>
          </p:cNvPr>
          <p:cNvGrpSpPr/>
          <p:nvPr/>
        </p:nvGrpSpPr>
        <p:grpSpPr>
          <a:xfrm>
            <a:off x="9908603" y="620614"/>
            <a:ext cx="428626" cy="523220"/>
            <a:chOff x="4152030" y="4138625"/>
            <a:chExt cx="428626" cy="52322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3722D3B8-AECA-ADF0-F676-7A1026DBE1EA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0A36512-0FA1-95CE-4340-303EA0CB0CFC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00E26D3-59A6-B6AE-B963-BDAF105032DD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48AA04C-7F61-621B-A640-935057A1E3EB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337C2A92-2770-E551-FFDB-7396D27D1392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42F4985-C8EE-3E34-5456-C451E19A4358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207528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2796865-FF0B-27DD-EB5D-73D8C0E59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520866"/>
            <a:ext cx="9144000" cy="43990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47EB9AF-035B-C845-51AA-BC63CD8AA6EF}"/>
              </a:ext>
            </a:extLst>
          </p:cNvPr>
          <p:cNvGrpSpPr/>
          <p:nvPr/>
        </p:nvGrpSpPr>
        <p:grpSpPr>
          <a:xfrm>
            <a:off x="240" y="-12960"/>
            <a:ext cx="12191760" cy="552240"/>
            <a:chOff x="240" y="-12960"/>
            <a:chExt cx="12191760" cy="55224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43D6242-9406-9FF6-88A5-DA5EB2A60A2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40" y="-12960"/>
              <a:ext cx="12191760" cy="55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C5C03FE9-4218-F582-E370-AD928752C6B8}"/>
                </a:ext>
              </a:extLst>
            </p:cNvPr>
            <p:cNvSpPr/>
            <p:nvPr/>
          </p:nvSpPr>
          <p:spPr>
            <a:xfrm>
              <a:off x="468000" y="117360"/>
              <a:ext cx="11700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s-ES" sz="18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Proyecto ARQUIFAUR Arquitectura y fauna urbana</a:t>
              </a:r>
              <a:endParaRPr lang="es-E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CAD5A42-D058-BD0A-5928-0ED56A8D9B99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760" y="13680"/>
              <a:ext cx="488880" cy="498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6E72077C-DB1F-5CB2-C12E-C05371301555}"/>
              </a:ext>
            </a:extLst>
          </p:cNvPr>
          <p:cNvGrpSpPr/>
          <p:nvPr/>
        </p:nvGrpSpPr>
        <p:grpSpPr>
          <a:xfrm>
            <a:off x="9908603" y="620614"/>
            <a:ext cx="428626" cy="523220"/>
            <a:chOff x="4152030" y="4138625"/>
            <a:chExt cx="428626" cy="52322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AABE82F1-E6B1-855C-B30F-2CE2CF06ABE9}"/>
                </a:ext>
              </a:extLst>
            </p:cNvPr>
            <p:cNvSpPr/>
            <p:nvPr/>
          </p:nvSpPr>
          <p:spPr>
            <a:xfrm>
              <a:off x="4152030" y="4199009"/>
              <a:ext cx="428626" cy="42862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C074024-90B3-0CC0-30F3-BDF0CA12BBBB}"/>
                </a:ext>
              </a:extLst>
            </p:cNvPr>
            <p:cNvSpPr txBox="1"/>
            <p:nvPr/>
          </p:nvSpPr>
          <p:spPr>
            <a:xfrm>
              <a:off x="4183546" y="4138625"/>
              <a:ext cx="352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/>
                <a:t>2</a:t>
              </a:r>
              <a:endParaRPr lang="es-E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0463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1203</Words>
  <Application>Microsoft Office PowerPoint</Application>
  <PresentationFormat>Panorámica</PresentationFormat>
  <Paragraphs>92</Paragraphs>
  <Slides>18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García Triviño Francisco Antonio</dc:creator>
  <cp:lastModifiedBy>García Triviño Francisco Antonio</cp:lastModifiedBy>
  <cp:revision>2</cp:revision>
  <dcterms:created xsi:type="dcterms:W3CDTF">2024-10-15T10:49:12Z</dcterms:created>
  <dcterms:modified xsi:type="dcterms:W3CDTF">2024-10-21T11:43:58Z</dcterms:modified>
</cp:coreProperties>
</file>